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396" r:id="rId3"/>
    <p:sldId id="422" r:id="rId4"/>
    <p:sldId id="423" r:id="rId5"/>
    <p:sldId id="424" r:id="rId6"/>
    <p:sldId id="425" r:id="rId7"/>
    <p:sldId id="426" r:id="rId8"/>
    <p:sldId id="445" r:id="rId9"/>
    <p:sldId id="428" r:id="rId10"/>
    <p:sldId id="429" r:id="rId11"/>
    <p:sldId id="450" r:id="rId12"/>
    <p:sldId id="451" r:id="rId13"/>
    <p:sldId id="430" r:id="rId14"/>
    <p:sldId id="446" r:id="rId15"/>
    <p:sldId id="431" r:id="rId16"/>
    <p:sldId id="432" r:id="rId17"/>
    <p:sldId id="448" r:id="rId18"/>
    <p:sldId id="433" r:id="rId19"/>
    <p:sldId id="434" r:id="rId20"/>
    <p:sldId id="435" r:id="rId21"/>
    <p:sldId id="436" r:id="rId22"/>
    <p:sldId id="437" r:id="rId23"/>
    <p:sldId id="438" r:id="rId24"/>
    <p:sldId id="439" r:id="rId25"/>
    <p:sldId id="440" r:id="rId26"/>
    <p:sldId id="441" r:id="rId27"/>
    <p:sldId id="442" r:id="rId28"/>
    <p:sldId id="449" r:id="rId29"/>
    <p:sldId id="444" r:id="rId30"/>
  </p:sldIdLst>
  <p:sldSz cx="9144000" cy="6858000" type="screen4x3"/>
  <p:notesSz cx="7099300" cy="10234613"/>
  <p:defaultTextStyle>
    <a:defPPr>
      <a:defRPr lang="zh-TW"/>
    </a:defPPr>
    <a:lvl1pPr algn="ctr" rtl="0" fontAlgn="base">
      <a:spcBef>
        <a:spcPct val="0"/>
      </a:spcBef>
      <a:spcAft>
        <a:spcPct val="0"/>
      </a:spcAft>
      <a:defRPr kumimoji="1" kern="1200">
        <a:solidFill>
          <a:schemeClr val="tx1"/>
        </a:solidFill>
        <a:latin typeface="Arial" charset="0"/>
        <a:ea typeface="新細明體" charset="-120"/>
        <a:cs typeface="+mn-cs"/>
      </a:defRPr>
    </a:lvl1pPr>
    <a:lvl2pPr marL="457200" algn="ctr" rtl="0" fontAlgn="base">
      <a:spcBef>
        <a:spcPct val="0"/>
      </a:spcBef>
      <a:spcAft>
        <a:spcPct val="0"/>
      </a:spcAft>
      <a:defRPr kumimoji="1" kern="1200">
        <a:solidFill>
          <a:schemeClr val="tx1"/>
        </a:solidFill>
        <a:latin typeface="Arial" charset="0"/>
        <a:ea typeface="新細明體" charset="-120"/>
        <a:cs typeface="+mn-cs"/>
      </a:defRPr>
    </a:lvl2pPr>
    <a:lvl3pPr marL="914400" algn="ctr" rtl="0" fontAlgn="base">
      <a:spcBef>
        <a:spcPct val="0"/>
      </a:spcBef>
      <a:spcAft>
        <a:spcPct val="0"/>
      </a:spcAft>
      <a:defRPr kumimoji="1" kern="1200">
        <a:solidFill>
          <a:schemeClr val="tx1"/>
        </a:solidFill>
        <a:latin typeface="Arial" charset="0"/>
        <a:ea typeface="新細明體" charset="-120"/>
        <a:cs typeface="+mn-cs"/>
      </a:defRPr>
    </a:lvl3pPr>
    <a:lvl4pPr marL="1371600" algn="ctr" rtl="0" fontAlgn="base">
      <a:spcBef>
        <a:spcPct val="0"/>
      </a:spcBef>
      <a:spcAft>
        <a:spcPct val="0"/>
      </a:spcAft>
      <a:defRPr kumimoji="1" kern="1200">
        <a:solidFill>
          <a:schemeClr val="tx1"/>
        </a:solidFill>
        <a:latin typeface="Arial" charset="0"/>
        <a:ea typeface="新細明體" charset="-120"/>
        <a:cs typeface="+mn-cs"/>
      </a:defRPr>
    </a:lvl4pPr>
    <a:lvl5pPr marL="1828800" algn="ctr"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a:srgbClr val="008000"/>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1" autoAdjust="0"/>
    <p:restoredTop sz="94660"/>
  </p:normalViewPr>
  <p:slideViewPr>
    <p:cSldViewPr>
      <p:cViewPr>
        <p:scale>
          <a:sx n="75" d="100"/>
          <a:sy n="75" d="100"/>
        </p:scale>
        <p:origin x="-972"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886" y="-96"/>
      </p:cViewPr>
      <p:guideLst>
        <p:guide orient="horz" pos="3223"/>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defTabSz="990600">
              <a:defRPr sz="1300"/>
            </a:lvl1pPr>
          </a:lstStyle>
          <a:p>
            <a:endParaRPr lang="en-US" altLang="zh-TW"/>
          </a:p>
        </p:txBody>
      </p:sp>
      <p:sp>
        <p:nvSpPr>
          <p:cNvPr id="409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vl1pPr>
          </a:lstStyle>
          <a:p>
            <a:endParaRPr lang="en-US" altLang="zh-TW"/>
          </a:p>
        </p:txBody>
      </p:sp>
      <p:sp>
        <p:nvSpPr>
          <p:cNvPr id="4100"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10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defTabSz="990600">
              <a:defRPr sz="1300"/>
            </a:lvl1pPr>
          </a:lstStyle>
          <a:p>
            <a:endParaRPr lang="en-US" altLang="zh-TW"/>
          </a:p>
        </p:txBody>
      </p:sp>
      <p:sp>
        <p:nvSpPr>
          <p:cNvPr id="410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vl1pPr>
          </a:lstStyle>
          <a:p>
            <a:fld id="{429AC74C-659D-4DC1-B90C-832493ED86CE}" type="slidenum">
              <a:rPr lang="en-US" altLang="zh-TW"/>
              <a:pPr/>
              <a:t>‹#›</a:t>
            </a:fld>
            <a:endParaRPr lang="en-US" altLang="zh-TW"/>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新細明體" charset="-120"/>
        <a:cs typeface="+mn-cs"/>
      </a:defRPr>
    </a:lvl1pPr>
    <a:lvl2pPr marL="457200" algn="l" rtl="0" fontAlgn="base">
      <a:spcBef>
        <a:spcPct val="30000"/>
      </a:spcBef>
      <a:spcAft>
        <a:spcPct val="0"/>
      </a:spcAft>
      <a:defRPr kumimoji="1" sz="1200" kern="1200">
        <a:solidFill>
          <a:schemeClr val="tx1"/>
        </a:solidFill>
        <a:latin typeface="Arial" charset="0"/>
        <a:ea typeface="新細明體" charset="-120"/>
        <a:cs typeface="+mn-cs"/>
      </a:defRPr>
    </a:lvl2pPr>
    <a:lvl3pPr marL="914400" algn="l" rtl="0" fontAlgn="base">
      <a:spcBef>
        <a:spcPct val="30000"/>
      </a:spcBef>
      <a:spcAft>
        <a:spcPct val="0"/>
      </a:spcAft>
      <a:defRPr kumimoji="1" sz="1200" kern="1200">
        <a:solidFill>
          <a:schemeClr val="tx1"/>
        </a:solidFill>
        <a:latin typeface="Arial" charset="0"/>
        <a:ea typeface="新細明體" charset="-120"/>
        <a:cs typeface="+mn-cs"/>
      </a:defRPr>
    </a:lvl3pPr>
    <a:lvl4pPr marL="1371600" algn="l" rtl="0" fontAlgn="base">
      <a:spcBef>
        <a:spcPct val="30000"/>
      </a:spcBef>
      <a:spcAft>
        <a:spcPct val="0"/>
      </a:spcAft>
      <a:defRPr kumimoji="1" sz="1200" kern="1200">
        <a:solidFill>
          <a:schemeClr val="tx1"/>
        </a:solidFill>
        <a:latin typeface="Arial" charset="0"/>
        <a:ea typeface="新細明體" charset="-120"/>
        <a:cs typeface="+mn-cs"/>
      </a:defRPr>
    </a:lvl4pPr>
    <a:lvl5pPr marL="1828800" algn="l" rtl="0" fontAlgn="base">
      <a:spcBef>
        <a:spcPct val="30000"/>
      </a:spcBef>
      <a:spcAft>
        <a:spcPct val="0"/>
      </a:spcAft>
      <a:defRPr kumimoji="1" sz="1200" kern="1200">
        <a:solidFill>
          <a:schemeClr val="tx1"/>
        </a:solidFill>
        <a:latin typeface="Arial"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25DCCF-99A2-40A7-B5A8-A9C1F934AD78}" type="slidenum">
              <a:rPr lang="en-US" altLang="zh-TW"/>
              <a:pPr/>
              <a:t>1</a:t>
            </a:fld>
            <a:endParaRPr lang="en-US" altLang="zh-TW"/>
          </a:p>
        </p:txBody>
      </p:sp>
      <p:sp>
        <p:nvSpPr>
          <p:cNvPr id="5122" name="Rectangle 2"/>
          <p:cNvSpPr>
            <a:spLocks noGrp="1" noRot="1" noChangeAspect="1" noChangeArrowheads="1" noTextEdit="1"/>
          </p:cNvSpPr>
          <p:nvPr>
            <p:ph type="sldImg"/>
          </p:nvPr>
        </p:nvSpPr>
        <p:spPr>
          <a:xfrm>
            <a:off x="992188" y="768350"/>
            <a:ext cx="5114925" cy="3836988"/>
          </a:xfrm>
          <a:ln/>
        </p:spPr>
      </p:sp>
      <p:sp>
        <p:nvSpPr>
          <p:cNvPr id="5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10</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10</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11</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11</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12</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12</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13</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13</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14</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14</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15</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15</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16</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16</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17</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17</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miter lim="800000"/>
            <a:headEnd/>
            <a:tailEnd/>
          </a:ln>
        </p:spPr>
        <p:txBody>
          <a:bodyPr/>
          <a:lstStyle/>
          <a:p>
            <a:fld id="{0DACD2DB-F5BE-43F8-BB73-4EE9B69559BB}" type="slidenum">
              <a:rPr lang="en-US" altLang="zh-TW" smtClean="0">
                <a:ea typeface="新細明體" charset="-120"/>
              </a:rPr>
              <a:pPr/>
              <a:t>18</a:t>
            </a:fld>
            <a:endParaRPr lang="en-US" altLang="zh-TW" smtClean="0">
              <a:ea typeface="新細明體" charset="-120"/>
            </a:endParaRPr>
          </a:p>
        </p:txBody>
      </p:sp>
      <p:sp>
        <p:nvSpPr>
          <p:cNvPr id="44034" name="Rectangle 2"/>
          <p:cNvSpPr>
            <a:spLocks noGrp="1" noRot="1" noChangeAspect="1" noChangeArrowheads="1" noTextEdit="1"/>
          </p:cNvSpPr>
          <p:nvPr>
            <p:ph type="sldImg"/>
          </p:nvPr>
        </p:nvSpPr>
        <p:spPr>
          <a:xfrm>
            <a:off x="992188" y="768350"/>
            <a:ext cx="5114925" cy="3836988"/>
          </a:xfrm>
          <a:ln/>
        </p:spPr>
      </p:sp>
      <p:sp>
        <p:nvSpPr>
          <p:cNvPr id="44035" name="Rectangle 3"/>
          <p:cNvSpPr>
            <a:spLocks noGrp="1" noChangeArrowheads="1"/>
          </p:cNvSpPr>
          <p:nvPr>
            <p:ph type="body" idx="1"/>
          </p:nvPr>
        </p:nvSpPr>
        <p:spPr>
          <a:noFill/>
        </p:spPr>
        <p:txBody>
          <a:bodyPr/>
          <a:lstStyle/>
          <a:p>
            <a:endParaRPr lang="en-US" altLang="zh-TW" dirty="0" smtClean="0">
              <a:ea typeface="新細明體" charset="-12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miter lim="800000"/>
            <a:headEnd/>
            <a:tailEnd/>
          </a:ln>
        </p:spPr>
        <p:txBody>
          <a:bodyPr/>
          <a:lstStyle/>
          <a:p>
            <a:fld id="{A195EA1F-463F-4C10-BF0E-A9D89A388E9D}" type="slidenum">
              <a:rPr lang="en-US" altLang="zh-TW" smtClean="0">
                <a:solidFill>
                  <a:prstClr val="black"/>
                </a:solidFill>
              </a:rPr>
              <a:pPr/>
              <a:t>19</a:t>
            </a:fld>
            <a:endParaRPr lang="en-US" altLang="zh-TW" smtClean="0">
              <a:solidFill>
                <a:prstClr val="black"/>
              </a:solidFill>
            </a:endParaRPr>
          </a:p>
        </p:txBody>
      </p:sp>
      <p:sp>
        <p:nvSpPr>
          <p:cNvPr id="46082" name="Rectangle 2"/>
          <p:cNvSpPr>
            <a:spLocks noGrp="1" noRot="1" noChangeAspect="1" noChangeArrowheads="1" noTextEdit="1"/>
          </p:cNvSpPr>
          <p:nvPr>
            <p:ph type="sldImg"/>
          </p:nvPr>
        </p:nvSpPr>
        <p:spPr>
          <a:xfrm>
            <a:off x="992188" y="768350"/>
            <a:ext cx="5114925" cy="3836988"/>
          </a:xfrm>
          <a:ln/>
        </p:spPr>
      </p:sp>
      <p:sp>
        <p:nvSpPr>
          <p:cNvPr id="46083" name="Rectangle 3"/>
          <p:cNvSpPr>
            <a:spLocks noGrp="1" noChangeArrowheads="1"/>
          </p:cNvSpPr>
          <p:nvPr>
            <p:ph type="body" idx="1"/>
          </p:nvPr>
        </p:nvSpPr>
        <p:spPr>
          <a:noFill/>
        </p:spPr>
        <p:txBody>
          <a:bodyPr/>
          <a:lstStyle/>
          <a:p>
            <a:pPr eaLnBrk="1" hangingPunct="1"/>
            <a:endParaRPr lang="en-US" altLang="zh-TW" dirty="0" smtClean="0">
              <a:ea typeface="新細明體"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D485B7-6FC6-4D7B-9D16-F8C13803CD2C}" type="slidenum">
              <a:rPr lang="en-US" altLang="zh-TW"/>
              <a:pPr/>
              <a:t>2</a:t>
            </a:fld>
            <a:endParaRPr lang="en-US" altLang="zh-TW"/>
          </a:p>
        </p:txBody>
      </p:sp>
      <p:sp>
        <p:nvSpPr>
          <p:cNvPr id="289794" name="Rectangle 2"/>
          <p:cNvSpPr>
            <a:spLocks noGrp="1" noRot="1" noChangeAspect="1" noChangeArrowheads="1" noTextEdit="1"/>
          </p:cNvSpPr>
          <p:nvPr>
            <p:ph type="sldImg"/>
          </p:nvPr>
        </p:nvSpPr>
        <p:spPr>
          <a:xfrm>
            <a:off x="992188" y="768350"/>
            <a:ext cx="5114925" cy="3836988"/>
          </a:xfrm>
          <a:ln/>
        </p:spPr>
      </p:sp>
      <p:sp>
        <p:nvSpPr>
          <p:cNvPr id="28979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miter lim="800000"/>
            <a:headEnd/>
            <a:tailEnd/>
          </a:ln>
        </p:spPr>
        <p:txBody>
          <a:bodyPr/>
          <a:lstStyle/>
          <a:p>
            <a:fld id="{6E6E3E7F-00BF-41EC-AA46-F21FF93212F0}" type="slidenum">
              <a:rPr lang="en-US" altLang="zh-TW" smtClean="0">
                <a:solidFill>
                  <a:prstClr val="black"/>
                </a:solidFill>
              </a:rPr>
              <a:pPr/>
              <a:t>20</a:t>
            </a:fld>
            <a:endParaRPr lang="en-US" altLang="zh-TW" smtClean="0">
              <a:solidFill>
                <a:prstClr val="black"/>
              </a:solidFill>
            </a:endParaRPr>
          </a:p>
        </p:txBody>
      </p:sp>
      <p:sp>
        <p:nvSpPr>
          <p:cNvPr id="48130" name="Rectangle 2"/>
          <p:cNvSpPr>
            <a:spLocks noGrp="1" noRot="1" noChangeAspect="1" noChangeArrowheads="1" noTextEdit="1"/>
          </p:cNvSpPr>
          <p:nvPr>
            <p:ph type="sldImg"/>
          </p:nvPr>
        </p:nvSpPr>
        <p:spPr>
          <a:xfrm>
            <a:off x="992188" y="768350"/>
            <a:ext cx="5114925" cy="3836988"/>
          </a:xfrm>
          <a:ln/>
        </p:spPr>
      </p:sp>
      <p:sp>
        <p:nvSpPr>
          <p:cNvPr id="48131" name="Rectangle 3"/>
          <p:cNvSpPr>
            <a:spLocks noGrp="1" noChangeArrowheads="1"/>
          </p:cNvSpPr>
          <p:nvPr>
            <p:ph type="body" idx="1"/>
          </p:nvPr>
        </p:nvSpPr>
        <p:spPr>
          <a:noFill/>
        </p:spPr>
        <p:txBody>
          <a:bodyPr/>
          <a:lstStyle/>
          <a:p>
            <a:endParaRPr lang="zh-TW" altLang="zh-TW" dirty="0" smtClean="0">
              <a:ea typeface="新細明體" charset="-12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txBox="1">
            <a:spLocks noGrp="1" noChangeArrowheads="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a:fld id="{636AA8F6-5DD4-4822-9441-2318F043BE37}" type="slidenum">
              <a:rPr lang="en-US" altLang="zh-TW" sz="1300">
                <a:solidFill>
                  <a:prstClr val="black"/>
                </a:solidFill>
              </a:rPr>
              <a:pPr algn="r"/>
              <a:t>21</a:t>
            </a:fld>
            <a:endParaRPr lang="en-US" altLang="zh-TW" sz="1300" dirty="0">
              <a:solidFill>
                <a:prstClr val="black"/>
              </a:solidFill>
            </a:endParaRPr>
          </a:p>
        </p:txBody>
      </p:sp>
      <p:sp>
        <p:nvSpPr>
          <p:cNvPr id="50178" name="Rectangle 7"/>
          <p:cNvSpPr txBox="1">
            <a:spLocks noGrp="1" noChangeArrowheads="1"/>
          </p:cNvSpPr>
          <p:nvPr/>
        </p:nvSpPr>
        <p:spPr bwMode="auto">
          <a:xfrm>
            <a:off x="4021294" y="9721106"/>
            <a:ext cx="3076363" cy="511731"/>
          </a:xfrm>
          <a:prstGeom prst="rect">
            <a:avLst/>
          </a:prstGeom>
          <a:noFill/>
          <a:ln w="9525">
            <a:noFill/>
            <a:miter lim="800000"/>
            <a:headEnd/>
            <a:tailEnd/>
          </a:ln>
        </p:spPr>
        <p:txBody>
          <a:bodyPr lIns="99048" tIns="49524" rIns="99048" bIns="49524" anchor="b"/>
          <a:lstStyle/>
          <a:p>
            <a:pPr algn="r"/>
            <a:fld id="{2E2EB3D9-B025-423B-B851-2547E9BC6FFD}" type="slidenum">
              <a:rPr lang="en-US" altLang="zh-TW" sz="1300">
                <a:solidFill>
                  <a:prstClr val="black"/>
                </a:solidFill>
              </a:rPr>
              <a:pPr algn="r"/>
              <a:t>21</a:t>
            </a:fld>
            <a:endParaRPr lang="en-US" altLang="zh-TW" sz="1300" dirty="0">
              <a:solidFill>
                <a:prstClr val="black"/>
              </a:solidFill>
            </a:endParaRPr>
          </a:p>
        </p:txBody>
      </p:sp>
      <p:sp>
        <p:nvSpPr>
          <p:cNvPr id="50179" name="Rectangle 2"/>
          <p:cNvSpPr>
            <a:spLocks noGrp="1" noRot="1" noChangeAspect="1" noChangeArrowheads="1" noTextEdit="1"/>
          </p:cNvSpPr>
          <p:nvPr>
            <p:ph type="sldImg"/>
          </p:nvPr>
        </p:nvSpPr>
        <p:spPr>
          <a:xfrm>
            <a:off x="992188" y="768350"/>
            <a:ext cx="5114925" cy="3836988"/>
          </a:xfrm>
          <a:ln/>
        </p:spPr>
      </p:sp>
      <p:sp>
        <p:nvSpPr>
          <p:cNvPr id="50180" name="Rectangle 3"/>
          <p:cNvSpPr>
            <a:spLocks noGrp="1" noChangeArrowheads="1"/>
          </p:cNvSpPr>
          <p:nvPr>
            <p:ph type="body" idx="1"/>
          </p:nvPr>
        </p:nvSpPr>
        <p:spPr>
          <a:noFill/>
        </p:spPr>
        <p:txBody>
          <a:bodyPr/>
          <a:lstStyle/>
          <a:p>
            <a:pPr eaLnBrk="1" hangingPunct="1"/>
            <a:endParaRPr lang="zh-TW" altLang="zh-TW" smtClean="0">
              <a:ea typeface="新細明體" charset="-12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992188" y="768350"/>
            <a:ext cx="5114925" cy="3836988"/>
          </a:xfrm>
          <a:ln/>
        </p:spPr>
      </p:sp>
      <p:sp>
        <p:nvSpPr>
          <p:cNvPr id="48130" name="Rectangle 3"/>
          <p:cNvSpPr>
            <a:spLocks noGrp="1" noChangeArrowheads="1"/>
          </p:cNvSpPr>
          <p:nvPr>
            <p:ph type="body" idx="1"/>
          </p:nvPr>
        </p:nvSpPr>
        <p:spPr>
          <a:noFill/>
        </p:spPr>
        <p:txBody>
          <a:bodyPr/>
          <a:lstStyle/>
          <a:p>
            <a:endParaRPr lang="en-US" altLang="zh-TW" smtClean="0">
              <a:ea typeface="新細明體" charset="-12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4BE86073-D1A8-4B5C-9EEB-85177CB88AB5}" type="slidenum">
              <a:rPr lang="en-US" altLang="zh-TW" smtClean="0">
                <a:solidFill>
                  <a:prstClr val="black"/>
                </a:solidFill>
              </a:rPr>
              <a:pPr>
                <a:defRPr/>
              </a:pPr>
              <a:t>23</a:t>
            </a:fld>
            <a:endParaRPr lang="en-US" altLang="zh-TW">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1E42A797-C173-41F9-8509-00FCB8E228A6}" type="slidenum">
              <a:rPr lang="en-US" altLang="zh-TW" sz="1300">
                <a:latin typeface="Arial" charset="0"/>
              </a:rPr>
              <a:pPr algn="r" defTabSz="990600"/>
              <a:t>24</a:t>
            </a:fld>
            <a:endParaRPr lang="en-US" altLang="zh-TW" sz="1300">
              <a:latin typeface="Arial" charset="0"/>
            </a:endParaRPr>
          </a:p>
        </p:txBody>
      </p:sp>
      <p:sp>
        <p:nvSpPr>
          <p:cNvPr id="62466"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DE311F57-FA35-44E7-A133-0614ABA6A452}" type="slidenum">
              <a:rPr lang="en-US" altLang="zh-TW" sz="1300">
                <a:latin typeface="Arial" charset="0"/>
              </a:rPr>
              <a:pPr algn="r" defTabSz="990600"/>
              <a:t>24</a:t>
            </a:fld>
            <a:endParaRPr lang="en-US" altLang="zh-TW" sz="1300">
              <a:latin typeface="Arial" charset="0"/>
            </a:endParaRPr>
          </a:p>
        </p:txBody>
      </p:sp>
      <p:sp>
        <p:nvSpPr>
          <p:cNvPr id="62467" name="Rectangle 2"/>
          <p:cNvSpPr>
            <a:spLocks noGrp="1" noRot="1" noChangeAspect="1" noChangeArrowheads="1" noTextEdit="1"/>
          </p:cNvSpPr>
          <p:nvPr>
            <p:ph type="sldImg"/>
          </p:nvPr>
        </p:nvSpPr>
        <p:spPr>
          <a:xfrm>
            <a:off x="992188" y="768350"/>
            <a:ext cx="5114925" cy="3836988"/>
          </a:xfrm>
          <a:ln/>
        </p:spPr>
      </p:sp>
      <p:sp>
        <p:nvSpPr>
          <p:cNvPr id="62468" name="Rectangle 3"/>
          <p:cNvSpPr>
            <a:spLocks noGrp="1" noChangeArrowheads="1"/>
          </p:cNvSpPr>
          <p:nvPr>
            <p:ph type="body" idx="1"/>
          </p:nvPr>
        </p:nvSpPr>
        <p:spPr/>
        <p:txBody>
          <a:bodyPr/>
          <a:lstStyle/>
          <a:p>
            <a:pPr eaLnBrk="1" hangingPunct="1"/>
            <a:endParaRPr lang="zh-TW" altLang="zh-TW" smtClean="0">
              <a:ea typeface="新細明體" charset="-12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598F5557-F923-4D5C-BECD-D80535C4218D}" type="slidenum">
              <a:rPr lang="en-US" altLang="zh-TW"/>
              <a:pPr/>
              <a:t>25</a:t>
            </a:fld>
            <a:endParaRPr lang="en-US" altLang="zh-TW"/>
          </a:p>
        </p:txBody>
      </p:sp>
      <p:sp>
        <p:nvSpPr>
          <p:cNvPr id="64514" name="Rectangle 2"/>
          <p:cNvSpPr>
            <a:spLocks noGrp="1" noRot="1" noChangeAspect="1" noChangeArrowheads="1" noTextEdit="1"/>
          </p:cNvSpPr>
          <p:nvPr>
            <p:ph type="sldImg"/>
          </p:nvPr>
        </p:nvSpPr>
        <p:spPr>
          <a:xfrm>
            <a:off x="992188" y="768350"/>
            <a:ext cx="5114925" cy="3836988"/>
          </a:xfrm>
          <a:ln/>
        </p:spPr>
      </p:sp>
      <p:sp>
        <p:nvSpPr>
          <p:cNvPr id="64515" name="Rectangle 3"/>
          <p:cNvSpPr>
            <a:spLocks noGrp="1" noChangeArrowheads="1"/>
          </p:cNvSpPr>
          <p:nvPr>
            <p:ph type="body" idx="1"/>
          </p:nvPr>
        </p:nvSpPr>
        <p:spPr/>
        <p:txBody>
          <a:bodyPr/>
          <a:lstStyle/>
          <a:p>
            <a:pPr eaLnBrk="1" hangingPunct="1"/>
            <a:r>
              <a:rPr lang="en-US" altLang="zh-TW" smtClean="0">
                <a:ea typeface="新細明體" charset="-120"/>
              </a:rPr>
              <a:t>Treplex design: live view, play back, and recording</a:t>
            </a:r>
          </a:p>
          <a:p>
            <a:pPr eaLnBrk="1" hangingPunct="1"/>
            <a:r>
              <a:rPr lang="en-US" altLang="zh-TW" smtClean="0">
                <a:ea typeface="新細明體" charset="-120"/>
              </a:rPr>
              <a:t>Record by schedule, record by event</a:t>
            </a:r>
          </a:p>
          <a:p>
            <a:pPr eaLnBrk="1" hangingPunct="1"/>
            <a:r>
              <a:rPr lang="en-US" altLang="zh-TW" smtClean="0">
                <a:ea typeface="新細明體" charset="-120"/>
              </a:rPr>
              <a:t>Playback smart investigation, search by event, search by VI</a:t>
            </a:r>
          </a:p>
          <a:p>
            <a:pPr eaLnBrk="1" hangingPunct="1"/>
            <a:endParaRPr lang="en-US" altLang="zh-TW" smtClean="0">
              <a:ea typeface="新細明體" charset="-120"/>
            </a:endParaRPr>
          </a:p>
          <a:p>
            <a:pPr eaLnBrk="1" hangingPunct="1"/>
            <a:r>
              <a:rPr lang="en-US" altLang="zh-TW" smtClean="0">
                <a:ea typeface="新細明體" charset="-120"/>
              </a:rPr>
              <a:t>All the event will pop up from the window and the bodyguard can choose the action or come back to the logs later</a:t>
            </a:r>
          </a:p>
          <a:p>
            <a:pPr eaLnBrk="1" hangingPunct="1"/>
            <a:r>
              <a:rPr lang="en-US" altLang="zh-TW" smtClean="0">
                <a:ea typeface="新細明體" charset="-120"/>
              </a:rPr>
              <a:t>VI engine</a:t>
            </a:r>
          </a:p>
          <a:p>
            <a:pPr eaLnBrk="1" hangingPunct="1"/>
            <a:r>
              <a:rPr lang="en-US" altLang="zh-TW" smtClean="0">
                <a:ea typeface="新細明體" charset="-120"/>
              </a:rPr>
              <a:t>Design for scenarios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26</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26</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27</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27</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28</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28</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29</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29</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779AB8-8F43-452A-B8D8-0E6D63811CFA}" type="slidenum">
              <a:rPr lang="en-US" altLang="zh-TW"/>
              <a:pPr/>
              <a:t>3</a:t>
            </a:fld>
            <a:endParaRPr lang="en-US" altLang="zh-TW"/>
          </a:p>
        </p:txBody>
      </p:sp>
      <p:sp>
        <p:nvSpPr>
          <p:cNvPr id="348162" name="Rectangle 2"/>
          <p:cNvSpPr>
            <a:spLocks noGrp="1" noRot="1" noChangeAspect="1" noChangeArrowheads="1" noTextEdit="1"/>
          </p:cNvSpPr>
          <p:nvPr>
            <p:ph type="sldImg"/>
          </p:nvPr>
        </p:nvSpPr>
        <p:spPr>
          <a:xfrm>
            <a:off x="992188" y="768350"/>
            <a:ext cx="5114925" cy="3836988"/>
          </a:xfrm>
          <a:ln/>
        </p:spPr>
      </p:sp>
      <p:sp>
        <p:nvSpPr>
          <p:cNvPr id="348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4</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4</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5</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5</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6</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6</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7</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7</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8</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8</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FF3E43-BAFE-49EB-96E7-B0CDABCCDFE7}" type="slidenum">
              <a:rPr lang="en-US" altLang="zh-TW"/>
              <a:pPr/>
              <a:t>9</a:t>
            </a:fld>
            <a:endParaRPr lang="en-US" altLang="zh-TW"/>
          </a:p>
        </p:txBody>
      </p:sp>
      <p:sp>
        <p:nvSpPr>
          <p:cNvPr id="408578" name="Rectangle 7"/>
          <p:cNvSpPr txBox="1">
            <a:spLocks noGrp="1" noChangeArrowheads="1"/>
          </p:cNvSpPr>
          <p:nvPr/>
        </p:nvSpPr>
        <p:spPr bwMode="auto">
          <a:xfrm>
            <a:off x="4021138" y="9721850"/>
            <a:ext cx="3076575" cy="511175"/>
          </a:xfrm>
          <a:prstGeom prst="rect">
            <a:avLst/>
          </a:prstGeom>
          <a:noFill/>
          <a:ln w="9525">
            <a:noFill/>
            <a:miter lim="800000"/>
            <a:headEnd/>
            <a:tailEnd/>
          </a:ln>
          <a:effectLst/>
        </p:spPr>
        <p:txBody>
          <a:bodyPr lIns="99048" tIns="49524" rIns="99048" bIns="49524" anchor="b"/>
          <a:lstStyle/>
          <a:p>
            <a:pPr algn="r" defTabSz="990600"/>
            <a:fld id="{60977463-5984-404E-982B-D0998AB69262}" type="slidenum">
              <a:rPr lang="en-US" altLang="zh-TW" sz="1300"/>
              <a:pPr algn="r" defTabSz="990600"/>
              <a:t>9</a:t>
            </a:fld>
            <a:endParaRPr lang="en-US" altLang="zh-TW" sz="1300"/>
          </a:p>
        </p:txBody>
      </p:sp>
      <p:sp>
        <p:nvSpPr>
          <p:cNvPr id="408579" name="Rectangle 2"/>
          <p:cNvSpPr>
            <a:spLocks noGrp="1" noRot="1" noChangeAspect="1" noChangeArrowheads="1" noTextEdit="1"/>
          </p:cNvSpPr>
          <p:nvPr>
            <p:ph type="sldImg"/>
          </p:nvPr>
        </p:nvSpPr>
        <p:spPr>
          <a:xfrm>
            <a:off x="973138" y="765175"/>
            <a:ext cx="5118100" cy="3838575"/>
          </a:xfrm>
          <a:ln/>
        </p:spPr>
      </p:sp>
      <p:sp>
        <p:nvSpPr>
          <p:cNvPr id="408580"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81316BA8-B3AA-45D1-81DE-8C74C4A08098}" type="slidenum">
              <a:rPr lang="en-US" altLang="zh-TW"/>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7EEFF9FE-A170-4290-AFB3-BCB9D9221F73}" type="slidenum">
              <a:rPr lang="en-US" altLang="zh-TW"/>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90360036-9335-427F-88D1-F2A7A6D8DDF4}" type="slidenum">
              <a:rPr lang="en-US" altLang="zh-TW"/>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0"/>
            <a:ext cx="8229600" cy="4525963"/>
          </a:xfrm>
        </p:spPr>
        <p:txBody>
          <a:bodyPr/>
          <a:lstStyle/>
          <a:p>
            <a:endParaRPr lang="zh-TW" altLang="en-US"/>
          </a:p>
        </p:txBody>
      </p:sp>
      <p:sp>
        <p:nvSpPr>
          <p:cNvPr id="4" name="日期版面配置區 3"/>
          <p:cNvSpPr>
            <a:spLocks noGrp="1"/>
          </p:cNvSpPr>
          <p:nvPr>
            <p:ph type="dt" sz="half" idx="10"/>
          </p:nvPr>
        </p:nvSpPr>
        <p:spPr>
          <a:xfrm>
            <a:off x="457200" y="6245225"/>
            <a:ext cx="2133600" cy="476250"/>
          </a:xfrm>
        </p:spPr>
        <p:txBody>
          <a:bodyPr/>
          <a:lstStyle>
            <a:lvl1pPr>
              <a:defRPr/>
            </a:lvl1pPr>
          </a:lstStyle>
          <a:p>
            <a:endParaRPr lang="en-US" altLang="zh-TW"/>
          </a:p>
        </p:txBody>
      </p:sp>
      <p:sp>
        <p:nvSpPr>
          <p:cNvPr id="5" name="頁尾版面配置區 4"/>
          <p:cNvSpPr>
            <a:spLocks noGrp="1"/>
          </p:cNvSpPr>
          <p:nvPr>
            <p:ph type="ftr" sz="quarter" idx="11"/>
          </p:nvPr>
        </p:nvSpPr>
        <p:spPr>
          <a:xfrm>
            <a:off x="3124200" y="6245225"/>
            <a:ext cx="2895600" cy="476250"/>
          </a:xfrm>
        </p:spPr>
        <p:txBody>
          <a:bodyPr/>
          <a:lstStyle>
            <a:lvl1pPr>
              <a:defRPr/>
            </a:lvl1pPr>
          </a:lstStyle>
          <a:p>
            <a:endParaRPr lang="en-US" altLang="zh-TW"/>
          </a:p>
        </p:txBody>
      </p:sp>
      <p:sp>
        <p:nvSpPr>
          <p:cNvPr id="6" name="投影片編號版面配置區 5"/>
          <p:cNvSpPr>
            <a:spLocks noGrp="1"/>
          </p:cNvSpPr>
          <p:nvPr>
            <p:ph type="sldNum" sz="quarter" idx="12"/>
          </p:nvPr>
        </p:nvSpPr>
        <p:spPr>
          <a:xfrm>
            <a:off x="6948488" y="44450"/>
            <a:ext cx="2133600" cy="476250"/>
          </a:xfrm>
        </p:spPr>
        <p:txBody>
          <a:bodyPr/>
          <a:lstStyle>
            <a:lvl1pPr>
              <a:defRPr/>
            </a:lvl1pPr>
          </a:lstStyle>
          <a:p>
            <a:fld id="{D472CB2C-3E8A-4EAB-89CF-4BD03616E0CC}" type="slidenum">
              <a:rPr lang="en-US" altLang="zh-TW"/>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F783C734-56FB-4F4E-A935-07A3375D2223}" type="slidenum">
              <a:rPr lang="en-US" altLang="zh-TW"/>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94C95DF6-FF52-434C-B3CC-FC629D4BE0DA}" type="slidenum">
              <a:rPr lang="en-US" altLang="zh-TW"/>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07E70417-9613-4F30-9CCC-192AECD809F0}" type="slidenum">
              <a:rPr lang="en-US" altLang="zh-TW"/>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p>
        </p:txBody>
      </p:sp>
      <p:sp>
        <p:nvSpPr>
          <p:cNvPr id="8" name="頁尾版面配置區 7"/>
          <p:cNvSpPr>
            <a:spLocks noGrp="1"/>
          </p:cNvSpPr>
          <p:nvPr>
            <p:ph type="ftr" sz="quarter" idx="11"/>
          </p:nvPr>
        </p:nvSpPr>
        <p:spPr/>
        <p:txBody>
          <a:bodyPr/>
          <a:lstStyle>
            <a:lvl1pPr>
              <a:defRPr/>
            </a:lvl1pPr>
          </a:lstStyle>
          <a:p>
            <a:endParaRPr lang="en-US" altLang="zh-TW"/>
          </a:p>
        </p:txBody>
      </p:sp>
      <p:sp>
        <p:nvSpPr>
          <p:cNvPr id="9" name="投影片編號版面配置區 8"/>
          <p:cNvSpPr>
            <a:spLocks noGrp="1"/>
          </p:cNvSpPr>
          <p:nvPr>
            <p:ph type="sldNum" sz="quarter" idx="12"/>
          </p:nvPr>
        </p:nvSpPr>
        <p:spPr/>
        <p:txBody>
          <a:bodyPr/>
          <a:lstStyle>
            <a:lvl1pPr>
              <a:defRPr/>
            </a:lvl1pPr>
          </a:lstStyle>
          <a:p>
            <a:fld id="{830679D6-0BF6-45B9-96AF-146579F3AA83}" type="slidenum">
              <a:rPr lang="en-US" altLang="zh-TW"/>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p>
        </p:txBody>
      </p:sp>
      <p:sp>
        <p:nvSpPr>
          <p:cNvPr id="4" name="頁尾版面配置區 3"/>
          <p:cNvSpPr>
            <a:spLocks noGrp="1"/>
          </p:cNvSpPr>
          <p:nvPr>
            <p:ph type="ftr" sz="quarter" idx="11"/>
          </p:nvPr>
        </p:nvSpPr>
        <p:spPr/>
        <p:txBody>
          <a:bodyPr/>
          <a:lstStyle>
            <a:lvl1pPr>
              <a:defRPr/>
            </a:lvl1pPr>
          </a:lstStyle>
          <a:p>
            <a:endParaRPr lang="en-US" altLang="zh-TW"/>
          </a:p>
        </p:txBody>
      </p:sp>
      <p:sp>
        <p:nvSpPr>
          <p:cNvPr id="5" name="投影片編號版面配置區 4"/>
          <p:cNvSpPr>
            <a:spLocks noGrp="1"/>
          </p:cNvSpPr>
          <p:nvPr>
            <p:ph type="sldNum" sz="quarter" idx="12"/>
          </p:nvPr>
        </p:nvSpPr>
        <p:spPr/>
        <p:txBody>
          <a:bodyPr/>
          <a:lstStyle>
            <a:lvl1pPr>
              <a:defRPr/>
            </a:lvl1pPr>
          </a:lstStyle>
          <a:p>
            <a:fld id="{E5C9708A-6EA7-4AAA-A5ED-6E5C66FDA912}" type="slidenum">
              <a:rPr lang="en-US" altLang="zh-TW"/>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p>
        </p:txBody>
      </p:sp>
      <p:sp>
        <p:nvSpPr>
          <p:cNvPr id="3" name="頁尾版面配置區 2"/>
          <p:cNvSpPr>
            <a:spLocks noGrp="1"/>
          </p:cNvSpPr>
          <p:nvPr>
            <p:ph type="ftr" sz="quarter" idx="11"/>
          </p:nvPr>
        </p:nvSpPr>
        <p:spPr/>
        <p:txBody>
          <a:bodyPr/>
          <a:lstStyle>
            <a:lvl1pPr>
              <a:defRPr/>
            </a:lvl1pPr>
          </a:lstStyle>
          <a:p>
            <a:endParaRPr lang="en-US" altLang="zh-TW"/>
          </a:p>
        </p:txBody>
      </p:sp>
      <p:sp>
        <p:nvSpPr>
          <p:cNvPr id="4" name="投影片編號版面配置區 3"/>
          <p:cNvSpPr>
            <a:spLocks noGrp="1"/>
          </p:cNvSpPr>
          <p:nvPr>
            <p:ph type="sldNum" sz="quarter" idx="12"/>
          </p:nvPr>
        </p:nvSpPr>
        <p:spPr/>
        <p:txBody>
          <a:bodyPr/>
          <a:lstStyle>
            <a:lvl1pPr>
              <a:defRPr/>
            </a:lvl1pPr>
          </a:lstStyle>
          <a:p>
            <a:fld id="{AE68551B-DE6F-430D-B3D0-2497C815DD17}" type="slidenum">
              <a:rPr lang="en-US" altLang="zh-TW"/>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67FECB85-A9FB-42AA-8963-A2B1D0D8273F}" type="slidenum">
              <a:rPr lang="en-US" altLang="zh-TW"/>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DB7CF1AF-6B94-47E1-8945-1E00A1C8CD09}" type="slidenum">
              <a:rPr lang="en-US" altLang="zh-TW"/>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zh-TW"/>
          </a:p>
        </p:txBody>
      </p:sp>
      <p:sp>
        <p:nvSpPr>
          <p:cNvPr id="1030" name="Rectangle 6"/>
          <p:cNvSpPr>
            <a:spLocks noGrp="1" noChangeArrowheads="1"/>
          </p:cNvSpPr>
          <p:nvPr>
            <p:ph type="sldNum" sz="quarter" idx="4"/>
          </p:nvPr>
        </p:nvSpPr>
        <p:spPr bwMode="auto">
          <a:xfrm>
            <a:off x="6948488" y="444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lvl1pPr>
          </a:lstStyle>
          <a:p>
            <a:fld id="{5184C4F8-3BAE-4171-A38F-ECA7E99C8932}"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新細明體" charset="-120"/>
        </a:defRPr>
      </a:lvl2pPr>
      <a:lvl3pPr algn="ctr" rtl="0" fontAlgn="base">
        <a:spcBef>
          <a:spcPct val="0"/>
        </a:spcBef>
        <a:spcAft>
          <a:spcPct val="0"/>
        </a:spcAft>
        <a:defRPr kumimoji="1" sz="4400">
          <a:solidFill>
            <a:schemeClr val="tx2"/>
          </a:solidFill>
          <a:latin typeface="Arial" charset="0"/>
          <a:ea typeface="新細明體" charset="-120"/>
        </a:defRPr>
      </a:lvl3pPr>
      <a:lvl4pPr algn="ctr" rtl="0" fontAlgn="base">
        <a:spcBef>
          <a:spcPct val="0"/>
        </a:spcBef>
        <a:spcAft>
          <a:spcPct val="0"/>
        </a:spcAft>
        <a:defRPr kumimoji="1" sz="4400">
          <a:solidFill>
            <a:schemeClr val="tx2"/>
          </a:solidFill>
          <a:latin typeface="Arial" charset="0"/>
          <a:ea typeface="新細明體" charset="-120"/>
        </a:defRPr>
      </a:lvl4pPr>
      <a:lvl5pPr algn="ctr" rtl="0" fontAlgn="base">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44.jpeg"/><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2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4.jpeg"/><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5.jpeg"/><Relationship Id="rId7"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11.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9C0A3E0-69B2-4AC2-83DA-9646BFAD2F5C}" type="slidenum">
              <a:rPr lang="en-US" altLang="zh-TW"/>
              <a:pPr/>
              <a:t>1</a:t>
            </a:fld>
            <a:endParaRPr lang="en-US" altLang="zh-TW"/>
          </a:p>
        </p:txBody>
      </p:sp>
      <p:sp>
        <p:nvSpPr>
          <p:cNvPr id="3074" name="Rectangle 2"/>
          <p:cNvSpPr>
            <a:spLocks noChangeArrowheads="1"/>
          </p:cNvSpPr>
          <p:nvPr/>
        </p:nvSpPr>
        <p:spPr bwMode="auto">
          <a:xfrm>
            <a:off x="177800" y="1765300"/>
            <a:ext cx="8713788" cy="2952750"/>
          </a:xfrm>
          <a:prstGeom prst="rect">
            <a:avLst/>
          </a:prstGeom>
          <a:solidFill>
            <a:srgbClr val="3C1E87">
              <a:alpha val="50000"/>
            </a:srgbClr>
          </a:solidFill>
          <a:ln w="9525">
            <a:noFill/>
            <a:miter lim="800000"/>
            <a:headEnd/>
            <a:tailEnd/>
          </a:ln>
          <a:effectLst/>
        </p:spPr>
        <p:txBody>
          <a:bodyPr wrap="none" anchor="ctr"/>
          <a:lstStyle/>
          <a:p>
            <a:endParaRPr lang="zh-TW" altLang="en-US"/>
          </a:p>
        </p:txBody>
      </p:sp>
      <p:sp>
        <p:nvSpPr>
          <p:cNvPr id="3075" name="Rectangle 3"/>
          <p:cNvSpPr>
            <a:spLocks noChangeArrowheads="1"/>
          </p:cNvSpPr>
          <p:nvPr/>
        </p:nvSpPr>
        <p:spPr bwMode="auto">
          <a:xfrm>
            <a:off x="34925" y="1836738"/>
            <a:ext cx="8964613" cy="2808287"/>
          </a:xfrm>
          <a:prstGeom prst="rect">
            <a:avLst/>
          </a:prstGeom>
          <a:solidFill>
            <a:srgbClr val="00005C"/>
          </a:solidFill>
          <a:ln w="9525">
            <a:noFill/>
            <a:miter lim="800000"/>
            <a:headEnd/>
            <a:tailEnd/>
          </a:ln>
          <a:effectLst/>
        </p:spPr>
        <p:txBody>
          <a:bodyPr wrap="none" anchor="ctr"/>
          <a:lstStyle/>
          <a:p>
            <a:pPr algn="r">
              <a:lnSpc>
                <a:spcPct val="130000"/>
              </a:lnSpc>
              <a:spcBef>
                <a:spcPts val="400"/>
              </a:spcBef>
              <a:buClr>
                <a:schemeClr val="accent1"/>
              </a:buClr>
              <a:buSzPct val="68000"/>
              <a:buFont typeface="Wingdings 3" pitchFamily="18" charset="2"/>
              <a:buNone/>
            </a:pPr>
            <a:r>
              <a:rPr kumimoji="0" lang="en-US" altLang="zh-TW" sz="3200" b="1" dirty="0" smtClean="0">
                <a:solidFill>
                  <a:schemeClr val="bg1"/>
                </a:solidFill>
                <a:latin typeface="Lucida Sans Unicode" pitchFamily="34" charset="0"/>
              </a:rPr>
              <a:t>Hotel HD Video Surveillance Solution</a:t>
            </a:r>
            <a:endParaRPr kumimoji="0" lang="zh-TW" altLang="en-US" sz="3200" b="1" dirty="0" smtClean="0">
              <a:solidFill>
                <a:schemeClr val="bg1"/>
              </a:solidFill>
              <a:latin typeface="Lucida Sans Unicode" pitchFamily="34" charset="0"/>
            </a:endParaRPr>
          </a:p>
          <a:p>
            <a:pPr algn="r">
              <a:lnSpc>
                <a:spcPct val="130000"/>
              </a:lnSpc>
              <a:spcBef>
                <a:spcPts val="400"/>
              </a:spcBef>
              <a:buClr>
                <a:schemeClr val="accent1"/>
              </a:buClr>
              <a:buSzPct val="68000"/>
              <a:buFont typeface="Wingdings 3" pitchFamily="18" charset="2"/>
              <a:buNone/>
            </a:pPr>
            <a:r>
              <a:rPr kumimoji="0" lang="en-US" altLang="zh-TW" sz="2800" b="1" dirty="0" smtClean="0">
                <a:solidFill>
                  <a:schemeClr val="bg1"/>
                </a:solidFill>
                <a:latin typeface="Lucida Sans Unicode" pitchFamily="34" charset="0"/>
              </a:rPr>
              <a:t>-</a:t>
            </a:r>
            <a:r>
              <a:rPr kumimoji="0" lang="zh-TW" altLang="en-US" sz="2800" b="1" dirty="0" smtClean="0">
                <a:solidFill>
                  <a:schemeClr val="bg1"/>
                </a:solidFill>
                <a:latin typeface="Lucida Sans Unicode" pitchFamily="34" charset="0"/>
              </a:rPr>
              <a:t> </a:t>
            </a:r>
            <a:r>
              <a:rPr kumimoji="0" lang="en-US" altLang="zh-TW" sz="2800" b="1" dirty="0" smtClean="0">
                <a:solidFill>
                  <a:schemeClr val="bg1"/>
                </a:solidFill>
                <a:latin typeface="Lucida Sans Unicode" pitchFamily="34" charset="0"/>
              </a:rPr>
              <a:t>Surveon Technology</a:t>
            </a:r>
            <a:endParaRPr kumimoji="0" lang="zh-TW" altLang="en-US" sz="2800" b="1" dirty="0">
              <a:solidFill>
                <a:schemeClr val="bg1"/>
              </a:solidFill>
              <a:latin typeface="Lucida Sans Unicode" pitchFamily="34" charset="0"/>
            </a:endParaRPr>
          </a:p>
        </p:txBody>
      </p:sp>
      <p:sp>
        <p:nvSpPr>
          <p:cNvPr id="3076" name="副标题 2"/>
          <p:cNvSpPr>
            <a:spLocks/>
          </p:cNvSpPr>
          <p:nvPr/>
        </p:nvSpPr>
        <p:spPr bwMode="auto">
          <a:xfrm>
            <a:off x="1187450" y="5229225"/>
            <a:ext cx="7772400" cy="1200150"/>
          </a:xfrm>
          <a:prstGeom prst="rect">
            <a:avLst/>
          </a:prstGeom>
          <a:noFill/>
          <a:ln w="9525">
            <a:noFill/>
            <a:miter lim="800000"/>
            <a:headEnd/>
            <a:tailEnd/>
          </a:ln>
        </p:spPr>
        <p:txBody>
          <a:bodyPr lIns="45720" rIns="45720"/>
          <a:lstStyle/>
          <a:p>
            <a:pPr algn="r">
              <a:lnSpc>
                <a:spcPct val="140000"/>
              </a:lnSpc>
              <a:spcBef>
                <a:spcPct val="20000"/>
              </a:spcBef>
            </a:pPr>
            <a:r>
              <a:rPr kumimoji="0" lang="en-US" altLang="zh-TW" sz="2000" dirty="0">
                <a:latin typeface="Lucida Sans Unicode" pitchFamily="34" charset="0"/>
              </a:rPr>
              <a:t>Sales &amp; Marketing Department</a:t>
            </a:r>
          </a:p>
          <a:p>
            <a:pPr algn="r">
              <a:lnSpc>
                <a:spcPct val="140000"/>
              </a:lnSpc>
              <a:spcBef>
                <a:spcPct val="20000"/>
              </a:spcBef>
            </a:pPr>
            <a:r>
              <a:rPr kumimoji="0" lang="en-US" altLang="zh-TW" sz="2000" dirty="0">
                <a:latin typeface="Lucida Sans Unicode" pitchFamily="34" charset="0"/>
              </a:rPr>
              <a:t>Surveon Technology, </a:t>
            </a:r>
            <a:r>
              <a:rPr kumimoji="0" lang="en-US" altLang="zh-TW" sz="2000" dirty="0" smtClean="0">
                <a:latin typeface="Lucida Sans Unicode" pitchFamily="34" charset="0"/>
              </a:rPr>
              <a:t>2013</a:t>
            </a:r>
            <a:endParaRPr kumimoji="0" lang="en-US" altLang="zh-TW" sz="2000" dirty="0">
              <a:latin typeface="Lucida Sans Unicode" pitchFamily="34" charset="0"/>
            </a:endParaRPr>
          </a:p>
        </p:txBody>
      </p:sp>
      <p:pic>
        <p:nvPicPr>
          <p:cNvPr id="3079" name="Picture 7" descr="surveon logo_Colored_solgan"/>
          <p:cNvPicPr>
            <a:picLocks noChangeAspect="1" noChangeArrowheads="1"/>
          </p:cNvPicPr>
          <p:nvPr/>
        </p:nvPicPr>
        <p:blipFill>
          <a:blip r:embed="rId3" cstate="print"/>
          <a:srcRect/>
          <a:stretch>
            <a:fillRect/>
          </a:stretch>
        </p:blipFill>
        <p:spPr bwMode="auto">
          <a:xfrm>
            <a:off x="107950" y="6381750"/>
            <a:ext cx="1368425" cy="390525"/>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6" descr="http://www.surveon.com/images/p_product/IP_CAM2400_2300_2320.jpg"/>
          <p:cNvPicPr>
            <a:picLocks noChangeAspect="1" noChangeArrowheads="1"/>
          </p:cNvPicPr>
          <p:nvPr/>
        </p:nvPicPr>
        <p:blipFill>
          <a:blip r:embed="rId3" cstate="print"/>
          <a:srcRect/>
          <a:stretch>
            <a:fillRect/>
          </a:stretch>
        </p:blipFill>
        <p:spPr bwMode="auto">
          <a:xfrm>
            <a:off x="7277100" y="5301208"/>
            <a:ext cx="1866900" cy="1181101"/>
          </a:xfrm>
          <a:prstGeom prst="rect">
            <a:avLst/>
          </a:prstGeom>
          <a:noFill/>
        </p:spPr>
      </p:pic>
      <p:pic>
        <p:nvPicPr>
          <p:cNvPr id="37" name="Picture 8" descr="http://www.surveon.com/images/p_product/IP_CAM4220.jpg"/>
          <p:cNvPicPr>
            <a:picLocks noChangeAspect="1" noChangeArrowheads="1"/>
          </p:cNvPicPr>
          <p:nvPr/>
        </p:nvPicPr>
        <p:blipFill>
          <a:blip r:embed="rId4" cstate="print"/>
          <a:srcRect/>
          <a:stretch>
            <a:fillRect/>
          </a:stretch>
        </p:blipFill>
        <p:spPr bwMode="auto">
          <a:xfrm>
            <a:off x="4211960" y="5373216"/>
            <a:ext cx="1866900" cy="1181101"/>
          </a:xfrm>
          <a:prstGeom prst="rect">
            <a:avLst/>
          </a:prstGeom>
          <a:noFill/>
        </p:spPr>
      </p:pic>
      <p:pic>
        <p:nvPicPr>
          <p:cNvPr id="35" name="Picture 8" descr="http://www.surveon.com/images/p_product/IP_CAM4220.jpg"/>
          <p:cNvPicPr>
            <a:picLocks noChangeAspect="1" noChangeArrowheads="1"/>
          </p:cNvPicPr>
          <p:nvPr/>
        </p:nvPicPr>
        <p:blipFill>
          <a:blip r:embed="rId4" cstate="print"/>
          <a:srcRect/>
          <a:stretch>
            <a:fillRect/>
          </a:stretch>
        </p:blipFill>
        <p:spPr bwMode="auto">
          <a:xfrm>
            <a:off x="1475656" y="5517232"/>
            <a:ext cx="1866900" cy="1181101"/>
          </a:xfrm>
          <a:prstGeom prst="rect">
            <a:avLst/>
          </a:prstGeom>
          <a:noFill/>
        </p:spPr>
      </p:pic>
      <p:sp>
        <p:nvSpPr>
          <p:cNvPr id="6" name="投影片編號版面配置區 3"/>
          <p:cNvSpPr>
            <a:spLocks noGrp="1"/>
          </p:cNvSpPr>
          <p:nvPr>
            <p:ph type="sldNum" sz="quarter" idx="12"/>
          </p:nvPr>
        </p:nvSpPr>
        <p:spPr/>
        <p:txBody>
          <a:bodyPr/>
          <a:lstStyle/>
          <a:p>
            <a:fld id="{D5B312CC-07A2-4B39-BAEE-AEB796F3D43F}" type="slidenum">
              <a:rPr lang="en-US" altLang="zh-TW"/>
              <a:pPr/>
              <a:t>10</a:t>
            </a:fld>
            <a:endParaRPr lang="en-US" altLang="zh-TW"/>
          </a:p>
        </p:txBody>
      </p:sp>
      <p:sp>
        <p:nvSpPr>
          <p:cNvPr id="407554" name="Rectangle 2"/>
          <p:cNvSpPr>
            <a:spLocks noGrp="1" noChangeArrowheads="1"/>
          </p:cNvSpPr>
          <p:nvPr>
            <p:ph type="title" idx="4294967295"/>
          </p:nvPr>
        </p:nvSpPr>
        <p:spPr>
          <a:xfrm>
            <a:off x="323528" y="116632"/>
            <a:ext cx="8229600" cy="1143000"/>
          </a:xfrm>
        </p:spPr>
        <p:txBody>
          <a:bodyPr/>
          <a:lstStyle/>
          <a:p>
            <a:r>
              <a:rPr lang="en-US" altLang="zh-CN" sz="3200" dirty="0" smtClean="0"/>
              <a:t>Administrative Region HD camera installation key areas</a:t>
            </a:r>
            <a:endParaRPr lang="zh-CN" altLang="en-US" sz="3200" dirty="0"/>
          </a:p>
        </p:txBody>
      </p:sp>
      <p:sp>
        <p:nvSpPr>
          <p:cNvPr id="7" name="矩形 6"/>
          <p:cNvSpPr/>
          <p:nvPr/>
        </p:nvSpPr>
        <p:spPr>
          <a:xfrm>
            <a:off x="762966" y="3573016"/>
            <a:ext cx="1072730" cy="416011"/>
          </a:xfrm>
          <a:prstGeom prst="rect">
            <a:avLst/>
          </a:prstGeom>
        </p:spPr>
        <p:txBody>
          <a:bodyPr wrap="none">
            <a:spAutoFit/>
          </a:bodyPr>
          <a:lstStyle/>
          <a:p>
            <a:pPr algn="l">
              <a:lnSpc>
                <a:spcPct val="150000"/>
              </a:lnSpc>
            </a:pPr>
            <a:r>
              <a:rPr lang="en-US" altLang="zh-CN" sz="1600" dirty="0" smtClean="0"/>
              <a:t>Stairways</a:t>
            </a:r>
            <a:endParaRPr lang="zh-TW" altLang="en-US" sz="1600" dirty="0"/>
          </a:p>
        </p:txBody>
      </p:sp>
      <p:sp>
        <p:nvSpPr>
          <p:cNvPr id="19" name="矩形 18"/>
          <p:cNvSpPr/>
          <p:nvPr/>
        </p:nvSpPr>
        <p:spPr>
          <a:xfrm>
            <a:off x="3851920" y="3573016"/>
            <a:ext cx="1188146" cy="416011"/>
          </a:xfrm>
          <a:prstGeom prst="rect">
            <a:avLst/>
          </a:prstGeom>
        </p:spPr>
        <p:txBody>
          <a:bodyPr wrap="none">
            <a:spAutoFit/>
          </a:bodyPr>
          <a:lstStyle/>
          <a:p>
            <a:pPr algn="l">
              <a:lnSpc>
                <a:spcPct val="150000"/>
              </a:lnSpc>
            </a:pPr>
            <a:r>
              <a:rPr lang="en-US" altLang="zh-TW" sz="1600" dirty="0" smtClean="0"/>
              <a:t>Restaurant</a:t>
            </a:r>
            <a:endParaRPr lang="zh-TW" altLang="en-US" sz="1600" dirty="0"/>
          </a:p>
        </p:txBody>
      </p:sp>
      <p:sp>
        <p:nvSpPr>
          <p:cNvPr id="22" name="矩形 21"/>
          <p:cNvSpPr/>
          <p:nvPr/>
        </p:nvSpPr>
        <p:spPr>
          <a:xfrm>
            <a:off x="6300192" y="3573016"/>
            <a:ext cx="1527982" cy="416011"/>
          </a:xfrm>
          <a:prstGeom prst="rect">
            <a:avLst/>
          </a:prstGeom>
        </p:spPr>
        <p:txBody>
          <a:bodyPr wrap="none">
            <a:spAutoFit/>
          </a:bodyPr>
          <a:lstStyle/>
          <a:p>
            <a:pPr algn="l">
              <a:lnSpc>
                <a:spcPct val="150000"/>
              </a:lnSpc>
            </a:pPr>
            <a:r>
              <a:rPr lang="en-US" altLang="zh-TW" sz="1600" dirty="0" smtClean="0"/>
              <a:t>Financial room</a:t>
            </a:r>
            <a:endParaRPr lang="zh-TW" altLang="en-US" sz="1600" dirty="0"/>
          </a:p>
        </p:txBody>
      </p:sp>
      <p:sp>
        <p:nvSpPr>
          <p:cNvPr id="32773" name="AutoShape 5" descr="http://t3.baidu.com/it/u=3406454162,2565930934&amp;fm=2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32775" name="AutoShape 7" descr="http://t3.baidu.com/it/u=3406454162,2565930934&amp;fm=2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0" name="矩形 19"/>
          <p:cNvSpPr/>
          <p:nvPr/>
        </p:nvSpPr>
        <p:spPr>
          <a:xfrm>
            <a:off x="395536" y="4365104"/>
            <a:ext cx="2088232" cy="1560370"/>
          </a:xfrm>
          <a:prstGeom prst="rect">
            <a:avLst/>
          </a:prstGeom>
        </p:spPr>
        <p:txBody>
          <a:bodyPr wrap="square">
            <a:spAutoFit/>
          </a:bodyPr>
          <a:lstStyle/>
          <a:p>
            <a:pPr algn="l">
              <a:lnSpc>
                <a:spcPct val="150000"/>
              </a:lnSpc>
            </a:pPr>
            <a:r>
              <a:rPr lang="en-US" altLang="zh-TW" sz="1600" dirty="0" smtClean="0"/>
              <a:t>Stairway aisle entrance monitor </a:t>
            </a:r>
            <a:br>
              <a:rPr lang="en-US" altLang="zh-TW" sz="1600" dirty="0" smtClean="0"/>
            </a:br>
            <a:r>
              <a:rPr lang="en-US" altLang="zh-TW" sz="1600" dirty="0" err="1" smtClean="0"/>
              <a:t>Vari</a:t>
            </a:r>
            <a:r>
              <a:rPr lang="en-US" altLang="zh-TW" sz="1600" dirty="0" smtClean="0"/>
              <a:t>-focal HD CAM4321</a:t>
            </a:r>
          </a:p>
        </p:txBody>
      </p:sp>
      <p:sp>
        <p:nvSpPr>
          <p:cNvPr id="23" name="矩形 22"/>
          <p:cNvSpPr/>
          <p:nvPr/>
        </p:nvSpPr>
        <p:spPr>
          <a:xfrm>
            <a:off x="3419872" y="4365104"/>
            <a:ext cx="2016224" cy="1200329"/>
          </a:xfrm>
          <a:prstGeom prst="rect">
            <a:avLst/>
          </a:prstGeom>
        </p:spPr>
        <p:txBody>
          <a:bodyPr wrap="square">
            <a:spAutoFit/>
          </a:bodyPr>
          <a:lstStyle/>
          <a:p>
            <a:pPr algn="l">
              <a:lnSpc>
                <a:spcPct val="150000"/>
              </a:lnSpc>
            </a:pPr>
            <a:r>
              <a:rPr lang="en-US" altLang="zh-TW" sz="1600" dirty="0" smtClean="0"/>
              <a:t>Restaurant monitor</a:t>
            </a:r>
          </a:p>
          <a:p>
            <a:pPr algn="l">
              <a:lnSpc>
                <a:spcPct val="150000"/>
              </a:lnSpc>
            </a:pPr>
            <a:r>
              <a:rPr lang="en-US" altLang="zh-TW" sz="1600" dirty="0" err="1" smtClean="0"/>
              <a:t>Vari</a:t>
            </a:r>
            <a:r>
              <a:rPr lang="en-US" altLang="zh-TW" sz="1600" dirty="0" smtClean="0"/>
              <a:t>-focal HD CAM4321</a:t>
            </a:r>
          </a:p>
        </p:txBody>
      </p:sp>
      <p:sp>
        <p:nvSpPr>
          <p:cNvPr id="24" name="矩形 23"/>
          <p:cNvSpPr/>
          <p:nvPr/>
        </p:nvSpPr>
        <p:spPr>
          <a:xfrm>
            <a:off x="6156176" y="4293096"/>
            <a:ext cx="2160240" cy="1569660"/>
          </a:xfrm>
          <a:prstGeom prst="rect">
            <a:avLst/>
          </a:prstGeom>
        </p:spPr>
        <p:txBody>
          <a:bodyPr wrap="square">
            <a:spAutoFit/>
          </a:bodyPr>
          <a:lstStyle/>
          <a:p>
            <a:pPr algn="l">
              <a:lnSpc>
                <a:spcPct val="150000"/>
              </a:lnSpc>
            </a:pPr>
            <a:r>
              <a:rPr lang="en-US" altLang="zh-TW" sz="1600" dirty="0" smtClean="0"/>
              <a:t>Access control and operation monitor Low light HD Box CAM2311P</a:t>
            </a:r>
            <a:endParaRPr lang="zh-TW" altLang="en-US" sz="1600" dirty="0" smtClean="0"/>
          </a:p>
        </p:txBody>
      </p:sp>
      <p:pic>
        <p:nvPicPr>
          <p:cNvPr id="27" name="Picture 4" descr="http://www.68685858.com/uploads/allimg/120815/12-120Q5160P2547.JPG"/>
          <p:cNvPicPr>
            <a:picLocks noChangeAspect="1" noChangeArrowheads="1"/>
          </p:cNvPicPr>
          <p:nvPr/>
        </p:nvPicPr>
        <p:blipFill>
          <a:blip r:embed="rId5" cstate="print"/>
          <a:stretch>
            <a:fillRect/>
          </a:stretch>
        </p:blipFill>
        <p:spPr bwMode="auto">
          <a:xfrm>
            <a:off x="3275856" y="1700808"/>
            <a:ext cx="2338818" cy="1751856"/>
          </a:xfrm>
          <a:prstGeom prst="rect">
            <a:avLst/>
          </a:prstGeom>
          <a:noFill/>
        </p:spPr>
      </p:pic>
      <p:pic>
        <p:nvPicPr>
          <p:cNvPr id="29" name="Picture 10" descr="http://t3.gstatic.com/images?q=tbn:ANd9GcT64FosCMPVnghMOCmvRYQz1rHMeqkU5gwV8K0Rk94iRo5Unhjtwg"/>
          <p:cNvPicPr>
            <a:picLocks noChangeAspect="1" noChangeArrowheads="1"/>
          </p:cNvPicPr>
          <p:nvPr/>
        </p:nvPicPr>
        <p:blipFill>
          <a:blip r:embed="rId6" cstate="print"/>
          <a:stretch>
            <a:fillRect/>
          </a:stretch>
        </p:blipFill>
        <p:spPr bwMode="auto">
          <a:xfrm>
            <a:off x="716882" y="1700809"/>
            <a:ext cx="1632384" cy="1800200"/>
          </a:xfrm>
          <a:prstGeom prst="rect">
            <a:avLst/>
          </a:prstGeom>
          <a:noFill/>
        </p:spPr>
      </p:pic>
      <p:sp>
        <p:nvSpPr>
          <p:cNvPr id="30" name="橢圓 29"/>
          <p:cNvSpPr/>
          <p:nvPr/>
        </p:nvSpPr>
        <p:spPr bwMode="auto">
          <a:xfrm>
            <a:off x="971600" y="1772816"/>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31" name="橢圓 30"/>
          <p:cNvSpPr/>
          <p:nvPr/>
        </p:nvSpPr>
        <p:spPr bwMode="auto">
          <a:xfrm>
            <a:off x="3707904" y="2060848"/>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pic>
        <p:nvPicPr>
          <p:cNvPr id="32" name="圖片 31" descr="酒店Pic_21.jpg"/>
          <p:cNvPicPr>
            <a:picLocks noChangeAspect="1"/>
          </p:cNvPicPr>
          <p:nvPr/>
        </p:nvPicPr>
        <p:blipFill>
          <a:blip r:embed="rId7" cstate="print"/>
          <a:stretch>
            <a:fillRect/>
          </a:stretch>
        </p:blipFill>
        <p:spPr>
          <a:xfrm>
            <a:off x="6228184" y="1556792"/>
            <a:ext cx="2466975" cy="1847850"/>
          </a:xfrm>
          <a:prstGeom prst="rect">
            <a:avLst/>
          </a:prstGeom>
        </p:spPr>
      </p:pic>
      <p:sp>
        <p:nvSpPr>
          <p:cNvPr id="33" name="橢圓 32"/>
          <p:cNvSpPr/>
          <p:nvPr/>
        </p:nvSpPr>
        <p:spPr bwMode="auto">
          <a:xfrm>
            <a:off x="6804248" y="1556792"/>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34" name="橢圓 33"/>
          <p:cNvSpPr/>
          <p:nvPr/>
        </p:nvSpPr>
        <p:spPr bwMode="auto">
          <a:xfrm>
            <a:off x="8460432" y="1556792"/>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11</a:t>
            </a:fld>
            <a:endParaRPr lang="en-US" altLang="zh-TW"/>
          </a:p>
        </p:txBody>
      </p:sp>
      <p:sp>
        <p:nvSpPr>
          <p:cNvPr id="13" name="Rectangle 3"/>
          <p:cNvSpPr txBox="1">
            <a:spLocks noChangeArrowheads="1"/>
          </p:cNvSpPr>
          <p:nvPr/>
        </p:nvSpPr>
        <p:spPr bwMode="auto">
          <a:xfrm>
            <a:off x="395536" y="1052736"/>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a:lnSpc>
                <a:spcPct val="150000"/>
              </a:lnSpc>
              <a:spcBef>
                <a:spcPct val="20000"/>
              </a:spcBef>
              <a:buFont typeface="Wingdings" pitchFamily="2" charset="2"/>
              <a:buChar char="ü"/>
              <a:defRPr/>
            </a:pPr>
            <a:r>
              <a:rPr kumimoji="1" lang="en-US" altLang="zh-TW" sz="2400" b="0" i="0" u="none" strike="noStrike" kern="0" cap="none" spc="0" normalizeH="0" baseline="0" noProof="0" dirty="0" smtClean="0">
                <a:ln>
                  <a:noFill/>
                </a:ln>
                <a:solidFill>
                  <a:schemeClr val="tx1"/>
                </a:solidFill>
                <a:effectLst/>
                <a:uLnTx/>
                <a:uFillTx/>
                <a:latin typeface="+mn-lt"/>
                <a:ea typeface="+mn-ea"/>
                <a:cs typeface="+mn-cs"/>
              </a:rPr>
              <a:t>Improve</a:t>
            </a:r>
            <a:r>
              <a:rPr kumimoji="1" lang="en-US" altLang="zh-TW" sz="2400" b="0" i="0" u="none" strike="noStrike" kern="0" cap="none" spc="0" normalizeH="0" noProof="0" dirty="0" smtClean="0">
                <a:ln>
                  <a:noFill/>
                </a:ln>
                <a:solidFill>
                  <a:schemeClr val="tx1"/>
                </a:solidFill>
                <a:effectLst/>
                <a:uLnTx/>
                <a:uFillTx/>
                <a:latin typeface="+mn-lt"/>
                <a:ea typeface="+mn-ea"/>
                <a:cs typeface="+mn-cs"/>
              </a:rPr>
              <a:t> Security control, special objects and People detection</a:t>
            </a:r>
          </a:p>
          <a:p>
            <a:pPr marL="342900" lvl="0" indent="-342900" algn="l">
              <a:lnSpc>
                <a:spcPct val="150000"/>
              </a:lnSpc>
              <a:spcBef>
                <a:spcPct val="20000"/>
              </a:spcBef>
              <a:buFont typeface="Wingdings" pitchFamily="2" charset="2"/>
              <a:buChar char="ü"/>
              <a:defRPr/>
            </a:pPr>
            <a:r>
              <a:rPr lang="en-US" altLang="zh-TW" sz="2400" kern="0" dirty="0" smtClean="0">
                <a:latin typeface="+mn-lt"/>
                <a:ea typeface="+mn-ea"/>
              </a:rPr>
              <a:t>Cash flow and customers flow security and control</a:t>
            </a:r>
          </a:p>
          <a:p>
            <a:pPr marL="342900" lvl="0" indent="-342900" algn="l">
              <a:lnSpc>
                <a:spcPct val="150000"/>
              </a:lnSpc>
              <a:spcBef>
                <a:spcPct val="20000"/>
              </a:spcBef>
              <a:buFont typeface="Wingdings" pitchFamily="2" charset="2"/>
              <a:buChar char="ü"/>
              <a:defRPr/>
            </a:pPr>
            <a:r>
              <a:rPr lang="en-US" altLang="zh-TW" sz="2400" dirty="0" smtClean="0"/>
              <a:t>Shorten Guest facilities accidents response time </a:t>
            </a:r>
          </a:p>
          <a:p>
            <a:pPr marL="342900" lvl="0" indent="-342900" algn="l">
              <a:lnSpc>
                <a:spcPct val="150000"/>
              </a:lnSpc>
              <a:spcBef>
                <a:spcPct val="20000"/>
              </a:spcBef>
              <a:buFont typeface="Wingdings" pitchFamily="2" charset="2"/>
              <a:buChar char="ü"/>
              <a:defRPr/>
            </a:pPr>
            <a:r>
              <a:rPr lang="en-US" altLang="zh-TW" sz="2400" dirty="0" smtClean="0"/>
              <a:t>Improve customers services and prevent service disputes</a:t>
            </a:r>
          </a:p>
          <a:p>
            <a:pPr marL="342900" lvl="0" indent="-342900" algn="l">
              <a:lnSpc>
                <a:spcPct val="150000"/>
              </a:lnSpc>
              <a:spcBef>
                <a:spcPct val="20000"/>
              </a:spcBef>
              <a:buFont typeface="Wingdings" pitchFamily="2" charset="2"/>
              <a:buChar char="ü"/>
              <a:defRPr/>
            </a:pPr>
            <a:r>
              <a:rPr lang="en-US" altLang="zh-TW" sz="2400" dirty="0" smtClean="0"/>
              <a:t>Fire accidents and smoke detection alarm</a:t>
            </a:r>
            <a:endParaRPr lang="en-US" altLang="zh-TW" sz="2400" kern="0" dirty="0" smtClean="0">
              <a:latin typeface="+mn-lt"/>
              <a:ea typeface="+mn-ea"/>
            </a:endParaRPr>
          </a:p>
          <a:p>
            <a:pPr marL="342900" lvl="0" indent="-342900" algn="l">
              <a:lnSpc>
                <a:spcPct val="150000"/>
              </a:lnSpc>
              <a:spcBef>
                <a:spcPct val="20000"/>
              </a:spcBef>
              <a:buFont typeface="Wingdings" pitchFamily="2" charset="2"/>
              <a:buChar char="ü"/>
              <a:defRPr/>
            </a:pPr>
            <a:endParaRPr lang="en-US" altLang="zh-TW" sz="2400" kern="0" dirty="0" smtClean="0">
              <a:latin typeface="+mn-lt"/>
              <a:ea typeface="+mn-ea"/>
            </a:endParaRPr>
          </a:p>
          <a:p>
            <a:pPr marL="342900" lvl="0" indent="-342900" algn="l">
              <a:lnSpc>
                <a:spcPct val="150000"/>
              </a:lnSpc>
              <a:spcBef>
                <a:spcPct val="20000"/>
              </a:spcBef>
              <a:buFont typeface="Wingdings" pitchFamily="2" charset="2"/>
              <a:buChar char="ü"/>
              <a:defRPr/>
            </a:pPr>
            <a:endParaRPr lang="en-US" altLang="zh-TW" sz="2400" kern="0" dirty="0" smtClean="0">
              <a:latin typeface="+mn-lt"/>
              <a:ea typeface="+mn-ea"/>
            </a:endParaRPr>
          </a:p>
          <a:p>
            <a:pPr marL="342900" lvl="0" indent="-342900" algn="l">
              <a:lnSpc>
                <a:spcPct val="150000"/>
              </a:lnSpc>
              <a:spcBef>
                <a:spcPct val="20000"/>
              </a:spcBef>
              <a:buFont typeface="Wingdings" pitchFamily="2" charset="2"/>
              <a:buChar char="ü"/>
              <a:defRPr/>
            </a:pPr>
            <a:endParaRPr lang="en-US" altLang="zh-TW" sz="2400" kern="0" dirty="0" smtClean="0">
              <a:latin typeface="+mn-lt"/>
              <a:ea typeface="+mn-ea"/>
            </a:endParaRPr>
          </a:p>
          <a:p>
            <a:pPr marL="342900" lvl="0" indent="-342900" algn="l">
              <a:lnSpc>
                <a:spcPct val="200000"/>
              </a:lnSpc>
              <a:spcBef>
                <a:spcPct val="20000"/>
              </a:spcBef>
              <a:buFont typeface="Wingdings" pitchFamily="2" charset="2"/>
              <a:buChar char="ü"/>
              <a:defRPr/>
            </a:pPr>
            <a:endParaRPr lang="en-US" altLang="zh-TW" kern="0" dirty="0" smtClean="0">
              <a:latin typeface="+mn-lt"/>
              <a:ea typeface="+mn-ea"/>
            </a:endParaRPr>
          </a:p>
        </p:txBody>
      </p:sp>
      <p:sp>
        <p:nvSpPr>
          <p:cNvPr id="11" name="Rectangle 2"/>
          <p:cNvSpPr txBox="1">
            <a:spLocks noChangeArrowheads="1"/>
          </p:cNvSpPr>
          <p:nvPr/>
        </p:nvSpPr>
        <p:spPr bwMode="auto">
          <a:xfrm>
            <a:off x="323528" y="-99392"/>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lnSpc>
                <a:spcPct val="120000"/>
              </a:lnSpc>
              <a:defRPr/>
            </a:pPr>
            <a:r>
              <a:rPr lang="en-US" altLang="zh-TW" sz="2900" b="1" kern="0" dirty="0" smtClean="0">
                <a:solidFill>
                  <a:srgbClr val="0070C0"/>
                </a:solidFill>
                <a:latin typeface="+mj-lt"/>
                <a:ea typeface="+mj-ea"/>
                <a:cs typeface="+mj-cs"/>
              </a:rPr>
              <a:t>Video Intelligence I- Business challenges</a:t>
            </a:r>
            <a:endParaRPr lang="zh-TW" altLang="en-US" sz="2900" b="1" kern="0" dirty="0">
              <a:solidFill>
                <a:srgbClr val="0070C0"/>
              </a:solidFill>
              <a:latin typeface="+mj-lt"/>
              <a:ea typeface="+mj-ea"/>
              <a:cs typeface="+mj-cs"/>
            </a:endParaRPr>
          </a:p>
        </p:txBody>
      </p:sp>
      <p:sp>
        <p:nvSpPr>
          <p:cNvPr id="12"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12</a:t>
            </a:fld>
            <a:endParaRPr lang="en-US" altLang="zh-TW" dirty="0"/>
          </a:p>
        </p:txBody>
      </p:sp>
      <p:sp>
        <p:nvSpPr>
          <p:cNvPr id="11" name="Rectangle 2"/>
          <p:cNvSpPr txBox="1">
            <a:spLocks noChangeArrowheads="1"/>
          </p:cNvSpPr>
          <p:nvPr/>
        </p:nvSpPr>
        <p:spPr bwMode="auto">
          <a:xfrm>
            <a:off x="323528" y="-99392"/>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a:lnSpc>
                <a:spcPct val="120000"/>
              </a:lnSpc>
              <a:defRPr/>
            </a:pPr>
            <a:r>
              <a:rPr lang="en-US" altLang="zh-TW" sz="2900" b="1" kern="0" dirty="0" smtClean="0">
                <a:solidFill>
                  <a:srgbClr val="0070C0"/>
                </a:solidFill>
              </a:rPr>
              <a:t>Video Intelligence II- Analytics Applications</a:t>
            </a:r>
            <a:endParaRPr lang="zh-TW" altLang="en-US" sz="2900" b="1" kern="0" dirty="0" smtClean="0">
              <a:solidFill>
                <a:srgbClr val="0070C0"/>
              </a:solidFill>
            </a:endParaRPr>
          </a:p>
        </p:txBody>
      </p:sp>
      <p:sp>
        <p:nvSpPr>
          <p:cNvPr id="12"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pic>
        <p:nvPicPr>
          <p:cNvPr id="14" name="Picture 8" descr="https://encrypted-tbn2.google.com/images?q=tbn:ANd9GcQYmeHc2ktFz2QMRxC_lulQx1GHwFBNCZ1pAIguZN8RxcFpGPLKrA"/>
          <p:cNvPicPr>
            <a:picLocks noChangeAspect="1" noChangeArrowheads="1"/>
          </p:cNvPicPr>
          <p:nvPr/>
        </p:nvPicPr>
        <p:blipFill>
          <a:blip r:embed="rId3" cstate="print"/>
          <a:stretch>
            <a:fillRect/>
          </a:stretch>
        </p:blipFill>
        <p:spPr bwMode="auto">
          <a:xfrm>
            <a:off x="539552" y="1213870"/>
            <a:ext cx="3859254" cy="2431154"/>
          </a:xfrm>
          <a:prstGeom prst="rect">
            <a:avLst/>
          </a:prstGeom>
          <a:noFill/>
        </p:spPr>
      </p:pic>
      <p:sp>
        <p:nvSpPr>
          <p:cNvPr id="15" name="矩形 14"/>
          <p:cNvSpPr/>
          <p:nvPr/>
        </p:nvSpPr>
        <p:spPr>
          <a:xfrm>
            <a:off x="4644008" y="1484784"/>
            <a:ext cx="3456384" cy="1846659"/>
          </a:xfrm>
          <a:prstGeom prst="rect">
            <a:avLst/>
          </a:prstGeom>
        </p:spPr>
        <p:txBody>
          <a:bodyPr wrap="square">
            <a:spAutoFit/>
          </a:bodyPr>
          <a:lstStyle/>
          <a:p>
            <a:pPr marL="342900" indent="-342900" algn="l">
              <a:lnSpc>
                <a:spcPct val="150000"/>
              </a:lnSpc>
              <a:spcBef>
                <a:spcPct val="20000"/>
              </a:spcBef>
              <a:defRPr/>
            </a:pPr>
            <a:r>
              <a:rPr lang="en-US" altLang="zh-TW" sz="2000" u="sng" kern="0" dirty="0" smtClean="0">
                <a:solidFill>
                  <a:srgbClr val="000000"/>
                </a:solidFill>
                <a:ea typeface="新細明體"/>
              </a:rPr>
              <a:t>Object counting:</a:t>
            </a:r>
          </a:p>
          <a:p>
            <a:pPr algn="l">
              <a:spcBef>
                <a:spcPct val="20000"/>
              </a:spcBef>
              <a:defRPr/>
            </a:pPr>
            <a:r>
              <a:rPr lang="en-US" altLang="zh-TW" sz="2000" kern="0" dirty="0" smtClean="0">
                <a:solidFill>
                  <a:srgbClr val="000000"/>
                </a:solidFill>
                <a:ea typeface="新細明體"/>
              </a:rPr>
              <a:t>One way or two way real time counting incoming and outgoing numbers of objects (people)</a:t>
            </a:r>
            <a:endParaRPr lang="en-US" altLang="zh-TW" sz="2000" u="sng" kern="0" dirty="0" smtClean="0">
              <a:solidFill>
                <a:srgbClr val="000000"/>
              </a:solidFill>
              <a:ea typeface="新細明體"/>
            </a:endParaRPr>
          </a:p>
        </p:txBody>
      </p:sp>
      <p:cxnSp>
        <p:nvCxnSpPr>
          <p:cNvPr id="17" name="直線單箭頭接點 16"/>
          <p:cNvCxnSpPr/>
          <p:nvPr/>
        </p:nvCxnSpPr>
        <p:spPr bwMode="auto">
          <a:xfrm>
            <a:off x="1547664" y="2420888"/>
            <a:ext cx="0" cy="720080"/>
          </a:xfrm>
          <a:prstGeom prst="straightConnector1">
            <a:avLst/>
          </a:prstGeom>
          <a:solidFill>
            <a:schemeClr val="accent1"/>
          </a:solidFill>
          <a:ln w="38100" cap="flat" cmpd="sng" algn="ctr">
            <a:solidFill>
              <a:srgbClr val="C00000"/>
            </a:solidFill>
            <a:prstDash val="solid"/>
            <a:round/>
            <a:headEnd type="none" w="med" len="med"/>
            <a:tailEnd type="arrow"/>
          </a:ln>
          <a:effectLst/>
        </p:spPr>
      </p:cxnSp>
      <p:cxnSp>
        <p:nvCxnSpPr>
          <p:cNvPr id="18" name="直線單箭頭接點 17"/>
          <p:cNvCxnSpPr/>
          <p:nvPr/>
        </p:nvCxnSpPr>
        <p:spPr bwMode="auto">
          <a:xfrm flipV="1">
            <a:off x="2699792" y="1484784"/>
            <a:ext cx="0" cy="720080"/>
          </a:xfrm>
          <a:prstGeom prst="straightConnector1">
            <a:avLst/>
          </a:prstGeom>
          <a:solidFill>
            <a:schemeClr val="accent1"/>
          </a:solidFill>
          <a:ln w="38100" cap="flat" cmpd="sng" algn="ctr">
            <a:solidFill>
              <a:srgbClr val="C00000"/>
            </a:solidFill>
            <a:prstDash val="solid"/>
            <a:round/>
            <a:headEnd type="none" w="med" len="med"/>
            <a:tailEnd type="arrow"/>
          </a:ln>
          <a:effectLst/>
        </p:spPr>
      </p:cxnSp>
      <p:pic>
        <p:nvPicPr>
          <p:cNvPr id="22" name="圖片 21" descr="Vertical_Solution_VI_Hotel_01"/>
          <p:cNvPicPr>
            <a:picLocks noChangeAspect="1"/>
          </p:cNvPicPr>
          <p:nvPr/>
        </p:nvPicPr>
        <p:blipFill>
          <a:blip r:embed="rId4" cstate="print"/>
          <a:stretch>
            <a:fillRect/>
          </a:stretch>
        </p:blipFill>
        <p:spPr>
          <a:xfrm>
            <a:off x="4499992" y="4221088"/>
            <a:ext cx="3944100" cy="2218556"/>
          </a:xfrm>
          <a:prstGeom prst="rect">
            <a:avLst/>
          </a:prstGeom>
        </p:spPr>
      </p:pic>
      <p:sp>
        <p:nvSpPr>
          <p:cNvPr id="23" name="矩形 22"/>
          <p:cNvSpPr/>
          <p:nvPr/>
        </p:nvSpPr>
        <p:spPr>
          <a:xfrm>
            <a:off x="467544" y="4149080"/>
            <a:ext cx="3816424" cy="1631216"/>
          </a:xfrm>
          <a:prstGeom prst="rect">
            <a:avLst/>
          </a:prstGeom>
        </p:spPr>
        <p:txBody>
          <a:bodyPr wrap="square">
            <a:spAutoFit/>
          </a:bodyPr>
          <a:lstStyle/>
          <a:p>
            <a:pPr algn="l"/>
            <a:r>
              <a:rPr lang="en-US" altLang="zh-TW" sz="2000" u="sng" dirty="0" smtClean="0"/>
              <a:t>Fire and Smoke detection:</a:t>
            </a:r>
          </a:p>
          <a:p>
            <a:pPr algn="l"/>
            <a:r>
              <a:rPr lang="en-US" altLang="zh-TW" sz="2000" dirty="0" smtClean="0"/>
              <a:t>Integrated with I/O Box support, can help to notify fire department and security guard to take action in a short time</a:t>
            </a:r>
            <a:endParaRPr lang="en-US" altLang="zh-TW" sz="2000" dirty="0"/>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13</a:t>
            </a:fld>
            <a:endParaRPr lang="en-US" altLang="zh-TW"/>
          </a:p>
        </p:txBody>
      </p:sp>
      <p:sp>
        <p:nvSpPr>
          <p:cNvPr id="407554" name="Rectangle 2"/>
          <p:cNvSpPr>
            <a:spLocks noGrp="1" noChangeArrowheads="1"/>
          </p:cNvSpPr>
          <p:nvPr>
            <p:ph type="title" idx="4294967295"/>
          </p:nvPr>
        </p:nvSpPr>
        <p:spPr>
          <a:xfrm>
            <a:off x="251520" y="116632"/>
            <a:ext cx="8229600" cy="1143000"/>
          </a:xfrm>
        </p:spPr>
        <p:txBody>
          <a:bodyPr/>
          <a:lstStyle/>
          <a:p>
            <a:r>
              <a:rPr lang="en-US" altLang="zh-CN" sz="2800" dirty="0" smtClean="0"/>
              <a:t>Hotel HD video recording and management solution Configuration</a:t>
            </a:r>
            <a:endParaRPr lang="zh-CN" altLang="en-US" sz="2800" dirty="0"/>
          </a:p>
        </p:txBody>
      </p:sp>
      <p:graphicFrame>
        <p:nvGraphicFramePr>
          <p:cNvPr id="5" name="表格 4"/>
          <p:cNvGraphicFramePr>
            <a:graphicFrameLocks noGrp="1"/>
          </p:cNvGraphicFramePr>
          <p:nvPr/>
        </p:nvGraphicFramePr>
        <p:xfrm>
          <a:off x="216023" y="1289522"/>
          <a:ext cx="8604449" cy="5328589"/>
        </p:xfrm>
        <a:graphic>
          <a:graphicData uri="http://schemas.openxmlformats.org/drawingml/2006/table">
            <a:tbl>
              <a:tblPr firstRow="1" bandRow="1">
                <a:tableStyleId>{5C22544A-7EE6-4342-B048-85BDC9FD1C3A}</a:tableStyleId>
              </a:tblPr>
              <a:tblGrid>
                <a:gridCol w="1278158"/>
                <a:gridCol w="1584879"/>
                <a:gridCol w="1733160"/>
                <a:gridCol w="2004126"/>
                <a:gridCol w="2004126"/>
              </a:tblGrid>
              <a:tr h="742997">
                <a:tc>
                  <a:txBody>
                    <a:bodyPr/>
                    <a:lstStyle/>
                    <a:p>
                      <a:pPr algn="ctr"/>
                      <a:endParaRPr lang="zh-TW"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400" b="0" dirty="0" smtClean="0">
                          <a:solidFill>
                            <a:schemeClr val="tx1"/>
                          </a:solidFill>
                        </a:rPr>
                        <a:t>Large hotel</a:t>
                      </a:r>
                    </a:p>
                    <a:p>
                      <a:pPr algn="ctr"/>
                      <a:r>
                        <a:rPr lang="en-US" altLang="zh-TW" sz="1400" b="0" dirty="0" smtClean="0">
                          <a:solidFill>
                            <a:schemeClr val="tx1"/>
                          </a:solidFill>
                        </a:rPr>
                        <a:t>100-500 Cameras</a:t>
                      </a:r>
                      <a:endParaRPr lang="zh-TW"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400" b="0" dirty="0" smtClean="0">
                          <a:solidFill>
                            <a:schemeClr val="tx1"/>
                          </a:solidFill>
                        </a:rPr>
                        <a:t>Medium Hotels</a:t>
                      </a:r>
                    </a:p>
                    <a:p>
                      <a:pPr algn="ctr"/>
                      <a:r>
                        <a:rPr lang="en-US" altLang="zh-TW" sz="1400" b="0" dirty="0" smtClean="0">
                          <a:solidFill>
                            <a:schemeClr val="tx1"/>
                          </a:solidFill>
                        </a:rPr>
                        <a:t>50 – 100 Cameras</a:t>
                      </a:r>
                      <a:endParaRPr lang="zh-TW"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400" b="0" dirty="0" smtClean="0">
                          <a:solidFill>
                            <a:schemeClr val="tx1"/>
                          </a:solidFill>
                        </a:rPr>
                        <a:t>Smal</a:t>
                      </a:r>
                      <a:r>
                        <a:rPr lang="en-US" altLang="zh-TW" sz="1400" b="0" baseline="0" dirty="0" smtClean="0">
                          <a:solidFill>
                            <a:schemeClr val="tx1"/>
                          </a:solidFill>
                        </a:rPr>
                        <a:t>l </a:t>
                      </a:r>
                      <a:r>
                        <a:rPr lang="en-US" altLang="zh-TW" sz="1400" b="0" dirty="0" smtClean="0">
                          <a:solidFill>
                            <a:schemeClr val="tx1"/>
                          </a:solidFill>
                        </a:rPr>
                        <a:t>Hotels</a:t>
                      </a:r>
                    </a:p>
                    <a:p>
                      <a:pPr algn="ctr"/>
                      <a:r>
                        <a:rPr lang="en-US" altLang="zh-TW" sz="1400" b="0" dirty="0" smtClean="0">
                          <a:solidFill>
                            <a:schemeClr val="tx1"/>
                          </a:solidFill>
                        </a:rPr>
                        <a:t>Below 50 Cameras</a:t>
                      </a:r>
                      <a:endParaRPr lang="zh-TW"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400" b="0" dirty="0" smtClean="0">
                          <a:solidFill>
                            <a:schemeClr val="tx1"/>
                          </a:solidFill>
                        </a:rPr>
                        <a:t>Chains</a:t>
                      </a:r>
                      <a:r>
                        <a:rPr lang="en-US" altLang="zh-TW" sz="1400" b="0" baseline="0" dirty="0" smtClean="0">
                          <a:solidFill>
                            <a:schemeClr val="tx1"/>
                          </a:solidFill>
                        </a:rPr>
                        <a:t> Hotel or Chains </a:t>
                      </a:r>
                      <a:r>
                        <a:rPr lang="en-US" altLang="zh-TW" sz="1400" b="0" dirty="0" smtClean="0">
                          <a:solidFill>
                            <a:schemeClr val="tx1"/>
                          </a:solidFill>
                        </a:rPr>
                        <a:t>Motel</a:t>
                      </a:r>
                      <a:endParaRPr lang="zh-TW"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82375">
                <a:tc>
                  <a:txBody>
                    <a:bodyPr/>
                    <a:lstStyle/>
                    <a:p>
                      <a:pPr algn="l"/>
                      <a:r>
                        <a:rPr lang="en-US" altLang="zh-CN" sz="1400" dirty="0" smtClean="0"/>
                        <a:t>Record system</a:t>
                      </a:r>
                      <a:endParaRPr lang="zh-TW"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400" b="0" dirty="0" smtClean="0">
                          <a:solidFill>
                            <a:schemeClr val="tx1"/>
                          </a:solidFill>
                        </a:rPr>
                        <a:t>Centralized storage IP SAN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400" b="0" dirty="0" smtClean="0">
                          <a:solidFill>
                            <a:schemeClr val="tx1"/>
                          </a:solidFill>
                        </a:rPr>
                        <a:t>DAS</a:t>
                      </a:r>
                      <a:r>
                        <a:rPr lang="en-US" altLang="zh-TW" sz="1400" b="0" baseline="0" dirty="0" smtClean="0">
                          <a:solidFill>
                            <a:schemeClr val="tx1"/>
                          </a:solidFill>
                        </a:rPr>
                        <a:t> RAID system</a:t>
                      </a:r>
                      <a:endParaRPr lang="zh-TW"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400" b="0" dirty="0" smtClean="0">
                          <a:solidFill>
                            <a:schemeClr val="tx1"/>
                          </a:solidFill>
                        </a:rPr>
                        <a:t>Embedded RAID</a:t>
                      </a:r>
                      <a:r>
                        <a:rPr lang="en-US" altLang="zh-TW" sz="1400" b="0" baseline="0" dirty="0" smtClean="0">
                          <a:solidFill>
                            <a:schemeClr val="tx1"/>
                          </a:solidFill>
                        </a:rPr>
                        <a:t> controller</a:t>
                      </a:r>
                      <a:endParaRPr lang="zh-TW"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400" b="0" dirty="0" smtClean="0">
                          <a:solidFill>
                            <a:schemeClr val="tx1"/>
                          </a:solidFill>
                        </a:rPr>
                        <a:t>Embedded RAID</a:t>
                      </a:r>
                      <a:r>
                        <a:rPr lang="en-US" altLang="zh-TW" sz="1400" b="0" baseline="0" dirty="0" smtClean="0">
                          <a:solidFill>
                            <a:schemeClr val="tx1"/>
                          </a:solidFill>
                        </a:rPr>
                        <a:t> controller</a:t>
                      </a:r>
                      <a:endParaRPr lang="zh-TW"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42997">
                <a:tc>
                  <a:txBody>
                    <a:bodyPr/>
                    <a:lstStyle/>
                    <a:p>
                      <a:pPr algn="l"/>
                      <a:r>
                        <a:rPr lang="en-US" altLang="zh-CN" sz="1400" dirty="0" smtClean="0"/>
                        <a:t>VI</a:t>
                      </a:r>
                      <a:r>
                        <a:rPr lang="en-US" altLang="zh-CN" sz="1400" baseline="0" dirty="0" smtClean="0"/>
                        <a:t> and Database system</a:t>
                      </a:r>
                      <a:endParaRPr lang="zh-TW"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400" b="0" dirty="0" smtClean="0">
                          <a:solidFill>
                            <a:schemeClr val="tx1"/>
                          </a:solidFill>
                        </a:rPr>
                        <a:t>NVR2100</a:t>
                      </a:r>
                      <a:endParaRPr lang="zh-TW"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400" b="0" dirty="0" smtClean="0">
                          <a:solidFill>
                            <a:schemeClr val="tx1"/>
                          </a:solidFill>
                        </a:rPr>
                        <a:t>NVR2100</a:t>
                      </a:r>
                      <a:endParaRPr lang="zh-TW"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400" b="0" dirty="0" smtClean="0">
                          <a:solidFill>
                            <a:schemeClr val="tx1"/>
                          </a:solidFill>
                        </a:rPr>
                        <a:t>SMR8000</a:t>
                      </a:r>
                      <a:endParaRPr lang="zh-TW"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400" b="0" dirty="0" smtClean="0">
                          <a:solidFill>
                            <a:schemeClr val="tx1"/>
                          </a:solidFill>
                        </a:rPr>
                        <a:t>SMR5000</a:t>
                      </a:r>
                      <a:endParaRPr lang="zh-TW"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403440">
                <a:tc>
                  <a:txBody>
                    <a:bodyPr/>
                    <a:lstStyle/>
                    <a:p>
                      <a:pPr algn="l"/>
                      <a:r>
                        <a:rPr lang="en-US" altLang="zh-TW" sz="1400" dirty="0" smtClean="0"/>
                        <a:t>Client</a:t>
                      </a:r>
                      <a:r>
                        <a:rPr lang="en-US" altLang="zh-TW" sz="1400" baseline="0" dirty="0" smtClean="0"/>
                        <a:t> Management surveillance software</a:t>
                      </a:r>
                      <a:endParaRPr lang="zh-TW"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l"/>
                      <a:r>
                        <a:rPr lang="en-US" altLang="zh-TW" sz="1400" b="0" dirty="0" smtClean="0">
                          <a:solidFill>
                            <a:schemeClr val="tx1"/>
                          </a:solidFill>
                        </a:rPr>
                        <a:t>Surveon</a:t>
                      </a:r>
                      <a:r>
                        <a:rPr lang="en-US" altLang="zh-TW" sz="1400" b="0" baseline="0" dirty="0" smtClean="0">
                          <a:solidFill>
                            <a:schemeClr val="tx1"/>
                          </a:solidFill>
                        </a:rPr>
                        <a:t> Client Enterprise software 2.4.8</a:t>
                      </a:r>
                      <a:r>
                        <a:rPr lang="en-US" altLang="zh-TW" sz="1400" b="0" dirty="0" smtClean="0">
                          <a:solidFill>
                            <a:schemeClr val="tx1"/>
                          </a:solidFill>
                        </a:rPr>
                        <a:t>, Mobile client ,Browser</a:t>
                      </a:r>
                      <a:r>
                        <a:rPr lang="en-US" altLang="zh-TW" sz="1400" b="0" baseline="0" dirty="0" smtClean="0">
                          <a:solidFill>
                            <a:schemeClr val="tx1"/>
                          </a:solidFill>
                        </a:rPr>
                        <a:t> client</a:t>
                      </a:r>
                      <a:endParaRPr lang="zh-TW"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zh-TW" alt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13783">
                <a:tc>
                  <a:txBody>
                    <a:bodyPr/>
                    <a:lstStyle/>
                    <a:p>
                      <a:pPr algn="l"/>
                      <a:r>
                        <a:rPr lang="en-US" altLang="zh-TW" sz="1400" dirty="0" smtClean="0"/>
                        <a:t>CMS</a:t>
                      </a:r>
                      <a:endParaRPr lang="zh-TW"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400" b="0" dirty="0" smtClean="0">
                          <a:solidFill>
                            <a:schemeClr val="tx1"/>
                          </a:solidFill>
                        </a:rPr>
                        <a:t>Required, Manage multiple</a:t>
                      </a:r>
                      <a:r>
                        <a:rPr lang="en-US" altLang="zh-TW" sz="1400" b="0" baseline="0" dirty="0" smtClean="0">
                          <a:solidFill>
                            <a:schemeClr val="tx1"/>
                          </a:solidFill>
                        </a:rPr>
                        <a:t> sites</a:t>
                      </a:r>
                      <a:endParaRPr lang="zh-TW"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400" b="0" smtClean="0">
                          <a:solidFill>
                            <a:schemeClr val="tx1"/>
                          </a:solidFill>
                        </a:rPr>
                        <a:t>Required, Manage multiple</a:t>
                      </a:r>
                      <a:r>
                        <a:rPr lang="en-US" altLang="zh-TW" sz="1400" b="0" baseline="0" smtClean="0">
                          <a:solidFill>
                            <a:schemeClr val="tx1"/>
                          </a:solidFill>
                        </a:rPr>
                        <a:t> sites</a:t>
                      </a:r>
                      <a:endParaRPr lang="zh-TW"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400" b="0" dirty="0" smtClean="0">
                          <a:solidFill>
                            <a:schemeClr val="tx1"/>
                          </a:solidFill>
                        </a:rPr>
                        <a:t>Often</a:t>
                      </a:r>
                      <a:r>
                        <a:rPr lang="en-US" altLang="zh-TW" sz="1400" b="0" baseline="0" dirty="0" smtClean="0">
                          <a:solidFill>
                            <a:schemeClr val="tx1"/>
                          </a:solidFill>
                        </a:rPr>
                        <a:t> n</a:t>
                      </a:r>
                      <a:r>
                        <a:rPr lang="en-US" altLang="zh-TW" sz="1400" b="0" dirty="0" smtClean="0">
                          <a:solidFill>
                            <a:schemeClr val="tx1"/>
                          </a:solidFill>
                        </a:rPr>
                        <a:t>ot</a:t>
                      </a:r>
                      <a:r>
                        <a:rPr lang="en-US" altLang="zh-TW" sz="1400" b="0" baseline="0" dirty="0" smtClean="0">
                          <a:solidFill>
                            <a:schemeClr val="tx1"/>
                          </a:solidFill>
                        </a:rPr>
                        <a:t> required, all in one</a:t>
                      </a:r>
                      <a:endParaRPr lang="zh-TW"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400" b="0" dirty="0" smtClean="0">
                          <a:solidFill>
                            <a:schemeClr val="tx1"/>
                          </a:solidFill>
                        </a:rPr>
                        <a:t>Required, Manage </a:t>
                      </a:r>
                      <a:r>
                        <a:rPr lang="en-US" altLang="zh-TW" sz="1400" b="0" baseline="0" dirty="0" smtClean="0">
                          <a:solidFill>
                            <a:schemeClr val="tx1"/>
                          </a:solidFill>
                        </a:rPr>
                        <a:t>cross network sites</a:t>
                      </a:r>
                      <a:endParaRPr lang="zh-TW" altLang="en-US" sz="14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42997">
                <a:tc>
                  <a:txBody>
                    <a:bodyPr/>
                    <a:lstStyle/>
                    <a:p>
                      <a:pPr algn="l"/>
                      <a:r>
                        <a:rPr lang="en-US" altLang="zh-TW" sz="1400" dirty="0" smtClean="0"/>
                        <a:t>TV</a:t>
                      </a:r>
                      <a:r>
                        <a:rPr lang="en-US" altLang="zh-TW" sz="1400" baseline="0" dirty="0" smtClean="0"/>
                        <a:t> Wall</a:t>
                      </a:r>
                    </a:p>
                    <a:p>
                      <a:pPr algn="l"/>
                      <a:r>
                        <a:rPr lang="en-US" altLang="zh-TW" sz="1400" baseline="0" dirty="0" smtClean="0"/>
                        <a:t>Management</a:t>
                      </a:r>
                      <a:endParaRPr lang="zh-TW"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400" b="0" dirty="0" smtClean="0">
                          <a:solidFill>
                            <a:schemeClr val="tx1"/>
                          </a:solidFill>
                        </a:rPr>
                        <a:t>Required</a:t>
                      </a:r>
                      <a:endParaRPr lang="zh-TW"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400" b="0" dirty="0" smtClean="0">
                          <a:solidFill>
                            <a:schemeClr val="tx1"/>
                          </a:solidFill>
                        </a:rPr>
                        <a:t>Often</a:t>
                      </a:r>
                      <a:r>
                        <a:rPr lang="en-US" altLang="zh-TW" sz="1400" b="0" baseline="0" dirty="0" smtClean="0">
                          <a:solidFill>
                            <a:schemeClr val="tx1"/>
                          </a:solidFill>
                        </a:rPr>
                        <a:t> n</a:t>
                      </a:r>
                      <a:r>
                        <a:rPr lang="en-US" altLang="zh-TW" sz="1400" b="0" dirty="0" smtClean="0">
                          <a:solidFill>
                            <a:schemeClr val="tx1"/>
                          </a:solidFill>
                        </a:rPr>
                        <a:t>ot</a:t>
                      </a:r>
                      <a:r>
                        <a:rPr lang="en-US" altLang="zh-TW" sz="1400" b="0" baseline="0" dirty="0" smtClean="0">
                          <a:solidFill>
                            <a:schemeClr val="tx1"/>
                          </a:solidFill>
                        </a:rPr>
                        <a:t> required</a:t>
                      </a:r>
                      <a:endParaRPr lang="zh-TW"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TW" sz="1400" b="0" dirty="0" smtClean="0">
                          <a:solidFill>
                            <a:schemeClr val="tx1"/>
                          </a:solidFill>
                        </a:rPr>
                        <a:t>No</a:t>
                      </a:r>
                      <a:r>
                        <a:rPr lang="en-US" altLang="zh-TW" sz="1400" b="0" baseline="0" dirty="0" smtClean="0">
                          <a:solidFill>
                            <a:schemeClr val="tx1"/>
                          </a:solidFill>
                        </a:rPr>
                        <a:t>t required</a:t>
                      </a:r>
                      <a:endParaRPr lang="zh-TW"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400" b="0" smtClean="0">
                          <a:solidFill>
                            <a:schemeClr val="tx1"/>
                          </a:solidFill>
                        </a:rPr>
                        <a:t>Required,</a:t>
                      </a:r>
                      <a:r>
                        <a:rPr lang="en-US" altLang="zh-TW" sz="1400" b="0" baseline="0" smtClean="0">
                          <a:solidFill>
                            <a:schemeClr val="tx1"/>
                          </a:solidFill>
                        </a:rPr>
                        <a:t> manage cross network sites</a:t>
                      </a:r>
                      <a:endParaRPr lang="zh-TW" altLang="en-US" sz="1400" b="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14</a:t>
            </a:fld>
            <a:endParaRPr lang="en-US" altLang="zh-TW"/>
          </a:p>
        </p:txBody>
      </p:sp>
      <p:sp>
        <p:nvSpPr>
          <p:cNvPr id="13" name="Rectangle 3"/>
          <p:cNvSpPr txBox="1">
            <a:spLocks noChangeArrowheads="1"/>
          </p:cNvSpPr>
          <p:nvPr/>
        </p:nvSpPr>
        <p:spPr bwMode="auto">
          <a:xfrm>
            <a:off x="457200" y="1412776"/>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a:lnSpc>
                <a:spcPct val="200000"/>
              </a:lnSpc>
              <a:spcBef>
                <a:spcPct val="20000"/>
              </a:spcBef>
              <a:buFontTx/>
              <a:buChar char="•"/>
              <a:defRPr/>
            </a:pPr>
            <a:r>
              <a:rPr lang="en-US" altLang="zh-TW" kern="0" dirty="0" smtClean="0">
                <a:latin typeface="+mn-lt"/>
                <a:ea typeface="+mn-ea"/>
              </a:rPr>
              <a:t>Industrial-level Xeon computing platform</a:t>
            </a:r>
            <a:endParaRPr kumimoji="1" lang="en-US" altLang="zh-TW" b="0" i="0" u="none" strike="noStrike" kern="0" cap="none" spc="0" normalizeH="0" baseline="0" noProof="0" dirty="0" smtClean="0">
              <a:ln>
                <a:noFill/>
              </a:ln>
              <a:solidFill>
                <a:schemeClr val="tx1"/>
              </a:solidFill>
              <a:effectLst/>
              <a:uLnTx/>
              <a:uFillTx/>
              <a:latin typeface="+mn-lt"/>
              <a:ea typeface="+mn-ea"/>
              <a:cs typeface="+mn-cs"/>
            </a:endParaRPr>
          </a:p>
          <a:p>
            <a:pPr marL="342900" lvl="0" indent="-342900" algn="l">
              <a:lnSpc>
                <a:spcPct val="200000"/>
              </a:lnSpc>
              <a:spcBef>
                <a:spcPct val="20000"/>
              </a:spcBef>
              <a:buFontTx/>
              <a:buChar char="•"/>
              <a:defRPr/>
            </a:pPr>
            <a:r>
              <a:rPr lang="en-US" altLang="zh-TW" kern="0" dirty="0" smtClean="0">
                <a:latin typeface="+mn-lt"/>
                <a:ea typeface="+mn-ea"/>
              </a:rPr>
              <a:t>Single NVR supports up to 64 cameras </a:t>
            </a:r>
          </a:p>
          <a:p>
            <a:pPr marL="342900" lvl="0" indent="-342900" algn="l">
              <a:lnSpc>
                <a:spcPct val="200000"/>
              </a:lnSpc>
              <a:spcBef>
                <a:spcPct val="20000"/>
              </a:spcBef>
              <a:defRPr/>
            </a:pPr>
            <a:r>
              <a:rPr lang="en-US" altLang="zh-TW" kern="0" dirty="0" smtClean="0">
                <a:latin typeface="+mn-lt"/>
                <a:ea typeface="+mn-ea"/>
              </a:rPr>
              <a:t>      full HD record</a:t>
            </a:r>
            <a:endParaRPr kumimoji="1" lang="en-US" altLang="zh-TW"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200000"/>
              </a:lnSpc>
              <a:spcBef>
                <a:spcPct val="20000"/>
              </a:spcBef>
              <a:spcAft>
                <a:spcPct val="0"/>
              </a:spcAft>
              <a:buClrTx/>
              <a:buSzTx/>
              <a:buFontTx/>
              <a:buChar char="•"/>
              <a:tabLst/>
              <a:defRPr/>
            </a:pPr>
            <a:r>
              <a:rPr lang="en-US" altLang="zh-TW" kern="0" dirty="0" smtClean="0">
                <a:latin typeface="+mn-lt"/>
                <a:ea typeface="+mn-ea"/>
              </a:rPr>
              <a:t>Each camera supports  up to 1080P, 25 fps.</a:t>
            </a:r>
            <a:endParaRPr kumimoji="1" lang="en-US" altLang="zh-TW" b="0" i="0" u="none" strike="noStrike" kern="0" cap="none" spc="0" normalizeH="0" baseline="0" noProof="0" dirty="0" smtClean="0">
              <a:ln>
                <a:noFill/>
              </a:ln>
              <a:solidFill>
                <a:schemeClr val="tx1"/>
              </a:solidFill>
              <a:effectLst/>
              <a:uLnTx/>
              <a:uFillTx/>
              <a:latin typeface="+mn-lt"/>
              <a:ea typeface="+mn-ea"/>
              <a:cs typeface="+mn-cs"/>
            </a:endParaRPr>
          </a:p>
          <a:p>
            <a:pPr marL="342900" lvl="0" indent="-342900" algn="l">
              <a:lnSpc>
                <a:spcPct val="200000"/>
              </a:lnSpc>
              <a:spcBef>
                <a:spcPct val="20000"/>
              </a:spcBef>
              <a:buFontTx/>
              <a:buChar char="•"/>
              <a:defRPr/>
            </a:pPr>
            <a:r>
              <a:rPr lang="en-US" altLang="zh-CN" kern="0" dirty="0" smtClean="0">
                <a:latin typeface="+mn-lt"/>
                <a:ea typeface="+mn-ea"/>
              </a:rPr>
              <a:t>Support centralized storage IP SAN or DAS architecture</a:t>
            </a:r>
          </a:p>
          <a:p>
            <a:pPr marL="342900" lvl="0" indent="-342900" algn="l">
              <a:lnSpc>
                <a:spcPct val="200000"/>
              </a:lnSpc>
              <a:spcBef>
                <a:spcPct val="20000"/>
              </a:spcBef>
              <a:buFontTx/>
              <a:buChar char="•"/>
              <a:defRPr/>
            </a:pPr>
            <a:r>
              <a:rPr lang="en-US" altLang="zh-TW" kern="0" dirty="0" smtClean="0">
                <a:latin typeface="+mn-lt"/>
                <a:ea typeface="+mn-ea"/>
              </a:rPr>
              <a:t>Scalable , supports up to 3000+ cameras in single domain</a:t>
            </a:r>
          </a:p>
          <a:p>
            <a:pPr marL="342900" lvl="0" indent="-342900" algn="l">
              <a:lnSpc>
                <a:spcPct val="200000"/>
              </a:lnSpc>
              <a:spcBef>
                <a:spcPct val="20000"/>
              </a:spcBef>
              <a:buFontTx/>
              <a:buChar char="•"/>
              <a:defRPr/>
            </a:pPr>
            <a:r>
              <a:rPr lang="en-US" altLang="zh-TW" kern="0" dirty="0" smtClean="0">
                <a:latin typeface="+mn-lt"/>
                <a:ea typeface="+mn-ea"/>
              </a:rPr>
              <a:t>Complete End to End testing and certification</a:t>
            </a:r>
            <a:endParaRPr kumimoji="1" lang="en-US" altLang="zh-TW"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5" name="Picture 18" descr="NVR2000+3U"/>
          <p:cNvPicPr>
            <a:picLocks noChangeAspect="1" noChangeArrowheads="1"/>
          </p:cNvPicPr>
          <p:nvPr/>
        </p:nvPicPr>
        <p:blipFill>
          <a:blip r:embed="rId3" cstate="print"/>
          <a:srcRect/>
          <a:stretch>
            <a:fillRect/>
          </a:stretch>
        </p:blipFill>
        <p:spPr bwMode="auto">
          <a:xfrm>
            <a:off x="6191250" y="1484784"/>
            <a:ext cx="2952750" cy="1770063"/>
          </a:xfrm>
          <a:prstGeom prst="rect">
            <a:avLst/>
          </a:prstGeom>
          <a:noFill/>
          <a:ln w="9525">
            <a:noFill/>
            <a:miter lim="800000"/>
            <a:headEnd/>
            <a:tailEnd/>
          </a:ln>
        </p:spPr>
      </p:pic>
      <p:sp>
        <p:nvSpPr>
          <p:cNvPr id="7" name="矩形 21"/>
          <p:cNvSpPr>
            <a:spLocks noChangeArrowheads="1"/>
          </p:cNvSpPr>
          <p:nvPr/>
        </p:nvSpPr>
        <p:spPr bwMode="auto">
          <a:xfrm>
            <a:off x="6948264" y="2996952"/>
            <a:ext cx="1481138" cy="338137"/>
          </a:xfrm>
          <a:prstGeom prst="rect">
            <a:avLst/>
          </a:prstGeom>
          <a:noFill/>
          <a:ln w="9525">
            <a:noFill/>
            <a:miter lim="800000"/>
            <a:headEnd/>
            <a:tailEnd/>
          </a:ln>
        </p:spPr>
        <p:txBody>
          <a:bodyPr wrap="none">
            <a:spAutoFit/>
          </a:bodyPr>
          <a:lstStyle/>
          <a:p>
            <a:r>
              <a:rPr lang="en-US" altLang="zh-TW" sz="1600" dirty="0">
                <a:solidFill>
                  <a:schemeClr val="tx2"/>
                </a:solidFill>
              </a:rPr>
              <a:t>NVR2164 – 16B</a:t>
            </a:r>
            <a:endParaRPr lang="zh-TW" altLang="en-US" sz="1600" dirty="0"/>
          </a:p>
        </p:txBody>
      </p:sp>
      <p:sp>
        <p:nvSpPr>
          <p:cNvPr id="8" name="Rectangle 2"/>
          <p:cNvSpPr txBox="1">
            <a:spLocks noChangeArrowheads="1"/>
          </p:cNvSpPr>
          <p:nvPr/>
        </p:nvSpPr>
        <p:spPr bwMode="auto">
          <a:xfrm>
            <a:off x="5796136" y="5589240"/>
            <a:ext cx="3168278" cy="1079699"/>
          </a:xfrm>
          <a:prstGeom prst="rect">
            <a:avLst/>
          </a:prstGeom>
          <a:solidFill>
            <a:schemeClr val="folHlink">
              <a:alpha val="27058"/>
            </a:schemeClr>
          </a:solidFill>
          <a:ln w="9525">
            <a:solidFill>
              <a:srgbClr val="000080"/>
            </a:solidFill>
            <a:prstDash val="dashDot"/>
            <a:miter lim="800000"/>
            <a:headEnd/>
            <a:tailEnd/>
          </a:ln>
        </p:spPr>
        <p:txBody>
          <a:bodyPr anchor="ctr"/>
          <a:lstStyle/>
          <a:p>
            <a:pPr>
              <a:lnSpc>
                <a:spcPct val="150000"/>
              </a:lnSpc>
            </a:pPr>
            <a:r>
              <a:rPr kumimoji="0" lang="en-US" altLang="zh-TW" dirty="0" smtClean="0"/>
              <a:t>Support maximum 480 TB</a:t>
            </a:r>
          </a:p>
          <a:p>
            <a:pPr>
              <a:lnSpc>
                <a:spcPct val="150000"/>
              </a:lnSpc>
            </a:pPr>
            <a:r>
              <a:rPr kumimoji="0" lang="en-US" altLang="zh-TW" dirty="0" smtClean="0"/>
              <a:t>Enterprise-level RAID</a:t>
            </a:r>
            <a:endParaRPr kumimoji="0" lang="en-US" altLang="zh-TW" dirty="0"/>
          </a:p>
        </p:txBody>
      </p:sp>
      <p:pic>
        <p:nvPicPr>
          <p:cNvPr id="9" name="Picture 23" descr="3U-f-w"/>
          <p:cNvPicPr>
            <a:picLocks noChangeAspect="1" noChangeArrowheads="1"/>
          </p:cNvPicPr>
          <p:nvPr/>
        </p:nvPicPr>
        <p:blipFill>
          <a:blip r:embed="rId4" cstate="print"/>
          <a:srcRect/>
          <a:stretch>
            <a:fillRect/>
          </a:stretch>
        </p:blipFill>
        <p:spPr bwMode="auto">
          <a:xfrm>
            <a:off x="6654800" y="3645024"/>
            <a:ext cx="2489200" cy="863600"/>
          </a:xfrm>
          <a:prstGeom prst="rect">
            <a:avLst/>
          </a:prstGeom>
          <a:noFill/>
          <a:ln w="9525">
            <a:noFill/>
            <a:miter lim="800000"/>
            <a:headEnd/>
            <a:tailEnd/>
          </a:ln>
        </p:spPr>
      </p:pic>
      <p:sp>
        <p:nvSpPr>
          <p:cNvPr id="10" name="矩形 22"/>
          <p:cNvSpPr>
            <a:spLocks noChangeArrowheads="1"/>
          </p:cNvSpPr>
          <p:nvPr/>
        </p:nvSpPr>
        <p:spPr bwMode="auto">
          <a:xfrm>
            <a:off x="7020272" y="4653136"/>
            <a:ext cx="1543050" cy="585787"/>
          </a:xfrm>
          <a:prstGeom prst="rect">
            <a:avLst/>
          </a:prstGeom>
          <a:noFill/>
          <a:ln w="9525">
            <a:noFill/>
            <a:miter lim="800000"/>
            <a:headEnd/>
            <a:tailEnd/>
          </a:ln>
        </p:spPr>
        <p:txBody>
          <a:bodyPr wrap="none">
            <a:spAutoFit/>
          </a:bodyPr>
          <a:lstStyle/>
          <a:p>
            <a:pPr algn="ctr"/>
            <a:r>
              <a:rPr lang="en-US" altLang="zh-TW" sz="1600" dirty="0" smtClean="0">
                <a:solidFill>
                  <a:schemeClr val="tx2"/>
                </a:solidFill>
              </a:rPr>
              <a:t>Enterprise RIAD</a:t>
            </a:r>
            <a:endParaRPr lang="en-US" altLang="zh-TW" sz="1600" dirty="0">
              <a:solidFill>
                <a:schemeClr val="tx2"/>
              </a:solidFill>
            </a:endParaRPr>
          </a:p>
          <a:p>
            <a:pPr algn="ctr"/>
            <a:r>
              <a:rPr lang="en-US" altLang="zh-TW" sz="1600" dirty="0">
                <a:solidFill>
                  <a:schemeClr val="tx2"/>
                </a:solidFill>
              </a:rPr>
              <a:t>Subsystem</a:t>
            </a:r>
            <a:endParaRPr lang="zh-TW" altLang="en-US" sz="1600" dirty="0"/>
          </a:p>
        </p:txBody>
      </p:sp>
      <p:sp>
        <p:nvSpPr>
          <p:cNvPr id="11" name="Rectangle 2"/>
          <p:cNvSpPr txBox="1">
            <a:spLocks noChangeArrowheads="1"/>
          </p:cNvSpPr>
          <p:nvPr/>
        </p:nvSpPr>
        <p:spPr bwMode="auto">
          <a:xfrm>
            <a:off x="323528" y="-99392"/>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zh-TW" sz="2900" b="1" i="0" u="none" strike="noStrike" kern="0" cap="none" spc="0" normalizeH="0" baseline="0" noProof="0" dirty="0" smtClean="0">
                <a:ln>
                  <a:noFill/>
                </a:ln>
                <a:solidFill>
                  <a:srgbClr val="0070C0"/>
                </a:solidFill>
                <a:effectLst/>
                <a:uLnTx/>
                <a:uFillTx/>
                <a:latin typeface="+mj-lt"/>
                <a:ea typeface="+mj-ea"/>
                <a:cs typeface="+mj-cs"/>
              </a:rPr>
              <a:t>NVR2164 HD</a:t>
            </a:r>
            <a:r>
              <a:rPr kumimoji="1" lang="zh-TW" altLang="en-US" sz="2900" b="1" i="0" u="none" strike="noStrike" kern="0" cap="none" spc="0" normalizeH="0" baseline="0" noProof="0" dirty="0" smtClean="0">
                <a:ln>
                  <a:noFill/>
                </a:ln>
                <a:solidFill>
                  <a:srgbClr val="0070C0"/>
                </a:solidFill>
                <a:effectLst/>
                <a:uLnTx/>
                <a:uFillTx/>
                <a:latin typeface="+mj-lt"/>
                <a:ea typeface="+mj-ea"/>
                <a:cs typeface="+mj-cs"/>
              </a:rPr>
              <a:t> </a:t>
            </a:r>
            <a:r>
              <a:rPr kumimoji="1" lang="en-US" altLang="zh-TW" sz="2900" b="1" i="0" u="none" strike="noStrike" kern="0" cap="none" spc="0" normalizeH="0" baseline="0" noProof="0" dirty="0" smtClean="0">
                <a:ln>
                  <a:noFill/>
                </a:ln>
                <a:solidFill>
                  <a:srgbClr val="0070C0"/>
                </a:solidFill>
                <a:effectLst/>
                <a:uLnTx/>
                <a:uFillTx/>
                <a:latin typeface="+mj-lt"/>
                <a:ea typeface="+mj-ea"/>
                <a:cs typeface="+mj-cs"/>
              </a:rPr>
              <a:t>NVR</a:t>
            </a:r>
            <a:endParaRPr kumimoji="1" lang="zh-TW" altLang="en-US" sz="2900" b="0" i="0" u="none" strike="noStrike" kern="0" cap="none" spc="0" normalizeH="0" baseline="0" noProof="0" dirty="0">
              <a:ln>
                <a:noFill/>
              </a:ln>
              <a:solidFill>
                <a:schemeClr val="tx2"/>
              </a:solidFill>
              <a:effectLst/>
              <a:uLnTx/>
              <a:uFillTx/>
              <a:latin typeface="+mj-lt"/>
              <a:ea typeface="+mj-ea"/>
              <a:cs typeface="+mj-cs"/>
            </a:endParaRPr>
          </a:p>
        </p:txBody>
      </p:sp>
      <p:sp>
        <p:nvSpPr>
          <p:cNvPr id="12" name="Rectangle 11"/>
          <p:cNvSpPr>
            <a:spLocks noChangeArrowheads="1"/>
          </p:cNvSpPr>
          <p:nvPr/>
        </p:nvSpPr>
        <p:spPr bwMode="auto">
          <a:xfrm>
            <a:off x="0" y="-27384"/>
            <a:ext cx="323850" cy="908050"/>
          </a:xfrm>
          <a:prstGeom prst="rect">
            <a:avLst/>
          </a:prstGeom>
          <a:solidFill>
            <a:srgbClr val="6094CE"/>
          </a:solidFill>
          <a:ln w="9525">
            <a:noFill/>
            <a:miter lim="800000"/>
            <a:headEnd/>
            <a:tailEnd/>
          </a:ln>
        </p:spPr>
        <p:txBody>
          <a:bodyPr wrap="none" anchor="ctr"/>
          <a:lstStyle/>
          <a:p>
            <a:endParaRPr lang="zh-TW" altLang="en-US"/>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8" descr="NVR2000+3U"/>
          <p:cNvPicPr>
            <a:picLocks noChangeAspect="1" noChangeArrowheads="1"/>
          </p:cNvPicPr>
          <p:nvPr/>
        </p:nvPicPr>
        <p:blipFill>
          <a:blip r:embed="rId3" cstate="print"/>
          <a:srcRect/>
          <a:stretch>
            <a:fillRect/>
          </a:stretch>
        </p:blipFill>
        <p:spPr bwMode="auto">
          <a:xfrm>
            <a:off x="6191250" y="1484784"/>
            <a:ext cx="2952750" cy="1770063"/>
          </a:xfrm>
          <a:prstGeom prst="rect">
            <a:avLst/>
          </a:prstGeom>
          <a:noFill/>
          <a:ln w="9525">
            <a:noFill/>
            <a:miter lim="800000"/>
            <a:headEnd/>
            <a:tailEnd/>
          </a:ln>
        </p:spPr>
      </p:pic>
      <p:sp>
        <p:nvSpPr>
          <p:cNvPr id="6" name="投影片編號版面配置區 3"/>
          <p:cNvSpPr>
            <a:spLocks noGrp="1"/>
          </p:cNvSpPr>
          <p:nvPr>
            <p:ph type="sldNum" sz="quarter" idx="12"/>
          </p:nvPr>
        </p:nvSpPr>
        <p:spPr/>
        <p:txBody>
          <a:bodyPr/>
          <a:lstStyle/>
          <a:p>
            <a:fld id="{D5B312CC-07A2-4B39-BAEE-AEB796F3D43F}" type="slidenum">
              <a:rPr lang="en-US" altLang="zh-TW"/>
              <a:pPr/>
              <a:t>15</a:t>
            </a:fld>
            <a:endParaRPr lang="en-US" altLang="zh-TW"/>
          </a:p>
        </p:txBody>
      </p:sp>
      <p:sp>
        <p:nvSpPr>
          <p:cNvPr id="407554" name="Rectangle 2"/>
          <p:cNvSpPr>
            <a:spLocks noGrp="1" noChangeArrowheads="1"/>
          </p:cNvSpPr>
          <p:nvPr>
            <p:ph type="title" idx="4294967295"/>
          </p:nvPr>
        </p:nvSpPr>
        <p:spPr>
          <a:xfrm>
            <a:off x="251520" y="116632"/>
            <a:ext cx="8229600" cy="1143000"/>
          </a:xfrm>
        </p:spPr>
        <p:txBody>
          <a:bodyPr/>
          <a:lstStyle/>
          <a:p>
            <a:pPr algn="r">
              <a:lnSpc>
                <a:spcPct val="120000"/>
              </a:lnSpc>
            </a:pPr>
            <a:r>
              <a:rPr lang="en-US" altLang="zh-TW" sz="2900" dirty="0" smtClean="0"/>
              <a:t>Medium-Large Hotel HD Record Project solution configuration – NVR2100 Series</a:t>
            </a:r>
            <a:endParaRPr lang="zh-TW" altLang="en-US" sz="2900" dirty="0"/>
          </a:p>
        </p:txBody>
      </p:sp>
      <p:sp>
        <p:nvSpPr>
          <p:cNvPr id="13" name="Rectangle 3"/>
          <p:cNvSpPr txBox="1">
            <a:spLocks noChangeArrowheads="1"/>
          </p:cNvSpPr>
          <p:nvPr/>
        </p:nvSpPr>
        <p:spPr bwMode="auto">
          <a:xfrm>
            <a:off x="251520" y="1124744"/>
            <a:ext cx="8712968" cy="53285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a:lnSpc>
                <a:spcPct val="200000"/>
              </a:lnSpc>
              <a:spcBef>
                <a:spcPct val="20000"/>
              </a:spcBef>
              <a:buFontTx/>
              <a:buChar char="•"/>
              <a:defRPr/>
            </a:pPr>
            <a:r>
              <a:rPr lang="en-US" altLang="zh-TW" kern="0" dirty="0" smtClean="0"/>
              <a:t>Industrial-level Xeon computing platform</a:t>
            </a:r>
          </a:p>
          <a:p>
            <a:pPr marL="342900" lvl="0" indent="-342900" algn="l">
              <a:lnSpc>
                <a:spcPct val="200000"/>
              </a:lnSpc>
              <a:spcBef>
                <a:spcPct val="20000"/>
              </a:spcBef>
              <a:buFontTx/>
              <a:buChar char="•"/>
              <a:defRPr/>
            </a:pPr>
            <a:r>
              <a:rPr lang="en-US" altLang="zh-TW" kern="0" dirty="0" smtClean="0"/>
              <a:t>Single NVR supports up to 64 cameras </a:t>
            </a:r>
          </a:p>
          <a:p>
            <a:pPr marL="342900" lvl="0" indent="-342900" algn="l">
              <a:lnSpc>
                <a:spcPct val="200000"/>
              </a:lnSpc>
              <a:spcBef>
                <a:spcPct val="20000"/>
              </a:spcBef>
              <a:defRPr/>
            </a:pPr>
            <a:r>
              <a:rPr lang="en-US" altLang="zh-TW" kern="0" dirty="0" smtClean="0"/>
              <a:t>      full HD record</a:t>
            </a:r>
          </a:p>
          <a:p>
            <a:pPr marL="342900" lvl="0" indent="-342900" algn="l">
              <a:lnSpc>
                <a:spcPct val="200000"/>
              </a:lnSpc>
              <a:spcBef>
                <a:spcPct val="20000"/>
              </a:spcBef>
              <a:buFontTx/>
              <a:buChar char="•"/>
              <a:defRPr/>
            </a:pPr>
            <a:r>
              <a:rPr lang="en-US" altLang="zh-TW" kern="0" dirty="0" smtClean="0"/>
              <a:t>Each camera supports  up to 1080P, 25 fps</a:t>
            </a:r>
          </a:p>
          <a:p>
            <a:pPr marL="342900" lvl="0" indent="-342900" algn="l">
              <a:lnSpc>
                <a:spcPct val="200000"/>
              </a:lnSpc>
              <a:spcBef>
                <a:spcPct val="20000"/>
              </a:spcBef>
              <a:buFontTx/>
              <a:buChar char="•"/>
              <a:defRPr/>
            </a:pPr>
            <a:r>
              <a:rPr lang="en-US" altLang="zh-TW" kern="0" dirty="0" smtClean="0"/>
              <a:t>Suitable for 50 channels middle size to large scale</a:t>
            </a:r>
          </a:p>
          <a:p>
            <a:pPr marL="342900" lvl="0" indent="-342900" algn="l">
              <a:lnSpc>
                <a:spcPct val="200000"/>
              </a:lnSpc>
              <a:spcBef>
                <a:spcPct val="20000"/>
              </a:spcBef>
              <a:defRPr/>
            </a:pPr>
            <a:r>
              <a:rPr lang="en-US" altLang="zh-TW" kern="0" dirty="0" smtClean="0"/>
              <a:t>      hotels usage</a:t>
            </a:r>
          </a:p>
          <a:p>
            <a:pPr marL="342900" lvl="0" indent="-342900" algn="l">
              <a:lnSpc>
                <a:spcPct val="200000"/>
              </a:lnSpc>
              <a:spcBef>
                <a:spcPct val="20000"/>
              </a:spcBef>
              <a:buFontTx/>
              <a:buChar char="•"/>
              <a:defRPr/>
            </a:pPr>
            <a:r>
              <a:rPr lang="en-US" altLang="zh-CN" kern="0" dirty="0" smtClean="0"/>
              <a:t>Support centralized storage IP SAN or DAS architecture</a:t>
            </a:r>
          </a:p>
          <a:p>
            <a:pPr marL="342900" lvl="0" indent="-342900" algn="l">
              <a:lnSpc>
                <a:spcPct val="200000"/>
              </a:lnSpc>
              <a:spcBef>
                <a:spcPct val="20000"/>
              </a:spcBef>
              <a:buFontTx/>
              <a:buChar char="•"/>
              <a:defRPr/>
            </a:pPr>
            <a:r>
              <a:rPr lang="en-US" altLang="zh-TW" kern="0" dirty="0" smtClean="0"/>
              <a:t>Scalable for storage capacity and cameras</a:t>
            </a:r>
          </a:p>
        </p:txBody>
      </p:sp>
      <p:sp>
        <p:nvSpPr>
          <p:cNvPr id="7" name="矩形 21"/>
          <p:cNvSpPr>
            <a:spLocks noChangeArrowheads="1"/>
          </p:cNvSpPr>
          <p:nvPr/>
        </p:nvSpPr>
        <p:spPr bwMode="auto">
          <a:xfrm>
            <a:off x="6732240" y="2996952"/>
            <a:ext cx="1481138" cy="338137"/>
          </a:xfrm>
          <a:prstGeom prst="rect">
            <a:avLst/>
          </a:prstGeom>
          <a:noFill/>
          <a:ln w="9525">
            <a:noFill/>
            <a:miter lim="800000"/>
            <a:headEnd/>
            <a:tailEnd/>
          </a:ln>
        </p:spPr>
        <p:txBody>
          <a:bodyPr wrap="none">
            <a:spAutoFit/>
          </a:bodyPr>
          <a:lstStyle/>
          <a:p>
            <a:r>
              <a:rPr lang="en-US" altLang="zh-TW" sz="1600">
                <a:solidFill>
                  <a:schemeClr val="tx2"/>
                </a:solidFill>
              </a:rPr>
              <a:t>NVR2164 – 16B</a:t>
            </a:r>
            <a:endParaRPr lang="zh-TW" altLang="en-US" sz="1600"/>
          </a:p>
        </p:txBody>
      </p:sp>
      <p:sp>
        <p:nvSpPr>
          <p:cNvPr id="8" name="Rectangle 2"/>
          <p:cNvSpPr txBox="1">
            <a:spLocks noChangeArrowheads="1"/>
          </p:cNvSpPr>
          <p:nvPr/>
        </p:nvSpPr>
        <p:spPr bwMode="auto">
          <a:xfrm>
            <a:off x="5796136" y="5445224"/>
            <a:ext cx="3168278" cy="1079699"/>
          </a:xfrm>
          <a:prstGeom prst="rect">
            <a:avLst/>
          </a:prstGeom>
          <a:solidFill>
            <a:schemeClr val="folHlink">
              <a:alpha val="27058"/>
            </a:schemeClr>
          </a:solidFill>
          <a:ln w="9525">
            <a:solidFill>
              <a:srgbClr val="000080"/>
            </a:solidFill>
            <a:prstDash val="dashDot"/>
            <a:miter lim="800000"/>
            <a:headEnd/>
            <a:tailEnd/>
          </a:ln>
        </p:spPr>
        <p:txBody>
          <a:bodyPr anchor="ctr"/>
          <a:lstStyle/>
          <a:p>
            <a:pPr>
              <a:lnSpc>
                <a:spcPct val="150000"/>
              </a:lnSpc>
            </a:pPr>
            <a:r>
              <a:rPr kumimoji="0" lang="en-US" altLang="zh-TW" dirty="0" smtClean="0"/>
              <a:t>Support maximum 480 TB</a:t>
            </a:r>
          </a:p>
          <a:p>
            <a:pPr>
              <a:lnSpc>
                <a:spcPct val="150000"/>
              </a:lnSpc>
            </a:pPr>
            <a:r>
              <a:rPr kumimoji="0" lang="en-US" altLang="zh-TW" dirty="0" smtClean="0"/>
              <a:t>Enterprise Level RAID</a:t>
            </a:r>
            <a:endParaRPr kumimoji="0" lang="en-US" altLang="zh-TW" dirty="0"/>
          </a:p>
        </p:txBody>
      </p:sp>
      <p:pic>
        <p:nvPicPr>
          <p:cNvPr id="9" name="Picture 23" descr="3U-f-w"/>
          <p:cNvPicPr>
            <a:picLocks noChangeAspect="1" noChangeArrowheads="1"/>
          </p:cNvPicPr>
          <p:nvPr/>
        </p:nvPicPr>
        <p:blipFill>
          <a:blip r:embed="rId4" cstate="print"/>
          <a:srcRect/>
          <a:stretch>
            <a:fillRect/>
          </a:stretch>
        </p:blipFill>
        <p:spPr bwMode="auto">
          <a:xfrm>
            <a:off x="6372200" y="3645024"/>
            <a:ext cx="2489200" cy="863600"/>
          </a:xfrm>
          <a:prstGeom prst="rect">
            <a:avLst/>
          </a:prstGeom>
          <a:noFill/>
          <a:ln w="9525">
            <a:noFill/>
            <a:miter lim="800000"/>
            <a:headEnd/>
            <a:tailEnd/>
          </a:ln>
        </p:spPr>
      </p:pic>
      <p:sp>
        <p:nvSpPr>
          <p:cNvPr id="10" name="矩形 22"/>
          <p:cNvSpPr>
            <a:spLocks noChangeArrowheads="1"/>
          </p:cNvSpPr>
          <p:nvPr/>
        </p:nvSpPr>
        <p:spPr bwMode="auto">
          <a:xfrm>
            <a:off x="6876256" y="4509120"/>
            <a:ext cx="1543050" cy="585787"/>
          </a:xfrm>
          <a:prstGeom prst="rect">
            <a:avLst/>
          </a:prstGeom>
          <a:noFill/>
          <a:ln w="9525">
            <a:noFill/>
            <a:miter lim="800000"/>
            <a:headEnd/>
            <a:tailEnd/>
          </a:ln>
        </p:spPr>
        <p:txBody>
          <a:bodyPr wrap="none">
            <a:spAutoFit/>
          </a:bodyPr>
          <a:lstStyle/>
          <a:p>
            <a:pPr algn="ctr"/>
            <a:r>
              <a:rPr lang="en-US" altLang="zh-TW" sz="1600" dirty="0" smtClean="0">
                <a:solidFill>
                  <a:schemeClr val="tx2"/>
                </a:solidFill>
              </a:rPr>
              <a:t>Enterprise RIAD</a:t>
            </a:r>
            <a:endParaRPr lang="en-US" altLang="zh-TW" sz="1600" dirty="0">
              <a:solidFill>
                <a:schemeClr val="tx2"/>
              </a:solidFill>
            </a:endParaRPr>
          </a:p>
          <a:p>
            <a:pPr algn="ctr"/>
            <a:r>
              <a:rPr lang="en-US" altLang="zh-TW" sz="1600" dirty="0">
                <a:solidFill>
                  <a:schemeClr val="tx2"/>
                </a:solidFill>
              </a:rPr>
              <a:t>Subsystem</a:t>
            </a:r>
            <a:endParaRPr lang="zh-TW" altLang="en-US" sz="1600" dirty="0"/>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6466" name="Picture 2" descr="http://www.surveon.com/images/p_product/SMR_8000U.jpg"/>
          <p:cNvPicPr>
            <a:picLocks noChangeAspect="1" noChangeArrowheads="1"/>
          </p:cNvPicPr>
          <p:nvPr/>
        </p:nvPicPr>
        <p:blipFill>
          <a:blip r:embed="rId3" cstate="print"/>
          <a:srcRect l="5172" t="31143" r="10345" b="23950"/>
          <a:stretch>
            <a:fillRect/>
          </a:stretch>
        </p:blipFill>
        <p:spPr bwMode="auto">
          <a:xfrm>
            <a:off x="5364088" y="4656782"/>
            <a:ext cx="3528392" cy="1080120"/>
          </a:xfrm>
          <a:prstGeom prst="rect">
            <a:avLst/>
          </a:prstGeom>
          <a:noFill/>
        </p:spPr>
      </p:pic>
      <p:sp>
        <p:nvSpPr>
          <p:cNvPr id="6" name="投影片編號版面配置區 3"/>
          <p:cNvSpPr>
            <a:spLocks noGrp="1"/>
          </p:cNvSpPr>
          <p:nvPr>
            <p:ph type="sldNum" sz="quarter" idx="12"/>
          </p:nvPr>
        </p:nvSpPr>
        <p:spPr/>
        <p:txBody>
          <a:bodyPr/>
          <a:lstStyle/>
          <a:p>
            <a:fld id="{D5B312CC-07A2-4B39-BAEE-AEB796F3D43F}" type="slidenum">
              <a:rPr lang="en-US" altLang="zh-TW"/>
              <a:pPr/>
              <a:t>16</a:t>
            </a:fld>
            <a:endParaRPr lang="en-US" altLang="zh-TW"/>
          </a:p>
        </p:txBody>
      </p:sp>
      <p:sp>
        <p:nvSpPr>
          <p:cNvPr id="407554" name="Rectangle 2"/>
          <p:cNvSpPr>
            <a:spLocks noGrp="1" noChangeArrowheads="1"/>
          </p:cNvSpPr>
          <p:nvPr>
            <p:ph type="title" idx="4294967295"/>
          </p:nvPr>
        </p:nvSpPr>
        <p:spPr>
          <a:xfrm>
            <a:off x="251520" y="116632"/>
            <a:ext cx="8229600" cy="1143000"/>
          </a:xfrm>
        </p:spPr>
        <p:txBody>
          <a:bodyPr/>
          <a:lstStyle/>
          <a:p>
            <a:pPr algn="r">
              <a:lnSpc>
                <a:spcPct val="120000"/>
              </a:lnSpc>
            </a:pPr>
            <a:r>
              <a:rPr lang="en-US" altLang="zh-TW" sz="2900" dirty="0" smtClean="0"/>
              <a:t>Small and medium-sized hospitals HD solution configuration - SMR8000 series</a:t>
            </a:r>
            <a:endParaRPr lang="zh-TW" altLang="en-US" sz="2900" dirty="0"/>
          </a:p>
        </p:txBody>
      </p:sp>
      <p:sp>
        <p:nvSpPr>
          <p:cNvPr id="13" name="Rectangle 3"/>
          <p:cNvSpPr txBox="1">
            <a:spLocks noChangeArrowheads="1"/>
          </p:cNvSpPr>
          <p:nvPr/>
        </p:nvSpPr>
        <p:spPr bwMode="auto">
          <a:xfrm>
            <a:off x="467544" y="1124744"/>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kumimoji="1" lang="en-US" altLang="zh-TW" b="0" i="0" u="none" strike="noStrike" kern="0" cap="none" spc="0" normalizeH="0" baseline="0" noProof="0" dirty="0" smtClean="0">
                <a:ln>
                  <a:noFill/>
                </a:ln>
                <a:solidFill>
                  <a:schemeClr val="tx1"/>
                </a:solidFill>
                <a:effectLst/>
                <a:uLnTx/>
                <a:uFillTx/>
                <a:latin typeface="+mn-lt"/>
                <a:ea typeface="+mn-ea"/>
                <a:cs typeface="+mn-cs"/>
              </a:rPr>
              <a:t>Support</a:t>
            </a:r>
            <a:r>
              <a:rPr kumimoji="1" lang="zh-TW" altLang="en-US" b="0" i="0" u="none" strike="noStrike" kern="0" cap="none" spc="0" normalizeH="0" baseline="0" noProof="0" dirty="0" smtClean="0">
                <a:ln>
                  <a:noFill/>
                </a:ln>
                <a:solidFill>
                  <a:schemeClr val="tx1"/>
                </a:solidFill>
                <a:effectLst/>
                <a:uLnTx/>
                <a:uFillTx/>
                <a:latin typeface="+mn-lt"/>
                <a:ea typeface="+mn-ea"/>
                <a:cs typeface="+mn-cs"/>
              </a:rPr>
              <a:t> </a:t>
            </a:r>
            <a:r>
              <a:rPr kumimoji="1" lang="en-US" altLang="zh-TW" b="0" i="0" u="none" strike="noStrike" kern="0" cap="none" spc="0" normalizeH="0" baseline="0" noProof="0" dirty="0" smtClean="0">
                <a:ln>
                  <a:noFill/>
                </a:ln>
                <a:solidFill>
                  <a:schemeClr val="tx1"/>
                </a:solidFill>
                <a:effectLst/>
                <a:uLnTx/>
                <a:uFillTx/>
                <a:latin typeface="+mn-lt"/>
                <a:ea typeface="+mn-ea"/>
                <a:cs typeface="+mn-cs"/>
              </a:rPr>
              <a:t>16 – 40 Channels , Full</a:t>
            </a:r>
            <a:r>
              <a:rPr kumimoji="1" lang="en-US" altLang="zh-TW" b="0" i="0" u="none" strike="noStrike" kern="0" cap="none" spc="0" normalizeH="0" noProof="0" dirty="0" smtClean="0">
                <a:ln>
                  <a:noFill/>
                </a:ln>
                <a:solidFill>
                  <a:schemeClr val="tx1"/>
                </a:solidFill>
                <a:effectLst/>
                <a:uLnTx/>
                <a:uFillTx/>
                <a:latin typeface="+mn-lt"/>
                <a:ea typeface="+mn-ea"/>
                <a:cs typeface="+mn-cs"/>
              </a:rPr>
              <a:t> HD Cameras video surveillance</a:t>
            </a:r>
          </a:p>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lang="en-US" altLang="zh-TW" kern="0" baseline="0" dirty="0" smtClean="0">
                <a:latin typeface="+mn-lt"/>
                <a:ea typeface="+mn-ea"/>
              </a:rPr>
              <a:t>Support</a:t>
            </a:r>
            <a:r>
              <a:rPr lang="en-US" altLang="zh-TW" kern="0" dirty="0" smtClean="0">
                <a:latin typeface="+mn-lt"/>
                <a:ea typeface="+mn-ea"/>
              </a:rPr>
              <a:t> up to 8 HHDD and Hardware</a:t>
            </a:r>
          </a:p>
          <a:p>
            <a:pPr marL="342900" marR="0" lvl="0" indent="-342900" algn="l" defTabSz="914400" rtl="0" eaLnBrk="1" fontAlgn="base" latinLnBrk="0" hangingPunct="1">
              <a:lnSpc>
                <a:spcPct val="180000"/>
              </a:lnSpc>
              <a:spcBef>
                <a:spcPct val="20000"/>
              </a:spcBef>
              <a:spcAft>
                <a:spcPct val="0"/>
              </a:spcAft>
              <a:buClrTx/>
              <a:buSzTx/>
              <a:tabLst/>
              <a:defRPr/>
            </a:pPr>
            <a:r>
              <a:rPr lang="en-US" altLang="zh-TW" kern="0" dirty="0" smtClean="0">
                <a:latin typeface="+mn-lt"/>
                <a:ea typeface="+mn-ea"/>
              </a:rPr>
              <a:t>     RAID protection</a:t>
            </a:r>
          </a:p>
          <a:p>
            <a:pPr marL="342900" marR="0" lvl="0" indent="-342900" algn="l" defTabSz="914400" rtl="0" eaLnBrk="1" fontAlgn="base" latinLnBrk="0" hangingPunct="1">
              <a:lnSpc>
                <a:spcPct val="180000"/>
              </a:lnSpc>
              <a:spcBef>
                <a:spcPct val="20000"/>
              </a:spcBef>
              <a:spcAft>
                <a:spcPct val="0"/>
              </a:spcAft>
              <a:buClrTx/>
              <a:buSzTx/>
              <a:buFont typeface="Arial" pitchFamily="34" charset="0"/>
              <a:buChar char="•"/>
              <a:tabLst/>
              <a:defRPr/>
            </a:pPr>
            <a:r>
              <a:rPr kumimoji="1" lang="en-US" altLang="zh-TW" b="0" i="0" u="none" strike="noStrike" kern="0" cap="none" spc="0" normalizeH="0" baseline="0" noProof="0" dirty="0" smtClean="0">
                <a:ln>
                  <a:noFill/>
                </a:ln>
                <a:solidFill>
                  <a:schemeClr val="tx1"/>
                </a:solidFill>
                <a:effectLst/>
                <a:uLnTx/>
                <a:uFillTx/>
                <a:latin typeface="+mn-lt"/>
                <a:ea typeface="+mn-ea"/>
                <a:cs typeface="+mn-cs"/>
              </a:rPr>
              <a:t>Rack mount and tower</a:t>
            </a:r>
            <a:r>
              <a:rPr kumimoji="1" lang="en-US" altLang="zh-TW" b="0" i="0" u="none" strike="noStrike" kern="0" cap="none" spc="0" normalizeH="0" noProof="0" dirty="0" smtClean="0">
                <a:ln>
                  <a:noFill/>
                </a:ln>
                <a:solidFill>
                  <a:schemeClr val="tx1"/>
                </a:solidFill>
                <a:effectLst/>
                <a:uLnTx/>
                <a:uFillTx/>
                <a:latin typeface="+mn-lt"/>
                <a:ea typeface="+mn-ea"/>
                <a:cs typeface="+mn-cs"/>
              </a:rPr>
              <a:t> two solution</a:t>
            </a:r>
            <a:endParaRPr kumimoji="1" lang="en-US" altLang="zh-TW"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kumimoji="1" lang="en-US" altLang="zh-TW" b="0" i="0" u="none" strike="noStrike" kern="0" cap="none" spc="0" normalizeH="0" baseline="0" noProof="0" dirty="0" smtClean="0">
                <a:ln>
                  <a:noFill/>
                </a:ln>
                <a:solidFill>
                  <a:schemeClr val="tx1"/>
                </a:solidFill>
                <a:effectLst/>
                <a:uLnTx/>
                <a:uFillTx/>
                <a:latin typeface="+mn-lt"/>
                <a:ea typeface="+mn-ea"/>
                <a:cs typeface="+mn-cs"/>
              </a:rPr>
              <a:t>Virtual</a:t>
            </a:r>
            <a:r>
              <a:rPr kumimoji="1" lang="en-US" altLang="zh-TW" b="0" i="0" u="none" strike="noStrike" kern="0" cap="none" spc="0" normalizeH="0" noProof="0" dirty="0" smtClean="0">
                <a:ln>
                  <a:noFill/>
                </a:ln>
                <a:solidFill>
                  <a:schemeClr val="tx1"/>
                </a:solidFill>
                <a:effectLst/>
                <a:uLnTx/>
                <a:uFillTx/>
                <a:latin typeface="+mn-lt"/>
                <a:ea typeface="+mn-ea"/>
                <a:cs typeface="+mn-cs"/>
              </a:rPr>
              <a:t> matrix </a:t>
            </a:r>
            <a:r>
              <a:rPr kumimoji="1" lang="en-US" altLang="zh-TW" b="0" i="0" u="none" strike="noStrike" kern="0" cap="none" spc="0" normalizeH="0" baseline="0" noProof="0" dirty="0" smtClean="0">
                <a:ln>
                  <a:noFill/>
                </a:ln>
                <a:solidFill>
                  <a:schemeClr val="tx1"/>
                </a:solidFill>
                <a:effectLst/>
                <a:uLnTx/>
                <a:uFillTx/>
                <a:latin typeface="+mn-lt"/>
                <a:ea typeface="+mn-ea"/>
                <a:cs typeface="+mn-cs"/>
              </a:rPr>
              <a:t>,</a:t>
            </a:r>
            <a:r>
              <a:rPr kumimoji="1" lang="en-US" altLang="zh-TW" b="0" i="0" u="none" strike="noStrike" kern="0" cap="none" spc="0" normalizeH="0" noProof="0" dirty="0" smtClean="0">
                <a:ln>
                  <a:noFill/>
                </a:ln>
                <a:solidFill>
                  <a:schemeClr val="tx1"/>
                </a:solidFill>
                <a:effectLst/>
                <a:uLnTx/>
                <a:uFillTx/>
                <a:latin typeface="+mn-lt"/>
                <a:ea typeface="+mn-ea"/>
                <a:cs typeface="+mn-cs"/>
              </a:rPr>
              <a:t> support up to 8 physical </a:t>
            </a:r>
          </a:p>
          <a:p>
            <a:pPr marL="342900" marR="0" lvl="0" indent="-342900" algn="l" defTabSz="914400" rtl="0" eaLnBrk="1" fontAlgn="base" latinLnBrk="0" hangingPunct="1">
              <a:lnSpc>
                <a:spcPct val="180000"/>
              </a:lnSpc>
              <a:spcBef>
                <a:spcPct val="20000"/>
              </a:spcBef>
              <a:spcAft>
                <a:spcPct val="0"/>
              </a:spcAft>
              <a:buClrTx/>
              <a:buSzTx/>
              <a:tabLst/>
              <a:defRPr/>
            </a:pPr>
            <a:r>
              <a:rPr lang="en-US" altLang="zh-TW" kern="0" dirty="0" smtClean="0">
                <a:latin typeface="+mn-lt"/>
                <a:ea typeface="+mn-ea"/>
              </a:rPr>
              <a:t>     </a:t>
            </a:r>
            <a:r>
              <a:rPr kumimoji="1" lang="en-US" altLang="zh-TW" b="0" i="0" u="none" strike="noStrike" kern="0" cap="none" spc="0" normalizeH="0" noProof="0" dirty="0" smtClean="0">
                <a:ln>
                  <a:noFill/>
                </a:ln>
                <a:solidFill>
                  <a:schemeClr val="tx1"/>
                </a:solidFill>
                <a:effectLst/>
                <a:uLnTx/>
                <a:uFillTx/>
                <a:latin typeface="+mn-lt"/>
                <a:ea typeface="+mn-ea"/>
                <a:cs typeface="+mn-cs"/>
              </a:rPr>
              <a:t>monitors on single server</a:t>
            </a:r>
            <a:endParaRPr kumimoji="1" lang="zh-TW" altLang="en-US"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lang="en-US" altLang="zh-TW" kern="0" dirty="0" smtClean="0">
                <a:latin typeface="+mn-lt"/>
                <a:ea typeface="+mn-ea"/>
              </a:rPr>
              <a:t>Support HTML integrated with View</a:t>
            </a:r>
            <a:endParaRPr kumimoji="1" lang="zh-TW" altLang="en-US"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lang="en-US" altLang="zh-TW" kern="0" dirty="0" smtClean="0">
                <a:latin typeface="+mn-lt"/>
                <a:ea typeface="+mn-ea"/>
              </a:rPr>
              <a:t>Advance multi-layer E-Map</a:t>
            </a:r>
            <a:endParaRPr kumimoji="1" lang="zh-TW" altLang="en-US"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kumimoji="0" lang="en-US" altLang="zh-TW" b="0" i="0" u="none" strike="noStrike" kern="0" cap="none" spc="0" normalizeH="0" baseline="0" noProof="0" dirty="0" smtClean="0">
                <a:ln>
                  <a:noFill/>
                </a:ln>
                <a:solidFill>
                  <a:schemeClr val="tx1"/>
                </a:solidFill>
                <a:effectLst/>
                <a:uLnTx/>
                <a:uFillTx/>
                <a:latin typeface="+mn-lt"/>
                <a:ea typeface="+mn-ea"/>
                <a:cs typeface="+mn-cs"/>
              </a:rPr>
              <a:t>Client/Server</a:t>
            </a:r>
            <a:r>
              <a:rPr kumimoji="0" lang="en-US" altLang="zh-TW" b="0" i="0" u="none" strike="noStrike" kern="0" cap="none" spc="0" normalizeH="0" noProof="0" dirty="0" smtClean="0">
                <a:ln>
                  <a:noFill/>
                </a:ln>
                <a:solidFill>
                  <a:schemeClr val="tx1"/>
                </a:solidFill>
                <a:effectLst/>
                <a:uLnTx/>
                <a:uFillTx/>
                <a:latin typeface="+mn-lt"/>
                <a:ea typeface="+mn-ea"/>
                <a:cs typeface="+mn-cs"/>
              </a:rPr>
              <a:t> Central management structure</a:t>
            </a:r>
            <a:endParaRPr kumimoji="0" lang="zh-TW" altLang="en-US"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kumimoji="1" lang="en-US" altLang="zh-TW" b="0" i="0" u="none" strike="noStrike" kern="0" cap="none" spc="0" normalizeH="0" baseline="0" noProof="0" dirty="0" smtClean="0">
                <a:ln>
                  <a:noFill/>
                </a:ln>
                <a:solidFill>
                  <a:schemeClr val="tx1"/>
                </a:solidFill>
                <a:effectLst/>
                <a:uLnTx/>
                <a:uFillTx/>
                <a:latin typeface="+mn-lt"/>
                <a:ea typeface="+mn-ea"/>
                <a:cs typeface="+mn-cs"/>
              </a:rPr>
              <a:t>Advance Event management record rule</a:t>
            </a:r>
            <a:endParaRPr kumimoji="1" lang="zh-TW" altLang="en-US"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4" name="Picture 4"/>
          <p:cNvPicPr>
            <a:picLocks noChangeAspect="1" noChangeArrowheads="1"/>
          </p:cNvPicPr>
          <p:nvPr/>
        </p:nvPicPr>
        <p:blipFill>
          <a:blip r:embed="rId4" cstate="print"/>
          <a:srcRect/>
          <a:stretch>
            <a:fillRect/>
          </a:stretch>
        </p:blipFill>
        <p:spPr bwMode="auto">
          <a:xfrm>
            <a:off x="5436096" y="2352526"/>
            <a:ext cx="3205807" cy="1937878"/>
          </a:xfrm>
          <a:prstGeom prst="rect">
            <a:avLst/>
          </a:prstGeom>
          <a:noFill/>
          <a:ln w="9525">
            <a:noFill/>
            <a:miter lim="800000"/>
            <a:headEnd/>
            <a:tailEnd/>
          </a:ln>
          <a:effectLst/>
        </p:spPr>
      </p:pic>
      <p:sp>
        <p:nvSpPr>
          <p:cNvPr id="16" name="矩形 15"/>
          <p:cNvSpPr/>
          <p:nvPr/>
        </p:nvSpPr>
        <p:spPr>
          <a:xfrm>
            <a:off x="5513795" y="5727610"/>
            <a:ext cx="2927404" cy="338554"/>
          </a:xfrm>
          <a:prstGeom prst="rect">
            <a:avLst/>
          </a:prstGeom>
        </p:spPr>
        <p:txBody>
          <a:bodyPr wrap="none">
            <a:spAutoFit/>
          </a:bodyPr>
          <a:lstStyle/>
          <a:p>
            <a:r>
              <a:rPr lang="en-US" altLang="zh-TW" sz="1600" dirty="0" smtClean="0"/>
              <a:t>SMR8040 Megapixel HD NVR</a:t>
            </a:r>
            <a:endParaRPr lang="zh-TW" altLang="en-US" sz="1600" dirty="0"/>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17</a:t>
            </a:fld>
            <a:endParaRPr lang="en-US" altLang="zh-TW"/>
          </a:p>
        </p:txBody>
      </p:sp>
      <p:sp>
        <p:nvSpPr>
          <p:cNvPr id="407554" name="Rectangle 2"/>
          <p:cNvSpPr>
            <a:spLocks noGrp="1" noChangeArrowheads="1"/>
          </p:cNvSpPr>
          <p:nvPr>
            <p:ph type="title" idx="4294967295"/>
          </p:nvPr>
        </p:nvSpPr>
        <p:spPr>
          <a:xfrm>
            <a:off x="251520" y="116632"/>
            <a:ext cx="8229600" cy="1143000"/>
          </a:xfrm>
        </p:spPr>
        <p:txBody>
          <a:bodyPr/>
          <a:lstStyle/>
          <a:p>
            <a:pPr algn="l">
              <a:lnSpc>
                <a:spcPct val="120000"/>
              </a:lnSpc>
            </a:pPr>
            <a:r>
              <a:rPr lang="en-US" altLang="zh-TW" sz="2900" dirty="0" smtClean="0"/>
              <a:t>Chains motel and hotel HD solution configuration – SMR5000 series</a:t>
            </a:r>
            <a:endParaRPr lang="zh-TW" altLang="en-US" sz="2900" dirty="0"/>
          </a:p>
        </p:txBody>
      </p:sp>
      <p:sp>
        <p:nvSpPr>
          <p:cNvPr id="13" name="Rectangle 3"/>
          <p:cNvSpPr txBox="1">
            <a:spLocks noChangeArrowheads="1"/>
          </p:cNvSpPr>
          <p:nvPr/>
        </p:nvSpPr>
        <p:spPr bwMode="auto">
          <a:xfrm>
            <a:off x="467544" y="1268760"/>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kumimoji="1" lang="en-US" altLang="zh-TW" b="0" i="0" u="none" strike="noStrike" kern="0" cap="none" spc="0" normalizeH="0" baseline="0" noProof="0" dirty="0" smtClean="0">
                <a:ln>
                  <a:noFill/>
                </a:ln>
                <a:solidFill>
                  <a:schemeClr val="tx1"/>
                </a:solidFill>
                <a:effectLst/>
                <a:uLnTx/>
                <a:uFillTx/>
                <a:latin typeface="+mn-lt"/>
                <a:ea typeface="+mn-ea"/>
                <a:cs typeface="+mn-cs"/>
              </a:rPr>
              <a:t>Support</a:t>
            </a:r>
            <a:r>
              <a:rPr kumimoji="1" lang="zh-TW" altLang="en-US" b="0" i="0" u="none" strike="noStrike" kern="0" cap="none" spc="0" normalizeH="0" baseline="0" noProof="0" dirty="0" smtClean="0">
                <a:ln>
                  <a:noFill/>
                </a:ln>
                <a:solidFill>
                  <a:schemeClr val="tx1"/>
                </a:solidFill>
                <a:effectLst/>
                <a:uLnTx/>
                <a:uFillTx/>
                <a:latin typeface="+mn-lt"/>
                <a:ea typeface="+mn-ea"/>
                <a:cs typeface="+mn-cs"/>
              </a:rPr>
              <a:t> </a:t>
            </a:r>
            <a:r>
              <a:rPr kumimoji="1" lang="en-US" altLang="zh-TW" b="0" i="0" u="none" strike="noStrike" kern="0" cap="none" spc="0" normalizeH="0" baseline="0" noProof="0" dirty="0" smtClean="0">
                <a:ln>
                  <a:noFill/>
                </a:ln>
                <a:solidFill>
                  <a:schemeClr val="tx1"/>
                </a:solidFill>
                <a:effectLst/>
                <a:uLnTx/>
                <a:uFillTx/>
                <a:latin typeface="+mn-lt"/>
                <a:ea typeface="+mn-ea"/>
                <a:cs typeface="+mn-cs"/>
              </a:rPr>
              <a:t>12 – 20 Channels , Full</a:t>
            </a:r>
            <a:r>
              <a:rPr kumimoji="1" lang="en-US" altLang="zh-TW" b="0" i="0" u="none" strike="noStrike" kern="0" cap="none" spc="0" normalizeH="0" noProof="0" dirty="0" smtClean="0">
                <a:ln>
                  <a:noFill/>
                </a:ln>
                <a:solidFill>
                  <a:schemeClr val="tx1"/>
                </a:solidFill>
                <a:effectLst/>
                <a:uLnTx/>
                <a:uFillTx/>
                <a:latin typeface="+mn-lt"/>
                <a:ea typeface="+mn-ea"/>
                <a:cs typeface="+mn-cs"/>
              </a:rPr>
              <a:t> HD Cameras video surveillance</a:t>
            </a:r>
          </a:p>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lang="en-US" altLang="zh-TW" kern="0" baseline="0" dirty="0" smtClean="0">
                <a:latin typeface="+mn-lt"/>
                <a:ea typeface="+mn-ea"/>
              </a:rPr>
              <a:t>Support</a:t>
            </a:r>
            <a:r>
              <a:rPr lang="en-US" altLang="zh-TW" kern="0" dirty="0" smtClean="0">
                <a:latin typeface="+mn-lt"/>
                <a:ea typeface="+mn-ea"/>
              </a:rPr>
              <a:t> up to 5 HHDD and Hardware</a:t>
            </a:r>
          </a:p>
          <a:p>
            <a:pPr marL="342900" marR="0" lvl="0" indent="-342900" algn="l" defTabSz="914400" rtl="0" eaLnBrk="1" fontAlgn="base" latinLnBrk="0" hangingPunct="1">
              <a:lnSpc>
                <a:spcPct val="180000"/>
              </a:lnSpc>
              <a:spcBef>
                <a:spcPct val="20000"/>
              </a:spcBef>
              <a:spcAft>
                <a:spcPct val="0"/>
              </a:spcAft>
              <a:buClrTx/>
              <a:buSzTx/>
              <a:tabLst/>
              <a:defRPr/>
            </a:pPr>
            <a:r>
              <a:rPr lang="en-US" altLang="zh-TW" kern="0" dirty="0" smtClean="0">
                <a:latin typeface="+mn-lt"/>
                <a:ea typeface="+mn-ea"/>
              </a:rPr>
              <a:t>     RAID protection</a:t>
            </a:r>
          </a:p>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kumimoji="1" lang="en-US" altLang="zh-TW" b="0" i="0" u="none" strike="noStrike" kern="0" cap="none" spc="0" normalizeH="0" baseline="0" noProof="0" dirty="0" smtClean="0">
                <a:ln>
                  <a:noFill/>
                </a:ln>
                <a:solidFill>
                  <a:schemeClr val="tx1"/>
                </a:solidFill>
                <a:effectLst/>
                <a:uLnTx/>
                <a:uFillTx/>
                <a:latin typeface="+mn-lt"/>
                <a:ea typeface="+mn-ea"/>
                <a:cs typeface="+mn-cs"/>
              </a:rPr>
              <a:t>Virtual</a:t>
            </a:r>
            <a:r>
              <a:rPr kumimoji="1" lang="en-US" altLang="zh-TW" b="0" i="0" u="none" strike="noStrike" kern="0" cap="none" spc="0" normalizeH="0" noProof="0" dirty="0" smtClean="0">
                <a:ln>
                  <a:noFill/>
                </a:ln>
                <a:solidFill>
                  <a:schemeClr val="tx1"/>
                </a:solidFill>
                <a:effectLst/>
                <a:uLnTx/>
                <a:uFillTx/>
                <a:latin typeface="+mn-lt"/>
                <a:ea typeface="+mn-ea"/>
                <a:cs typeface="+mn-cs"/>
              </a:rPr>
              <a:t> matrix </a:t>
            </a:r>
            <a:r>
              <a:rPr kumimoji="1" lang="en-US" altLang="zh-TW" b="0" i="0" u="none" strike="noStrike" kern="0" cap="none" spc="0" normalizeH="0" baseline="0" noProof="0" dirty="0" smtClean="0">
                <a:ln>
                  <a:noFill/>
                </a:ln>
                <a:solidFill>
                  <a:schemeClr val="tx1"/>
                </a:solidFill>
                <a:effectLst/>
                <a:uLnTx/>
                <a:uFillTx/>
                <a:latin typeface="+mn-lt"/>
                <a:ea typeface="+mn-ea"/>
                <a:cs typeface="+mn-cs"/>
              </a:rPr>
              <a:t>,</a:t>
            </a:r>
            <a:r>
              <a:rPr kumimoji="1" lang="en-US" altLang="zh-TW" b="0" i="0" u="none" strike="noStrike" kern="0" cap="none" spc="0" normalizeH="0" noProof="0" dirty="0" smtClean="0">
                <a:ln>
                  <a:noFill/>
                </a:ln>
                <a:solidFill>
                  <a:schemeClr val="tx1"/>
                </a:solidFill>
                <a:effectLst/>
                <a:uLnTx/>
                <a:uFillTx/>
                <a:latin typeface="+mn-lt"/>
                <a:ea typeface="+mn-ea"/>
                <a:cs typeface="+mn-cs"/>
              </a:rPr>
              <a:t> support up to 8 physical </a:t>
            </a:r>
          </a:p>
          <a:p>
            <a:pPr marL="342900" marR="0" lvl="0" indent="-342900" algn="l" defTabSz="914400" rtl="0" eaLnBrk="1" fontAlgn="base" latinLnBrk="0" hangingPunct="1">
              <a:lnSpc>
                <a:spcPct val="180000"/>
              </a:lnSpc>
              <a:spcBef>
                <a:spcPct val="20000"/>
              </a:spcBef>
              <a:spcAft>
                <a:spcPct val="0"/>
              </a:spcAft>
              <a:buClrTx/>
              <a:buSzTx/>
              <a:tabLst/>
              <a:defRPr/>
            </a:pPr>
            <a:r>
              <a:rPr lang="en-US" altLang="zh-TW" kern="0" dirty="0" smtClean="0">
                <a:latin typeface="+mn-lt"/>
                <a:ea typeface="+mn-ea"/>
              </a:rPr>
              <a:t>     </a:t>
            </a:r>
            <a:r>
              <a:rPr kumimoji="1" lang="en-US" altLang="zh-TW" b="0" i="0" u="none" strike="noStrike" kern="0" cap="none" spc="0" normalizeH="0" noProof="0" dirty="0" smtClean="0">
                <a:ln>
                  <a:noFill/>
                </a:ln>
                <a:solidFill>
                  <a:schemeClr val="tx1"/>
                </a:solidFill>
                <a:effectLst/>
                <a:uLnTx/>
                <a:uFillTx/>
                <a:latin typeface="+mn-lt"/>
                <a:ea typeface="+mn-ea"/>
                <a:cs typeface="+mn-cs"/>
              </a:rPr>
              <a:t>monitors on single server</a:t>
            </a:r>
            <a:endParaRPr kumimoji="1" lang="zh-TW" altLang="en-US"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lang="en-US" altLang="zh-TW" kern="0" dirty="0" smtClean="0">
                <a:latin typeface="+mn-lt"/>
                <a:ea typeface="+mn-ea"/>
              </a:rPr>
              <a:t>Support HTML integrated with View</a:t>
            </a:r>
            <a:endParaRPr kumimoji="1" lang="zh-TW" altLang="en-US"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lang="en-US" altLang="zh-TW" kern="0" dirty="0" smtClean="0">
                <a:latin typeface="+mn-lt"/>
                <a:ea typeface="+mn-ea"/>
              </a:rPr>
              <a:t>Advance multi-layer E-Map</a:t>
            </a:r>
            <a:endParaRPr kumimoji="1" lang="zh-TW" altLang="en-US"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kumimoji="0" lang="en-US" altLang="zh-TW" b="0" i="0" u="none" strike="noStrike" kern="0" cap="none" spc="0" normalizeH="0" baseline="0" noProof="0" dirty="0" smtClean="0">
                <a:ln>
                  <a:noFill/>
                </a:ln>
                <a:solidFill>
                  <a:schemeClr val="tx1"/>
                </a:solidFill>
                <a:effectLst/>
                <a:uLnTx/>
                <a:uFillTx/>
                <a:latin typeface="+mn-lt"/>
                <a:ea typeface="+mn-ea"/>
                <a:cs typeface="+mn-cs"/>
              </a:rPr>
              <a:t>Client/Server</a:t>
            </a:r>
            <a:r>
              <a:rPr kumimoji="0" lang="en-US" altLang="zh-TW" b="0" i="0" u="none" strike="noStrike" kern="0" cap="none" spc="0" normalizeH="0" noProof="0" dirty="0" smtClean="0">
                <a:ln>
                  <a:noFill/>
                </a:ln>
                <a:solidFill>
                  <a:schemeClr val="tx1"/>
                </a:solidFill>
                <a:effectLst/>
                <a:uLnTx/>
                <a:uFillTx/>
                <a:latin typeface="+mn-lt"/>
                <a:ea typeface="+mn-ea"/>
                <a:cs typeface="+mn-cs"/>
              </a:rPr>
              <a:t> Central management structure</a:t>
            </a:r>
            <a:endParaRPr kumimoji="0" lang="zh-TW" altLang="en-US"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kumimoji="1" lang="en-US" altLang="zh-TW" b="0" i="0" u="none" strike="noStrike" kern="0" cap="none" spc="0" normalizeH="0" baseline="0" noProof="0" dirty="0" smtClean="0">
                <a:ln>
                  <a:noFill/>
                </a:ln>
                <a:solidFill>
                  <a:schemeClr val="tx1"/>
                </a:solidFill>
                <a:effectLst/>
                <a:uLnTx/>
                <a:uFillTx/>
                <a:latin typeface="+mn-lt"/>
                <a:ea typeface="+mn-ea"/>
                <a:cs typeface="+mn-cs"/>
              </a:rPr>
              <a:t>Advance Event management record rule</a:t>
            </a:r>
            <a:endParaRPr kumimoji="1" lang="zh-TW" altLang="en-US"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4" name="Picture 4"/>
          <p:cNvPicPr>
            <a:picLocks noChangeAspect="1" noChangeArrowheads="1"/>
          </p:cNvPicPr>
          <p:nvPr/>
        </p:nvPicPr>
        <p:blipFill>
          <a:blip r:embed="rId3" cstate="print"/>
          <a:srcRect/>
          <a:stretch>
            <a:fillRect/>
          </a:stretch>
        </p:blipFill>
        <p:spPr bwMode="auto">
          <a:xfrm>
            <a:off x="5436096" y="2352526"/>
            <a:ext cx="3205807" cy="1937878"/>
          </a:xfrm>
          <a:prstGeom prst="rect">
            <a:avLst/>
          </a:prstGeom>
          <a:noFill/>
          <a:ln w="9525">
            <a:noFill/>
            <a:miter lim="800000"/>
            <a:headEnd/>
            <a:tailEnd/>
          </a:ln>
          <a:effectLst/>
        </p:spPr>
      </p:pic>
      <p:sp>
        <p:nvSpPr>
          <p:cNvPr id="16" name="矩形 15"/>
          <p:cNvSpPr/>
          <p:nvPr/>
        </p:nvSpPr>
        <p:spPr>
          <a:xfrm>
            <a:off x="5724128" y="6021288"/>
            <a:ext cx="2927404" cy="338554"/>
          </a:xfrm>
          <a:prstGeom prst="rect">
            <a:avLst/>
          </a:prstGeom>
        </p:spPr>
        <p:txBody>
          <a:bodyPr wrap="none">
            <a:spAutoFit/>
          </a:bodyPr>
          <a:lstStyle/>
          <a:p>
            <a:r>
              <a:rPr lang="en-US" altLang="zh-TW" sz="1600" dirty="0" smtClean="0"/>
              <a:t>SMR5020 Megapixel HD NVR</a:t>
            </a:r>
            <a:endParaRPr lang="zh-TW" altLang="en-US" sz="1600" dirty="0"/>
          </a:p>
        </p:txBody>
      </p:sp>
      <p:pic>
        <p:nvPicPr>
          <p:cNvPr id="8" name="圖片 7" descr="SMR5020.png"/>
          <p:cNvPicPr>
            <a:picLocks noChangeAspect="1"/>
          </p:cNvPicPr>
          <p:nvPr/>
        </p:nvPicPr>
        <p:blipFill>
          <a:blip r:embed="rId4" cstate="print"/>
          <a:stretch>
            <a:fillRect/>
          </a:stretch>
        </p:blipFill>
        <p:spPr>
          <a:xfrm>
            <a:off x="6588224" y="4365104"/>
            <a:ext cx="1224136" cy="1622350"/>
          </a:xfrm>
          <a:prstGeom prst="rect">
            <a:avLst/>
          </a:prstGeom>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文字方塊 11"/>
          <p:cNvSpPr txBox="1">
            <a:spLocks noChangeArrowheads="1"/>
          </p:cNvSpPr>
          <p:nvPr/>
        </p:nvSpPr>
        <p:spPr bwMode="auto">
          <a:xfrm>
            <a:off x="0" y="2276475"/>
            <a:ext cx="9144000" cy="1800225"/>
          </a:xfrm>
          <a:prstGeom prst="rect">
            <a:avLst/>
          </a:prstGeom>
          <a:solidFill>
            <a:srgbClr val="7F9FD3"/>
          </a:solidFill>
          <a:ln w="9525">
            <a:noFill/>
            <a:miter lim="800000"/>
            <a:headEnd/>
            <a:tailEnd/>
          </a:ln>
        </p:spPr>
        <p:txBody>
          <a:bodyPr anchor="ctr"/>
          <a:lstStyle/>
          <a:p>
            <a:endParaRPr lang="zh-TW" altLang="en-US" sz="3600">
              <a:solidFill>
                <a:srgbClr val="FFFFFF"/>
              </a:solidFill>
            </a:endParaRPr>
          </a:p>
        </p:txBody>
      </p:sp>
      <p:sp>
        <p:nvSpPr>
          <p:cNvPr id="43010" name="Rectangle 2"/>
          <p:cNvSpPr txBox="1">
            <a:spLocks noChangeArrowheads="1"/>
          </p:cNvSpPr>
          <p:nvPr/>
        </p:nvSpPr>
        <p:spPr bwMode="auto">
          <a:xfrm>
            <a:off x="519113" y="2636838"/>
            <a:ext cx="8229600" cy="1143000"/>
          </a:xfrm>
          <a:prstGeom prst="rect">
            <a:avLst/>
          </a:prstGeom>
          <a:noFill/>
          <a:ln w="9525">
            <a:noFill/>
            <a:miter lim="800000"/>
            <a:headEnd/>
            <a:tailEnd/>
          </a:ln>
        </p:spPr>
        <p:txBody>
          <a:bodyPr anchor="ctr"/>
          <a:lstStyle/>
          <a:p>
            <a:r>
              <a:rPr lang="en-US" altLang="zh-TW" sz="3600" b="1" dirty="0" smtClean="0">
                <a:solidFill>
                  <a:schemeClr val="bg1"/>
                </a:solidFill>
              </a:rPr>
              <a:t>Enterprise Level Video Management Platform features Overview</a:t>
            </a:r>
          </a:p>
          <a:p>
            <a:pPr algn="ctr">
              <a:lnSpc>
                <a:spcPct val="150000"/>
              </a:lnSpc>
            </a:pPr>
            <a:r>
              <a:rPr lang="en-US" altLang="zh-TW" sz="2800" dirty="0" smtClean="0">
                <a:solidFill>
                  <a:schemeClr val="bg1"/>
                </a:solidFill>
              </a:rPr>
              <a:t>- To meet your professional security project</a:t>
            </a:r>
            <a:endParaRPr lang="en-US" altLang="zh-TW" sz="2800" dirty="0">
              <a:solidFill>
                <a:schemeClr val="bg1"/>
              </a:solidFill>
            </a:endParaRPr>
          </a:p>
        </p:txBody>
      </p:sp>
      <p:sp>
        <p:nvSpPr>
          <p:cNvPr id="43011"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DE36ADAB-A629-4BF6-AD1E-AEE82080656D}" type="slidenum">
              <a:rPr lang="en-US" altLang="zh-TW" sz="1400"/>
              <a:pPr algn="r"/>
              <a:t>18</a:t>
            </a:fld>
            <a:endParaRPr lang="en-US" altLang="zh-TW" sz="14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矩形 7"/>
          <p:cNvSpPr>
            <a:spLocks noChangeArrowheads="1"/>
          </p:cNvSpPr>
          <p:nvPr/>
        </p:nvSpPr>
        <p:spPr bwMode="auto">
          <a:xfrm>
            <a:off x="6300192" y="1196975"/>
            <a:ext cx="2521546" cy="4401205"/>
          </a:xfrm>
          <a:prstGeom prst="rect">
            <a:avLst/>
          </a:prstGeom>
          <a:noFill/>
          <a:ln w="9525">
            <a:noFill/>
            <a:miter lim="800000"/>
            <a:headEnd/>
            <a:tailEnd/>
          </a:ln>
        </p:spPr>
        <p:txBody>
          <a:bodyPr wrap="square">
            <a:spAutoFit/>
          </a:bodyPr>
          <a:lstStyle/>
          <a:p>
            <a:pPr marL="342900" indent="-342900" algn="l">
              <a:lnSpc>
                <a:spcPct val="200000"/>
              </a:lnSpc>
            </a:pPr>
            <a:r>
              <a:rPr lang="fr-FR" altLang="zh-TW" sz="2000" dirty="0" smtClean="0">
                <a:solidFill>
                  <a:srgbClr val="000000"/>
                </a:solidFill>
                <a:latin typeface="Calibri" pitchFamily="34" charset="0"/>
              </a:rPr>
              <a:t>Module design</a:t>
            </a:r>
          </a:p>
          <a:p>
            <a:pPr marL="342900" indent="-342900" algn="l">
              <a:lnSpc>
                <a:spcPct val="200000"/>
              </a:lnSpc>
            </a:pPr>
            <a:r>
              <a:rPr lang="fr-FR" altLang="zh-TW" sz="2000" dirty="0" smtClean="0">
                <a:solidFill>
                  <a:srgbClr val="000000"/>
                </a:solidFill>
                <a:latin typeface="Calibri" pitchFamily="34" charset="0"/>
              </a:rPr>
              <a:t>1. Record server</a:t>
            </a:r>
          </a:p>
          <a:p>
            <a:pPr marL="342900" indent="-342900" algn="l">
              <a:lnSpc>
                <a:spcPct val="200000"/>
              </a:lnSpc>
            </a:pPr>
            <a:r>
              <a:rPr lang="fr-FR" altLang="zh-TW" sz="2000" dirty="0" smtClean="0">
                <a:solidFill>
                  <a:srgbClr val="000000"/>
                </a:solidFill>
                <a:latin typeface="Calibri" pitchFamily="34" charset="0"/>
              </a:rPr>
              <a:t>2. Domain Mgt. Server</a:t>
            </a:r>
          </a:p>
          <a:p>
            <a:pPr marL="342900" indent="-342900" algn="l">
              <a:lnSpc>
                <a:spcPct val="200000"/>
              </a:lnSpc>
            </a:pPr>
            <a:r>
              <a:rPr lang="fr-FR" altLang="zh-TW" sz="2000" dirty="0" smtClean="0">
                <a:solidFill>
                  <a:srgbClr val="000000"/>
                </a:solidFill>
                <a:latin typeface="Calibri" pitchFamily="34" charset="0"/>
              </a:rPr>
              <a:t>3. VI Server</a:t>
            </a:r>
          </a:p>
          <a:p>
            <a:pPr marL="342900" indent="-342900" algn="l">
              <a:lnSpc>
                <a:spcPct val="200000"/>
              </a:lnSpc>
            </a:pPr>
            <a:r>
              <a:rPr lang="fr-FR" altLang="zh-TW" sz="2000" dirty="0" smtClean="0">
                <a:solidFill>
                  <a:srgbClr val="000000"/>
                </a:solidFill>
                <a:latin typeface="Calibri" pitchFamily="34" charset="0"/>
              </a:rPr>
              <a:t>4. Client UI</a:t>
            </a:r>
          </a:p>
          <a:p>
            <a:pPr marL="342900" indent="-342900" algn="l">
              <a:lnSpc>
                <a:spcPct val="200000"/>
              </a:lnSpc>
            </a:pPr>
            <a:r>
              <a:rPr lang="fr-FR" altLang="zh-TW" sz="2000" dirty="0" smtClean="0">
                <a:solidFill>
                  <a:srgbClr val="000000"/>
                </a:solidFill>
                <a:latin typeface="Calibri" pitchFamily="34" charset="0"/>
              </a:rPr>
              <a:t>5. Mobile Client</a:t>
            </a:r>
          </a:p>
          <a:p>
            <a:pPr marL="342900" indent="-342900" algn="l">
              <a:lnSpc>
                <a:spcPct val="200000"/>
              </a:lnSpc>
            </a:pPr>
            <a:r>
              <a:rPr lang="fr-FR" altLang="zh-TW" sz="2000" dirty="0" smtClean="0">
                <a:solidFill>
                  <a:srgbClr val="000000"/>
                </a:solidFill>
                <a:latin typeface="Calibri" pitchFamily="34" charset="0"/>
              </a:rPr>
              <a:t>6. CMS client</a:t>
            </a:r>
            <a:endParaRPr lang="zh-TW" altLang="en-US" sz="2000" dirty="0">
              <a:solidFill>
                <a:srgbClr val="000000"/>
              </a:solidFill>
              <a:latin typeface="Calibri" pitchFamily="34" charset="0"/>
            </a:endParaRPr>
          </a:p>
        </p:txBody>
      </p:sp>
      <p:sp>
        <p:nvSpPr>
          <p:cNvPr id="45058" name="Rectangle 2"/>
          <p:cNvSpPr>
            <a:spLocks/>
          </p:cNvSpPr>
          <p:nvPr/>
        </p:nvSpPr>
        <p:spPr bwMode="auto">
          <a:xfrm>
            <a:off x="468313" y="44450"/>
            <a:ext cx="7869237" cy="863600"/>
          </a:xfrm>
          <a:prstGeom prst="rect">
            <a:avLst/>
          </a:prstGeom>
          <a:noFill/>
          <a:ln w="9525">
            <a:noFill/>
            <a:miter lim="800000"/>
            <a:headEnd/>
            <a:tailEnd/>
          </a:ln>
        </p:spPr>
        <p:txBody>
          <a:bodyPr anchor="ctr"/>
          <a:lstStyle/>
          <a:p>
            <a:pPr algn="l"/>
            <a:r>
              <a:rPr lang="en-US" altLang="zh-CN" sz="3000" b="1" dirty="0" smtClean="0">
                <a:solidFill>
                  <a:srgbClr val="6094CE"/>
                </a:solidFill>
                <a:latin typeface="Calibri" pitchFamily="34" charset="0"/>
              </a:rPr>
              <a:t>Distributed architecture of enterprise-level Video management platform</a:t>
            </a:r>
            <a:endParaRPr lang="en-US" altLang="zh-TW" sz="3000" b="1" dirty="0">
              <a:solidFill>
                <a:srgbClr val="6094CE"/>
              </a:solidFill>
              <a:latin typeface="Calibri" pitchFamily="34" charset="0"/>
            </a:endParaRPr>
          </a:p>
        </p:txBody>
      </p:sp>
      <p:pic>
        <p:nvPicPr>
          <p:cNvPr id="45059" name="Picture 7" descr="company_05"/>
          <p:cNvPicPr>
            <a:picLocks noChangeAspect="1" noChangeArrowheads="1"/>
          </p:cNvPicPr>
          <p:nvPr/>
        </p:nvPicPr>
        <p:blipFill>
          <a:blip r:embed="rId3" cstate="print"/>
          <a:srcRect/>
          <a:stretch>
            <a:fillRect/>
          </a:stretch>
        </p:blipFill>
        <p:spPr bwMode="auto">
          <a:xfrm>
            <a:off x="250825" y="1196975"/>
            <a:ext cx="6048375" cy="5195888"/>
          </a:xfrm>
          <a:prstGeom prst="rect">
            <a:avLst/>
          </a:prstGeom>
          <a:noFill/>
          <a:ln w="9525">
            <a:noFill/>
            <a:miter lim="800000"/>
            <a:headEnd/>
            <a:tailEnd/>
          </a:ln>
        </p:spPr>
      </p:pic>
      <p:sp>
        <p:nvSpPr>
          <p:cNvPr id="45060"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931C2686-1989-4ABB-BBC9-7F1417D2FF2F}" type="slidenum">
              <a:rPr lang="en-US" altLang="zh-TW" sz="1400">
                <a:solidFill>
                  <a:srgbClr val="000000"/>
                </a:solidFill>
                <a:latin typeface="Calibri" pitchFamily="34" charset="0"/>
              </a:rPr>
              <a:pPr algn="r"/>
              <a:t>19</a:t>
            </a:fld>
            <a:endParaRPr lang="en-US" altLang="zh-TW" sz="1400">
              <a:solidFill>
                <a:srgbClr val="000000"/>
              </a:solidFill>
              <a:latin typeface="Calibri" pitchFamily="34" charset="0"/>
            </a:endParaRPr>
          </a:p>
        </p:txBody>
      </p:sp>
      <p:sp>
        <p:nvSpPr>
          <p:cNvPr id="45061"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pPr algn="l"/>
            <a:endParaRPr lang="zh-TW" altLang="en-US">
              <a:solidFill>
                <a:srgbClr val="000000"/>
              </a:solidFill>
              <a:latin typeface="Calibri" pitchFamily="34" charset="0"/>
            </a:endParaRPr>
          </a:p>
        </p:txBody>
      </p:sp>
      <p:sp>
        <p:nvSpPr>
          <p:cNvPr id="7" name="矩形 6"/>
          <p:cNvSpPr/>
          <p:nvPr/>
        </p:nvSpPr>
        <p:spPr>
          <a:xfrm>
            <a:off x="1691680" y="6021288"/>
            <a:ext cx="7272808" cy="648072"/>
          </a:xfrm>
          <a:prstGeom prst="rect">
            <a:avLst/>
          </a:prstGeom>
          <a:solidFill>
            <a:srgbClr val="FFFF00">
              <a:alpha val="47059"/>
            </a:srgbClr>
          </a:solidFill>
          <a:ln>
            <a:solidFill>
              <a:srgbClr val="FF0000"/>
            </a:solidFill>
            <a:prstDash val="dashDot"/>
          </a:ln>
        </p:spPr>
        <p:txBody>
          <a:bodyPr wrap="square">
            <a:spAutoFit/>
          </a:bodyPr>
          <a:lstStyle/>
          <a:p>
            <a:pPr algn="l"/>
            <a:r>
              <a:rPr lang="en-US" altLang="zh-TW" dirty="0" smtClean="0">
                <a:solidFill>
                  <a:srgbClr val="000000"/>
                </a:solidFill>
                <a:latin typeface="Calibri" pitchFamily="34" charset="0"/>
              </a:rPr>
              <a:t>Support 2000+ cameras monitor requirements, and can support multi-local and remote monitoring as well as TV Wall equipment</a:t>
            </a:r>
            <a:endParaRPr lang="zh-TW" altLang="en-US" dirty="0"/>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descr="http://www.surveon.com/images/p_product/NVR_2048_2064.jpg"/>
          <p:cNvPicPr>
            <a:picLocks noChangeAspect="1" noChangeArrowheads="1"/>
          </p:cNvPicPr>
          <p:nvPr/>
        </p:nvPicPr>
        <p:blipFill>
          <a:blip r:embed="rId3" cstate="screen"/>
          <a:srcRect/>
          <a:stretch>
            <a:fillRect/>
          </a:stretch>
        </p:blipFill>
        <p:spPr bwMode="auto">
          <a:xfrm>
            <a:off x="6031406" y="4869160"/>
            <a:ext cx="3005090" cy="1901181"/>
          </a:xfrm>
          <a:prstGeom prst="rect">
            <a:avLst/>
          </a:prstGeom>
          <a:noFill/>
        </p:spPr>
      </p:pic>
      <p:sp>
        <p:nvSpPr>
          <p:cNvPr id="4" name="投影片編號版面配置區 5"/>
          <p:cNvSpPr>
            <a:spLocks noGrp="1"/>
          </p:cNvSpPr>
          <p:nvPr>
            <p:ph type="sldNum" sz="quarter" idx="12"/>
          </p:nvPr>
        </p:nvSpPr>
        <p:spPr/>
        <p:txBody>
          <a:bodyPr/>
          <a:lstStyle/>
          <a:p>
            <a:fld id="{7996B56C-8B3E-40CA-9C46-673C7B7C3C71}" type="slidenum">
              <a:rPr lang="en-US" altLang="zh-TW"/>
              <a:pPr/>
              <a:t>2</a:t>
            </a:fld>
            <a:endParaRPr lang="en-US" altLang="zh-TW"/>
          </a:p>
        </p:txBody>
      </p:sp>
      <p:sp>
        <p:nvSpPr>
          <p:cNvPr id="288773" name="Rectangle 5"/>
          <p:cNvSpPr>
            <a:spLocks noChangeArrowheads="1"/>
          </p:cNvSpPr>
          <p:nvPr/>
        </p:nvSpPr>
        <p:spPr bwMode="auto">
          <a:xfrm>
            <a:off x="0" y="476672"/>
            <a:ext cx="9144000" cy="717119"/>
          </a:xfrm>
          <a:prstGeom prst="rect">
            <a:avLst/>
          </a:prstGeom>
          <a:noFill/>
          <a:ln w="9525">
            <a:noFill/>
            <a:miter lim="800000"/>
            <a:headEnd/>
            <a:tailEnd/>
          </a:ln>
          <a:effectLst/>
        </p:spPr>
        <p:txBody>
          <a:bodyPr wrap="square">
            <a:spAutoFit/>
          </a:bodyPr>
          <a:lstStyle/>
          <a:p>
            <a:pPr>
              <a:lnSpc>
                <a:spcPct val="160000"/>
              </a:lnSpc>
            </a:pPr>
            <a:r>
              <a:rPr kumimoji="0" lang="en-US" altLang="zh-TW" sz="2800" dirty="0" smtClean="0">
                <a:latin typeface="Lucida Sans Unicode" pitchFamily="34" charset="0"/>
              </a:rPr>
              <a:t>Surveon Hotel HD Surveillance Solution Intro</a:t>
            </a:r>
            <a:r>
              <a:rPr kumimoji="0" lang="en-US" altLang="zh-TW" sz="2800" b="1" dirty="0" smtClean="0">
                <a:latin typeface="Lucida Sans Unicode" pitchFamily="34" charset="0"/>
              </a:rPr>
              <a:t>.</a:t>
            </a:r>
            <a:endParaRPr lang="zh-TW" altLang="en-US" sz="2800" dirty="0">
              <a:latin typeface="Lucida Sans Unicode" pitchFamily="34" charset="0"/>
            </a:endParaRPr>
          </a:p>
        </p:txBody>
      </p:sp>
      <p:pic>
        <p:nvPicPr>
          <p:cNvPr id="6" name="Picture 5" descr="IP_CAM4260_4160_4365">
            <a:hlinkClick r:id="" action="ppaction://noaction"/>
          </p:cNvPr>
          <p:cNvPicPr>
            <a:picLocks noChangeAspect="1" noChangeArrowheads="1"/>
          </p:cNvPicPr>
          <p:nvPr/>
        </p:nvPicPr>
        <p:blipFill>
          <a:blip r:embed="rId4" cstate="screen"/>
          <a:stretch>
            <a:fillRect/>
          </a:stretch>
        </p:blipFill>
        <p:spPr bwMode="auto">
          <a:xfrm>
            <a:off x="6521524" y="1556792"/>
            <a:ext cx="1866900" cy="1181100"/>
          </a:xfrm>
          <a:prstGeom prst="rect">
            <a:avLst/>
          </a:prstGeom>
          <a:noFill/>
          <a:ln>
            <a:noFill/>
          </a:ln>
        </p:spPr>
      </p:pic>
      <p:sp>
        <p:nvSpPr>
          <p:cNvPr id="9" name="矩形 8"/>
          <p:cNvSpPr/>
          <p:nvPr/>
        </p:nvSpPr>
        <p:spPr>
          <a:xfrm>
            <a:off x="6163431" y="2665884"/>
            <a:ext cx="2291012" cy="307777"/>
          </a:xfrm>
          <a:prstGeom prst="rect">
            <a:avLst/>
          </a:prstGeom>
        </p:spPr>
        <p:txBody>
          <a:bodyPr wrap="none">
            <a:spAutoFit/>
          </a:bodyPr>
          <a:lstStyle/>
          <a:p>
            <a:r>
              <a:rPr lang="en-US" altLang="zh-CN" sz="1400" dirty="0" smtClean="0">
                <a:latin typeface="Lucida Sans Unicode" pitchFamily="34" charset="0"/>
              </a:rPr>
              <a:t>Megapixel HD IP camera</a:t>
            </a:r>
            <a:endParaRPr lang="zh-TW" altLang="en-US" sz="1400" dirty="0"/>
          </a:p>
        </p:txBody>
      </p:sp>
      <p:sp>
        <p:nvSpPr>
          <p:cNvPr id="11" name="矩形 10"/>
          <p:cNvSpPr/>
          <p:nvPr/>
        </p:nvSpPr>
        <p:spPr>
          <a:xfrm>
            <a:off x="6227586" y="6480720"/>
            <a:ext cx="2342244" cy="307777"/>
          </a:xfrm>
          <a:prstGeom prst="rect">
            <a:avLst/>
          </a:prstGeom>
        </p:spPr>
        <p:txBody>
          <a:bodyPr wrap="none">
            <a:spAutoFit/>
          </a:bodyPr>
          <a:lstStyle/>
          <a:p>
            <a:r>
              <a:rPr lang="en-US" altLang="zh-CN" sz="1400" dirty="0" smtClean="0"/>
              <a:t>Video Surveillance Storage</a:t>
            </a:r>
            <a:endParaRPr lang="zh-TW" altLang="en-US" sz="1400" dirty="0"/>
          </a:p>
        </p:txBody>
      </p:sp>
      <p:pic>
        <p:nvPicPr>
          <p:cNvPr id="12" name="Picture 5" descr="VMS_8_2"/>
          <p:cNvPicPr>
            <a:picLocks noChangeAspect="1" noChangeArrowheads="1"/>
          </p:cNvPicPr>
          <p:nvPr/>
        </p:nvPicPr>
        <p:blipFill>
          <a:blip r:embed="rId5" cstate="screen"/>
          <a:srcRect l="10656"/>
          <a:stretch>
            <a:fillRect/>
          </a:stretch>
        </p:blipFill>
        <p:spPr bwMode="auto">
          <a:xfrm>
            <a:off x="6300192" y="3212976"/>
            <a:ext cx="2304256" cy="1584176"/>
          </a:xfrm>
          <a:prstGeom prst="rect">
            <a:avLst/>
          </a:prstGeom>
          <a:noFill/>
          <a:ln w="9525">
            <a:noFill/>
            <a:miter lim="800000"/>
            <a:headEnd/>
            <a:tailEnd/>
          </a:ln>
        </p:spPr>
      </p:pic>
      <p:pic>
        <p:nvPicPr>
          <p:cNvPr id="288788" name="Picture 20" descr="http://2e.zol-img.com.cn/product/52_450x337/464/cecKdXn8UCp5s.jpg"/>
          <p:cNvPicPr>
            <a:picLocks noChangeAspect="1" noChangeArrowheads="1"/>
          </p:cNvPicPr>
          <p:nvPr/>
        </p:nvPicPr>
        <p:blipFill>
          <a:blip r:embed="rId6" cstate="print"/>
          <a:stretch>
            <a:fillRect/>
          </a:stretch>
        </p:blipFill>
        <p:spPr bwMode="auto">
          <a:xfrm>
            <a:off x="683568" y="1916832"/>
            <a:ext cx="5122716" cy="3816424"/>
          </a:xfrm>
          <a:prstGeom prst="rect">
            <a:avLst/>
          </a:prstGeom>
          <a:noFill/>
        </p:spPr>
      </p:pic>
      <p:sp>
        <p:nvSpPr>
          <p:cNvPr id="15" name="矩形 14"/>
          <p:cNvSpPr/>
          <p:nvPr/>
        </p:nvSpPr>
        <p:spPr>
          <a:xfrm>
            <a:off x="6176525" y="4725144"/>
            <a:ext cx="2614819" cy="307777"/>
          </a:xfrm>
          <a:prstGeom prst="rect">
            <a:avLst/>
          </a:prstGeom>
        </p:spPr>
        <p:txBody>
          <a:bodyPr wrap="none">
            <a:spAutoFit/>
          </a:bodyPr>
          <a:lstStyle/>
          <a:p>
            <a:r>
              <a:rPr lang="en-US" altLang="zh-TW" sz="1400" dirty="0" smtClean="0"/>
              <a:t>Enterprise Level VMS Solution</a:t>
            </a:r>
            <a:endParaRPr lang="zh-TW" altLang="en-US" sz="1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p:cNvSpPr>
          <p:nvPr>
            <p:ph type="title" idx="4294967295"/>
          </p:nvPr>
        </p:nvSpPr>
        <p:spPr>
          <a:xfrm>
            <a:off x="468313" y="115888"/>
            <a:ext cx="8229600" cy="792162"/>
          </a:xfrm>
        </p:spPr>
        <p:txBody>
          <a:bodyPr/>
          <a:lstStyle/>
          <a:p>
            <a:pPr algn="l"/>
            <a:r>
              <a:rPr lang="en-US" altLang="zh-TW" sz="3000" b="1" dirty="0" smtClean="0">
                <a:solidFill>
                  <a:srgbClr val="6094CE"/>
                </a:solidFill>
              </a:rPr>
              <a:t>Versatile Live View mode</a:t>
            </a:r>
          </a:p>
        </p:txBody>
      </p:sp>
      <p:sp>
        <p:nvSpPr>
          <p:cNvPr id="47106"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C60BCB95-A567-4BE1-BC82-F28BFFD46F72}" type="slidenum">
              <a:rPr lang="en-US" altLang="zh-TW" sz="1400">
                <a:solidFill>
                  <a:srgbClr val="000000"/>
                </a:solidFill>
                <a:latin typeface="Calibri" pitchFamily="34" charset="0"/>
              </a:rPr>
              <a:pPr algn="r"/>
              <a:t>20</a:t>
            </a:fld>
            <a:endParaRPr lang="en-US" altLang="zh-TW" sz="1400">
              <a:solidFill>
                <a:srgbClr val="000000"/>
              </a:solidFill>
              <a:latin typeface="Calibri" pitchFamily="34" charset="0"/>
            </a:endParaRPr>
          </a:p>
        </p:txBody>
      </p:sp>
      <p:sp>
        <p:nvSpPr>
          <p:cNvPr id="47107" name="Rectangle 3"/>
          <p:cNvSpPr txBox="1">
            <a:spLocks noChangeArrowheads="1"/>
          </p:cNvSpPr>
          <p:nvPr/>
        </p:nvSpPr>
        <p:spPr bwMode="auto">
          <a:xfrm>
            <a:off x="539552" y="1052736"/>
            <a:ext cx="8229600" cy="4525962"/>
          </a:xfrm>
          <a:prstGeom prst="rect">
            <a:avLst/>
          </a:prstGeom>
          <a:noFill/>
          <a:ln w="9525">
            <a:noFill/>
            <a:miter lim="800000"/>
            <a:headEnd/>
            <a:tailEnd/>
          </a:ln>
        </p:spPr>
        <p:txBody>
          <a:bodyPr/>
          <a:lstStyle/>
          <a:p>
            <a:pPr marL="342900" indent="-342900" algn="l">
              <a:lnSpc>
                <a:spcPct val="150000"/>
              </a:lnSpc>
              <a:spcBef>
                <a:spcPct val="20000"/>
              </a:spcBef>
              <a:buFontTx/>
              <a:buChar char="•"/>
            </a:pPr>
            <a:r>
              <a:rPr kumimoji="0" lang="en-US" altLang="zh-TW" sz="2500" dirty="0" smtClean="0">
                <a:solidFill>
                  <a:srgbClr val="000000"/>
                </a:solidFill>
                <a:latin typeface="Calibri" pitchFamily="34" charset="0"/>
              </a:rPr>
              <a:t>Virtual Matrix – More than 20 Views mode</a:t>
            </a:r>
            <a:endParaRPr kumimoji="0" lang="en-US" altLang="zh-TW" sz="2500" dirty="0">
              <a:solidFill>
                <a:srgbClr val="000000"/>
              </a:solidFill>
              <a:latin typeface="Calibri" pitchFamily="34" charset="0"/>
            </a:endParaRPr>
          </a:p>
          <a:p>
            <a:pPr marL="342900" indent="-342900" algn="l">
              <a:lnSpc>
                <a:spcPct val="150000"/>
              </a:lnSpc>
              <a:spcBef>
                <a:spcPct val="20000"/>
              </a:spcBef>
              <a:buFontTx/>
              <a:buChar char="•"/>
            </a:pPr>
            <a:r>
              <a:rPr kumimoji="0" lang="en-US" altLang="zh-CN" sz="2500" dirty="0" smtClean="0">
                <a:solidFill>
                  <a:srgbClr val="000000"/>
                </a:solidFill>
                <a:latin typeface="Calibri" pitchFamily="34" charset="0"/>
              </a:rPr>
              <a:t>Single client interface, including local and CMS client</a:t>
            </a:r>
          </a:p>
          <a:p>
            <a:pPr marL="342900" indent="-342900" algn="l">
              <a:lnSpc>
                <a:spcPct val="150000"/>
              </a:lnSpc>
              <a:spcBef>
                <a:spcPct val="20000"/>
              </a:spcBef>
              <a:buFontTx/>
              <a:buChar char="•"/>
            </a:pPr>
            <a:r>
              <a:rPr kumimoji="0" lang="en-US" altLang="zh-CN" sz="2500" dirty="0" smtClean="0">
                <a:solidFill>
                  <a:srgbClr val="000000"/>
                </a:solidFill>
                <a:latin typeface="Calibri" pitchFamily="34" charset="0"/>
              </a:rPr>
              <a:t>Multi-level Active E-map</a:t>
            </a:r>
          </a:p>
          <a:p>
            <a:pPr marL="342900" indent="-342900" algn="l">
              <a:lnSpc>
                <a:spcPct val="150000"/>
              </a:lnSpc>
              <a:spcBef>
                <a:spcPct val="20000"/>
              </a:spcBef>
              <a:buFontTx/>
              <a:buChar char="•"/>
            </a:pPr>
            <a:r>
              <a:rPr kumimoji="0" lang="en-US" altLang="zh-CN" sz="2500" dirty="0" smtClean="0">
                <a:solidFill>
                  <a:srgbClr val="000000"/>
                </a:solidFill>
                <a:latin typeface="Calibri" pitchFamily="34" charset="0"/>
              </a:rPr>
              <a:t>Supports HTML integration, Auto switch different Views , Stream Selection</a:t>
            </a:r>
          </a:p>
          <a:p>
            <a:pPr marL="342900" indent="-342900" algn="l">
              <a:lnSpc>
                <a:spcPct val="150000"/>
              </a:lnSpc>
              <a:spcBef>
                <a:spcPct val="20000"/>
              </a:spcBef>
              <a:buFontTx/>
              <a:buChar char="•"/>
            </a:pPr>
            <a:r>
              <a:rPr kumimoji="0" lang="en-US" altLang="zh-CN" sz="2500" dirty="0" smtClean="0">
                <a:solidFill>
                  <a:srgbClr val="000000"/>
                </a:solidFill>
                <a:latin typeface="Calibri" pitchFamily="34" charset="0"/>
              </a:rPr>
              <a:t>Single client supports up to eight physical screen</a:t>
            </a:r>
          </a:p>
          <a:p>
            <a:pPr marL="342900" indent="-342900" algn="l">
              <a:lnSpc>
                <a:spcPct val="150000"/>
              </a:lnSpc>
              <a:spcBef>
                <a:spcPct val="20000"/>
              </a:spcBef>
              <a:buFontTx/>
              <a:buChar char="•"/>
            </a:pPr>
            <a:r>
              <a:rPr kumimoji="0" lang="en-US" altLang="zh-CN" sz="2500" dirty="0" smtClean="0">
                <a:solidFill>
                  <a:srgbClr val="000000"/>
                </a:solidFill>
                <a:latin typeface="Calibri" pitchFamily="34" charset="0"/>
              </a:rPr>
              <a:t>Real-time playback, Video Bookmark</a:t>
            </a:r>
          </a:p>
          <a:p>
            <a:pPr marL="342900" indent="-342900" algn="l">
              <a:lnSpc>
                <a:spcPct val="150000"/>
              </a:lnSpc>
              <a:spcBef>
                <a:spcPct val="20000"/>
              </a:spcBef>
              <a:buFontTx/>
              <a:buChar char="•"/>
            </a:pPr>
            <a:r>
              <a:rPr kumimoji="0" lang="en-US" altLang="zh-CN" sz="2500" dirty="0" smtClean="0">
                <a:solidFill>
                  <a:srgbClr val="000000"/>
                </a:solidFill>
                <a:latin typeface="Calibri" pitchFamily="34" charset="0"/>
              </a:rPr>
              <a:t>PTZ joystick , on screen PTZ control</a:t>
            </a:r>
          </a:p>
        </p:txBody>
      </p:sp>
      <p:sp>
        <p:nvSpPr>
          <p:cNvPr id="47108"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pPr algn="l"/>
            <a:endParaRPr lang="zh-TW" altLang="en-US">
              <a:solidFill>
                <a:srgbClr val="000000"/>
              </a:solidFill>
              <a:latin typeface="Calibri"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p:cNvSpPr>
          <p:nvPr>
            <p:ph type="title" idx="4294967295"/>
          </p:nvPr>
        </p:nvSpPr>
        <p:spPr>
          <a:xfrm>
            <a:off x="468313" y="117475"/>
            <a:ext cx="8229600" cy="863600"/>
          </a:xfrm>
        </p:spPr>
        <p:txBody>
          <a:bodyPr/>
          <a:lstStyle/>
          <a:p>
            <a:pPr algn="l" eaLnBrk="1" hangingPunct="1"/>
            <a:r>
              <a:rPr lang="en-US" altLang="zh-CN" sz="3000" b="1" dirty="0" smtClean="0">
                <a:solidFill>
                  <a:srgbClr val="6094CE"/>
                </a:solidFill>
              </a:rPr>
              <a:t>Advanced Alarm and Client Management</a:t>
            </a:r>
            <a:endParaRPr lang="en-US" altLang="zh-TW" sz="3000" b="1" dirty="0" smtClean="0">
              <a:solidFill>
                <a:srgbClr val="6094CE"/>
              </a:solidFill>
            </a:endParaRPr>
          </a:p>
        </p:txBody>
      </p:sp>
      <p:sp>
        <p:nvSpPr>
          <p:cNvPr id="49154"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C3A0DF5E-B16D-4912-AF94-43ADE6BB40DB}" type="slidenum">
              <a:rPr lang="en-US" altLang="zh-TW" sz="1400">
                <a:solidFill>
                  <a:srgbClr val="000000"/>
                </a:solidFill>
                <a:latin typeface="Calibri" pitchFamily="34" charset="0"/>
              </a:rPr>
              <a:pPr algn="r"/>
              <a:t>21</a:t>
            </a:fld>
            <a:endParaRPr lang="en-US" altLang="zh-TW" sz="1400">
              <a:solidFill>
                <a:srgbClr val="000000"/>
              </a:solidFill>
              <a:latin typeface="Calibri" pitchFamily="34" charset="0"/>
            </a:endParaRPr>
          </a:p>
        </p:txBody>
      </p:sp>
      <p:sp>
        <p:nvSpPr>
          <p:cNvPr id="49155" name="Rectangle 3"/>
          <p:cNvSpPr txBox="1">
            <a:spLocks noChangeArrowheads="1"/>
          </p:cNvSpPr>
          <p:nvPr/>
        </p:nvSpPr>
        <p:spPr bwMode="auto">
          <a:xfrm>
            <a:off x="519113" y="1052513"/>
            <a:ext cx="8229600" cy="4525962"/>
          </a:xfrm>
          <a:prstGeom prst="rect">
            <a:avLst/>
          </a:prstGeom>
          <a:noFill/>
          <a:ln w="9525">
            <a:noFill/>
            <a:miter lim="800000"/>
            <a:headEnd/>
            <a:tailEnd/>
          </a:ln>
        </p:spPr>
        <p:txBody>
          <a:bodyPr/>
          <a:lstStyle/>
          <a:p>
            <a:pPr marL="342900" indent="-342900" algn="l">
              <a:lnSpc>
                <a:spcPct val="150000"/>
              </a:lnSpc>
              <a:spcBef>
                <a:spcPct val="20000"/>
              </a:spcBef>
              <a:buFontTx/>
              <a:buChar char="•"/>
            </a:pPr>
            <a:r>
              <a:rPr kumimoji="0" lang="en-US" altLang="zh-TW" sz="2500" dirty="0" smtClean="0">
                <a:solidFill>
                  <a:srgbClr val="000000"/>
                </a:solidFill>
                <a:latin typeface="Calibri" pitchFamily="34" charset="0"/>
              </a:rPr>
              <a:t>Multiple Alarm rules and schedule can be setup</a:t>
            </a:r>
          </a:p>
          <a:p>
            <a:pPr marL="342900" indent="-342900" algn="l">
              <a:lnSpc>
                <a:spcPct val="150000"/>
              </a:lnSpc>
              <a:spcBef>
                <a:spcPct val="20000"/>
              </a:spcBef>
              <a:buFontTx/>
              <a:buChar char="•"/>
            </a:pPr>
            <a:r>
              <a:rPr kumimoji="0" lang="en-US" altLang="zh-CN" sz="2500" dirty="0" smtClean="0">
                <a:solidFill>
                  <a:srgbClr val="000000"/>
                </a:solidFill>
                <a:latin typeface="Calibri" pitchFamily="34" charset="0"/>
              </a:rPr>
              <a:t>Complete system management through client software</a:t>
            </a:r>
          </a:p>
          <a:p>
            <a:pPr marL="342900" indent="-342900" algn="l">
              <a:lnSpc>
                <a:spcPct val="150000"/>
              </a:lnSpc>
              <a:spcBef>
                <a:spcPct val="20000"/>
              </a:spcBef>
              <a:buFontTx/>
              <a:buChar char="•"/>
            </a:pPr>
            <a:r>
              <a:rPr kumimoji="0" lang="en-US" altLang="zh-CN" sz="2500" dirty="0" smtClean="0">
                <a:solidFill>
                  <a:srgbClr val="000000"/>
                </a:solidFill>
                <a:latin typeface="Calibri" pitchFamily="34" charset="0"/>
              </a:rPr>
              <a:t>Multi-level user rights control</a:t>
            </a:r>
          </a:p>
          <a:p>
            <a:pPr marL="342900" indent="-342900" algn="l">
              <a:lnSpc>
                <a:spcPct val="150000"/>
              </a:lnSpc>
              <a:spcBef>
                <a:spcPct val="20000"/>
              </a:spcBef>
              <a:buFontTx/>
              <a:buChar char="•"/>
            </a:pPr>
            <a:r>
              <a:rPr kumimoji="0" lang="en-US" altLang="zh-CN" sz="2500" dirty="0" smtClean="0">
                <a:solidFill>
                  <a:srgbClr val="000000"/>
                </a:solidFill>
                <a:latin typeface="Calibri" pitchFamily="34" charset="0"/>
              </a:rPr>
              <a:t>Client-Server, Domain management framework, all accounts, NVR centralized control</a:t>
            </a:r>
          </a:p>
          <a:p>
            <a:pPr marL="342900" indent="-342900" algn="l">
              <a:lnSpc>
                <a:spcPct val="150000"/>
              </a:lnSpc>
              <a:spcBef>
                <a:spcPct val="20000"/>
              </a:spcBef>
              <a:buFontTx/>
              <a:buChar char="•"/>
            </a:pPr>
            <a:r>
              <a:rPr kumimoji="0" lang="en-US" altLang="zh-CN" sz="2500" dirty="0" smtClean="0">
                <a:solidFill>
                  <a:srgbClr val="000000"/>
                </a:solidFill>
                <a:latin typeface="Calibri" pitchFamily="34" charset="0"/>
              </a:rPr>
              <a:t>Advanced alarm configuration</a:t>
            </a:r>
            <a:endParaRPr kumimoji="0" lang="en-US" altLang="zh-TW" sz="2500" dirty="0">
              <a:solidFill>
                <a:srgbClr val="000000"/>
              </a:solidFill>
              <a:latin typeface="Calibri" pitchFamily="34" charset="0"/>
            </a:endParaRPr>
          </a:p>
        </p:txBody>
      </p:sp>
      <p:pic>
        <p:nvPicPr>
          <p:cNvPr id="49157" name="Picture 6" descr="2013-02-21_132032"/>
          <p:cNvPicPr>
            <a:picLocks noChangeAspect="1" noChangeArrowheads="1"/>
          </p:cNvPicPr>
          <p:nvPr/>
        </p:nvPicPr>
        <p:blipFill>
          <a:blip r:embed="rId3" cstate="print"/>
          <a:srcRect/>
          <a:stretch>
            <a:fillRect/>
          </a:stretch>
        </p:blipFill>
        <p:spPr bwMode="auto">
          <a:xfrm>
            <a:off x="4104258" y="4820271"/>
            <a:ext cx="5039742" cy="2037729"/>
          </a:xfrm>
          <a:prstGeom prst="rect">
            <a:avLst/>
          </a:prstGeom>
          <a:noFill/>
          <a:ln w="9525">
            <a:noFill/>
            <a:miter lim="800000"/>
            <a:headEnd/>
            <a:tailEnd/>
          </a:ln>
        </p:spPr>
      </p:pic>
      <p:sp>
        <p:nvSpPr>
          <p:cNvPr id="49158"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pPr algn="l"/>
            <a:endParaRPr lang="zh-TW" altLang="en-US">
              <a:solidFill>
                <a:srgbClr val="000000"/>
              </a:solidFill>
              <a:latin typeface="Calibri"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06AE24B6-E241-4D89-95AC-3DFFC5843F13}" type="slidenum">
              <a:rPr lang="en-US" altLang="zh-TW" sz="1400">
                <a:solidFill>
                  <a:srgbClr val="000000"/>
                </a:solidFill>
                <a:latin typeface="Calibri" pitchFamily="34" charset="0"/>
              </a:rPr>
              <a:pPr algn="r"/>
              <a:t>22</a:t>
            </a:fld>
            <a:endParaRPr lang="en-US" altLang="zh-TW" sz="1400">
              <a:solidFill>
                <a:srgbClr val="000000"/>
              </a:solidFill>
              <a:latin typeface="Calibri" pitchFamily="34" charset="0"/>
            </a:endParaRPr>
          </a:p>
        </p:txBody>
      </p:sp>
      <p:sp>
        <p:nvSpPr>
          <p:cNvPr id="47106" name="Rectangle 2"/>
          <p:cNvSpPr>
            <a:spLocks noGrp="1" noChangeArrowheads="1"/>
          </p:cNvSpPr>
          <p:nvPr>
            <p:ph type="title" idx="4294967295"/>
          </p:nvPr>
        </p:nvSpPr>
        <p:spPr>
          <a:xfrm>
            <a:off x="539552" y="188640"/>
            <a:ext cx="8229600" cy="1143000"/>
          </a:xfrm>
        </p:spPr>
        <p:txBody>
          <a:bodyPr/>
          <a:lstStyle/>
          <a:p>
            <a:r>
              <a:rPr lang="en-US" altLang="zh-TW" sz="3200" b="1" dirty="0" smtClean="0">
                <a:solidFill>
                  <a:srgbClr val="6094CE"/>
                </a:solidFill>
              </a:rPr>
              <a:t>Recording Recovery for Offline</a:t>
            </a:r>
            <a:endParaRPr lang="en-US" altLang="zh-TW" sz="3200" b="1" dirty="0">
              <a:solidFill>
                <a:srgbClr val="6094CE"/>
              </a:solidFill>
            </a:endParaRPr>
          </a:p>
        </p:txBody>
      </p:sp>
      <p:sp>
        <p:nvSpPr>
          <p:cNvPr id="4" name="Rectangle 3"/>
          <p:cNvSpPr txBox="1">
            <a:spLocks/>
          </p:cNvSpPr>
          <p:nvPr/>
        </p:nvSpPr>
        <p:spPr bwMode="auto">
          <a:xfrm>
            <a:off x="457200" y="11969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90538" indent="-381000" algn="l" eaLnBrk="0" hangingPunct="0">
              <a:lnSpc>
                <a:spcPct val="150000"/>
              </a:lnSpc>
              <a:spcBef>
                <a:spcPct val="20000"/>
              </a:spcBef>
              <a:buClr>
                <a:schemeClr val="tx1"/>
              </a:buClr>
              <a:buSzPct val="50000"/>
              <a:buFont typeface="Wingdings" pitchFamily="2" charset="2"/>
              <a:buChar char="l"/>
            </a:pPr>
            <a:r>
              <a:rPr lang="en-US" altLang="zh-TW" sz="2000" dirty="0" smtClean="0"/>
              <a:t>Record to camera SD card during network failure</a:t>
            </a:r>
          </a:p>
          <a:p>
            <a:pPr marL="490538" indent="-381000" algn="l" eaLnBrk="0" hangingPunct="0">
              <a:lnSpc>
                <a:spcPct val="150000"/>
              </a:lnSpc>
              <a:spcBef>
                <a:spcPct val="20000"/>
              </a:spcBef>
              <a:buClr>
                <a:schemeClr val="tx1"/>
              </a:buClr>
              <a:buSzPct val="50000"/>
              <a:buFont typeface="Wingdings" pitchFamily="2" charset="2"/>
              <a:buChar char="l"/>
            </a:pPr>
            <a:r>
              <a:rPr lang="en-US" altLang="zh-TW" sz="2000" dirty="0" smtClean="0"/>
              <a:t>Automatic resend the video to NVR</a:t>
            </a:r>
          </a:p>
          <a:p>
            <a:pPr marL="490538" indent="-381000" algn="l" eaLnBrk="0" hangingPunct="0">
              <a:lnSpc>
                <a:spcPct val="150000"/>
              </a:lnSpc>
              <a:spcBef>
                <a:spcPct val="20000"/>
              </a:spcBef>
              <a:buClr>
                <a:schemeClr val="tx1"/>
              </a:buClr>
              <a:buSzPct val="50000"/>
              <a:buFont typeface="Wingdings" pitchFamily="2" charset="2"/>
              <a:buChar char="l"/>
            </a:pPr>
            <a:r>
              <a:rPr lang="en-US" altLang="zh-TW" sz="2000" dirty="0" smtClean="0"/>
              <a:t>Automatic bandwidth control for resending video</a:t>
            </a:r>
            <a:endParaRPr lang="en-US" altLang="zh-TW" sz="2000" dirty="0"/>
          </a:p>
        </p:txBody>
      </p:sp>
      <p:pic>
        <p:nvPicPr>
          <p:cNvPr id="5" name="Picture 21" descr="圖片1"/>
          <p:cNvPicPr>
            <a:picLocks noChangeAspect="1" noChangeArrowheads="1"/>
          </p:cNvPicPr>
          <p:nvPr/>
        </p:nvPicPr>
        <p:blipFill>
          <a:blip r:embed="rId3" cstate="print"/>
          <a:srcRect/>
          <a:stretch>
            <a:fillRect/>
          </a:stretch>
        </p:blipFill>
        <p:spPr bwMode="auto">
          <a:xfrm>
            <a:off x="827584" y="3933056"/>
            <a:ext cx="936067" cy="1143968"/>
          </a:xfrm>
          <a:prstGeom prst="rect">
            <a:avLst/>
          </a:prstGeom>
          <a:noFill/>
          <a:ln w="9525">
            <a:noFill/>
            <a:miter lim="800000"/>
            <a:headEnd/>
            <a:tailEnd/>
          </a:ln>
        </p:spPr>
      </p:pic>
      <p:sp>
        <p:nvSpPr>
          <p:cNvPr id="6" name="矩形 10"/>
          <p:cNvSpPr>
            <a:spLocks noChangeArrowheads="1"/>
          </p:cNvSpPr>
          <p:nvPr/>
        </p:nvSpPr>
        <p:spPr bwMode="auto">
          <a:xfrm>
            <a:off x="611560" y="5013176"/>
            <a:ext cx="1800200" cy="307777"/>
          </a:xfrm>
          <a:prstGeom prst="rect">
            <a:avLst/>
          </a:prstGeom>
          <a:noFill/>
          <a:ln w="9525">
            <a:noFill/>
            <a:miter lim="800000"/>
            <a:headEnd/>
            <a:tailEnd/>
          </a:ln>
        </p:spPr>
        <p:txBody>
          <a:bodyPr wrap="square">
            <a:spAutoFit/>
          </a:bodyPr>
          <a:lstStyle/>
          <a:p>
            <a:pPr algn="l"/>
            <a:r>
              <a:rPr lang="en-US" altLang="zh-TW" sz="1400" dirty="0"/>
              <a:t>Megapixel Camera</a:t>
            </a:r>
            <a:endParaRPr lang="zh-TW" altLang="en-US" sz="1400" dirty="0"/>
          </a:p>
        </p:txBody>
      </p:sp>
      <p:pic>
        <p:nvPicPr>
          <p:cNvPr id="665602" name="Picture 2" descr="http://t1.gstatic.com/images?q=tbn:ANd9GcRfvta5VYEMd8052JRCOjh4U1qssMDC8LLPxhVYnA5I1jvQ8tFx"/>
          <p:cNvPicPr>
            <a:picLocks noChangeAspect="1" noChangeArrowheads="1"/>
          </p:cNvPicPr>
          <p:nvPr/>
        </p:nvPicPr>
        <p:blipFill>
          <a:blip r:embed="rId4" cstate="print"/>
          <a:srcRect/>
          <a:stretch>
            <a:fillRect/>
          </a:stretch>
        </p:blipFill>
        <p:spPr bwMode="auto">
          <a:xfrm>
            <a:off x="2843808" y="3717032"/>
            <a:ext cx="1440160" cy="1433760"/>
          </a:xfrm>
          <a:prstGeom prst="rect">
            <a:avLst/>
          </a:prstGeom>
          <a:noFill/>
        </p:spPr>
      </p:pic>
      <p:pic>
        <p:nvPicPr>
          <p:cNvPr id="8" name="Picture 18" descr="NVR2000+3U"/>
          <p:cNvPicPr>
            <a:picLocks noChangeAspect="1" noChangeArrowheads="1"/>
          </p:cNvPicPr>
          <p:nvPr/>
        </p:nvPicPr>
        <p:blipFill>
          <a:blip r:embed="rId5" cstate="print"/>
          <a:srcRect/>
          <a:stretch>
            <a:fillRect/>
          </a:stretch>
        </p:blipFill>
        <p:spPr bwMode="auto">
          <a:xfrm>
            <a:off x="4860032" y="3861048"/>
            <a:ext cx="1871661" cy="1121990"/>
          </a:xfrm>
          <a:prstGeom prst="rect">
            <a:avLst/>
          </a:prstGeom>
          <a:noFill/>
          <a:ln w="9525">
            <a:noFill/>
            <a:miter lim="800000"/>
            <a:headEnd/>
            <a:tailEnd/>
          </a:ln>
        </p:spPr>
      </p:pic>
      <p:pic>
        <p:nvPicPr>
          <p:cNvPr id="9" name="Picture 4"/>
          <p:cNvPicPr>
            <a:picLocks noChangeAspect="1" noChangeArrowheads="1"/>
          </p:cNvPicPr>
          <p:nvPr/>
        </p:nvPicPr>
        <p:blipFill>
          <a:blip r:embed="rId6" cstate="print"/>
          <a:srcRect/>
          <a:stretch>
            <a:fillRect/>
          </a:stretch>
        </p:blipFill>
        <p:spPr bwMode="auto">
          <a:xfrm>
            <a:off x="7236296" y="3645024"/>
            <a:ext cx="1496472" cy="1226567"/>
          </a:xfrm>
          <a:prstGeom prst="rect">
            <a:avLst/>
          </a:prstGeom>
          <a:noFill/>
          <a:ln w="9525">
            <a:noFill/>
            <a:miter lim="800000"/>
            <a:headEnd/>
            <a:tailEnd/>
          </a:ln>
        </p:spPr>
      </p:pic>
      <p:sp>
        <p:nvSpPr>
          <p:cNvPr id="10" name="矩形 9"/>
          <p:cNvSpPr/>
          <p:nvPr/>
        </p:nvSpPr>
        <p:spPr>
          <a:xfrm>
            <a:off x="251520" y="5661248"/>
            <a:ext cx="8640960" cy="461665"/>
          </a:xfrm>
          <a:prstGeom prst="rect">
            <a:avLst/>
          </a:prstGeom>
          <a:solidFill>
            <a:srgbClr val="FFFF99"/>
          </a:solidFill>
        </p:spPr>
        <p:txBody>
          <a:bodyPr wrap="square">
            <a:spAutoFit/>
          </a:bodyPr>
          <a:lstStyle/>
          <a:p>
            <a:pPr marL="490538" indent="-381000" eaLnBrk="0" hangingPunct="0">
              <a:spcBef>
                <a:spcPct val="20000"/>
              </a:spcBef>
              <a:buClr>
                <a:srgbClr val="00005C"/>
              </a:buClr>
              <a:defRPr/>
            </a:pPr>
            <a:r>
              <a:rPr lang="en-US" altLang="zh-TW" sz="2400" kern="0" dirty="0" smtClean="0">
                <a:solidFill>
                  <a:srgbClr val="000000"/>
                </a:solidFill>
                <a:latin typeface="Calibri" pitchFamily="34" charset="0"/>
              </a:rPr>
              <a:t>Prevent connection loss or cut off power connection by purpose</a:t>
            </a:r>
            <a:endParaRPr lang="en-US" altLang="zh-TW" sz="2400" kern="0" dirty="0">
              <a:solidFill>
                <a:srgbClr val="000000"/>
              </a:solidFill>
              <a:latin typeface="Calibri" pitchFamily="34" charset="0"/>
            </a:endParaRPr>
          </a:p>
        </p:txBody>
      </p:sp>
      <p:sp>
        <p:nvSpPr>
          <p:cNvPr id="11" name="矩形 9"/>
          <p:cNvSpPr>
            <a:spLocks noChangeArrowheads="1"/>
          </p:cNvSpPr>
          <p:nvPr/>
        </p:nvSpPr>
        <p:spPr bwMode="auto">
          <a:xfrm>
            <a:off x="4860032" y="4941168"/>
            <a:ext cx="1684338" cy="304800"/>
          </a:xfrm>
          <a:prstGeom prst="rect">
            <a:avLst/>
          </a:prstGeom>
          <a:noFill/>
          <a:ln w="9525">
            <a:noFill/>
            <a:miter lim="800000"/>
            <a:headEnd/>
            <a:tailEnd/>
          </a:ln>
        </p:spPr>
        <p:txBody>
          <a:bodyPr wrap="none">
            <a:spAutoFit/>
          </a:bodyPr>
          <a:lstStyle/>
          <a:p>
            <a:r>
              <a:rPr lang="en-US" altLang="zh-TW" sz="1400" dirty="0"/>
              <a:t>Megapixel RAID NVR</a:t>
            </a:r>
            <a:endParaRPr lang="zh-TW" altLang="en-US" sz="1400" dirty="0"/>
          </a:p>
        </p:txBody>
      </p:sp>
      <p:sp>
        <p:nvSpPr>
          <p:cNvPr id="12" name="矩形 9"/>
          <p:cNvSpPr>
            <a:spLocks noChangeArrowheads="1"/>
          </p:cNvSpPr>
          <p:nvPr/>
        </p:nvSpPr>
        <p:spPr bwMode="auto">
          <a:xfrm>
            <a:off x="7211914" y="4941168"/>
            <a:ext cx="1733103" cy="523220"/>
          </a:xfrm>
          <a:prstGeom prst="rect">
            <a:avLst/>
          </a:prstGeom>
          <a:noFill/>
          <a:ln w="9525">
            <a:noFill/>
            <a:miter lim="800000"/>
            <a:headEnd/>
            <a:tailEnd/>
          </a:ln>
        </p:spPr>
        <p:txBody>
          <a:bodyPr wrap="none">
            <a:spAutoFit/>
          </a:bodyPr>
          <a:lstStyle/>
          <a:p>
            <a:r>
              <a:rPr lang="en-US" altLang="zh-TW" sz="1400" dirty="0" smtClean="0"/>
              <a:t>Video Management</a:t>
            </a:r>
          </a:p>
          <a:p>
            <a:r>
              <a:rPr lang="en-US" altLang="zh-TW" sz="1400" dirty="0" smtClean="0"/>
              <a:t>Software</a:t>
            </a:r>
            <a:endParaRPr lang="zh-TW" altLang="en-US" sz="1400" dirty="0"/>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txBox="1">
            <a:spLocks/>
          </p:cNvSpPr>
          <p:nvPr/>
        </p:nvSpPr>
        <p:spPr bwMode="auto">
          <a:xfrm>
            <a:off x="468313" y="115888"/>
            <a:ext cx="8229600" cy="908050"/>
          </a:xfrm>
          <a:prstGeom prst="rect">
            <a:avLst/>
          </a:prstGeom>
          <a:noFill/>
          <a:ln w="9525">
            <a:noFill/>
            <a:miter lim="800000"/>
            <a:headEnd/>
            <a:tailEnd/>
          </a:ln>
        </p:spPr>
        <p:txBody>
          <a:bodyPr anchor="ctr"/>
          <a:lstStyle/>
          <a:p>
            <a:pPr algn="l"/>
            <a:r>
              <a:rPr lang="en-US" altLang="zh-TW" sz="3000" b="1" dirty="0" smtClean="0">
                <a:solidFill>
                  <a:srgbClr val="6094CE"/>
                </a:solidFill>
              </a:rPr>
              <a:t>Real-time Video Analytics Engine</a:t>
            </a:r>
            <a:endParaRPr lang="en-US" altLang="zh-TW" sz="3000" b="1" dirty="0">
              <a:solidFill>
                <a:srgbClr val="6094CE"/>
              </a:solidFill>
            </a:endParaRPr>
          </a:p>
        </p:txBody>
      </p:sp>
      <p:pic>
        <p:nvPicPr>
          <p:cNvPr id="51202" name="Picture 7"/>
          <p:cNvPicPr>
            <a:picLocks noChangeAspect="1" noChangeArrowheads="1"/>
          </p:cNvPicPr>
          <p:nvPr/>
        </p:nvPicPr>
        <p:blipFill>
          <a:blip r:embed="rId3" cstate="print"/>
          <a:srcRect/>
          <a:stretch>
            <a:fillRect/>
          </a:stretch>
        </p:blipFill>
        <p:spPr bwMode="auto">
          <a:xfrm>
            <a:off x="215900" y="1616075"/>
            <a:ext cx="5762625" cy="2030413"/>
          </a:xfrm>
          <a:prstGeom prst="rect">
            <a:avLst/>
          </a:prstGeom>
          <a:noFill/>
          <a:ln w="9525">
            <a:noFill/>
            <a:miter lim="800000"/>
            <a:headEnd/>
            <a:tailEnd/>
          </a:ln>
        </p:spPr>
      </p:pic>
      <p:pic>
        <p:nvPicPr>
          <p:cNvPr id="51203" name="Picture 8"/>
          <p:cNvPicPr>
            <a:picLocks noChangeAspect="1" noChangeArrowheads="1"/>
          </p:cNvPicPr>
          <p:nvPr/>
        </p:nvPicPr>
        <p:blipFill>
          <a:blip r:embed="rId4" cstate="print"/>
          <a:srcRect/>
          <a:stretch>
            <a:fillRect/>
          </a:stretch>
        </p:blipFill>
        <p:spPr bwMode="auto">
          <a:xfrm>
            <a:off x="241300" y="3730625"/>
            <a:ext cx="2817813" cy="2062163"/>
          </a:xfrm>
          <a:prstGeom prst="rect">
            <a:avLst/>
          </a:prstGeom>
          <a:noFill/>
          <a:ln w="9525">
            <a:noFill/>
            <a:miter lim="800000"/>
            <a:headEnd/>
            <a:tailEnd/>
          </a:ln>
        </p:spPr>
      </p:pic>
      <p:pic>
        <p:nvPicPr>
          <p:cNvPr id="51204" name="Picture 9"/>
          <p:cNvPicPr>
            <a:picLocks noChangeAspect="1" noChangeArrowheads="1"/>
          </p:cNvPicPr>
          <p:nvPr/>
        </p:nvPicPr>
        <p:blipFill>
          <a:blip r:embed="rId5" cstate="print"/>
          <a:srcRect/>
          <a:stretch>
            <a:fillRect/>
          </a:stretch>
        </p:blipFill>
        <p:spPr bwMode="auto">
          <a:xfrm>
            <a:off x="3203575" y="3775075"/>
            <a:ext cx="2806700" cy="2019300"/>
          </a:xfrm>
          <a:prstGeom prst="rect">
            <a:avLst/>
          </a:prstGeom>
          <a:noFill/>
          <a:ln w="9525">
            <a:noFill/>
            <a:miter lim="800000"/>
            <a:headEnd/>
            <a:tailEnd/>
          </a:ln>
        </p:spPr>
      </p:pic>
      <p:pic>
        <p:nvPicPr>
          <p:cNvPr id="51205" name="Picture 10"/>
          <p:cNvPicPr>
            <a:picLocks noChangeAspect="1" noChangeArrowheads="1"/>
          </p:cNvPicPr>
          <p:nvPr/>
        </p:nvPicPr>
        <p:blipFill>
          <a:blip r:embed="rId6" cstate="print"/>
          <a:srcRect/>
          <a:stretch>
            <a:fillRect/>
          </a:stretch>
        </p:blipFill>
        <p:spPr bwMode="auto">
          <a:xfrm>
            <a:off x="6083300" y="3775075"/>
            <a:ext cx="2806700" cy="2030413"/>
          </a:xfrm>
          <a:prstGeom prst="rect">
            <a:avLst/>
          </a:prstGeom>
          <a:noFill/>
          <a:ln w="9525">
            <a:noFill/>
            <a:miter lim="800000"/>
            <a:headEnd/>
            <a:tailEnd/>
          </a:ln>
        </p:spPr>
      </p:pic>
      <p:pic>
        <p:nvPicPr>
          <p:cNvPr id="51206" name="Picture 11"/>
          <p:cNvPicPr>
            <a:picLocks noChangeAspect="1" noChangeArrowheads="1"/>
          </p:cNvPicPr>
          <p:nvPr/>
        </p:nvPicPr>
        <p:blipFill>
          <a:blip r:embed="rId7" cstate="print"/>
          <a:srcRect/>
          <a:stretch>
            <a:fillRect/>
          </a:stretch>
        </p:blipFill>
        <p:spPr bwMode="auto">
          <a:xfrm>
            <a:off x="6011863" y="1616075"/>
            <a:ext cx="2849562" cy="2062163"/>
          </a:xfrm>
          <a:prstGeom prst="rect">
            <a:avLst/>
          </a:prstGeom>
          <a:noFill/>
          <a:ln w="9525">
            <a:noFill/>
            <a:miter lim="800000"/>
            <a:headEnd/>
            <a:tailEnd/>
          </a:ln>
        </p:spPr>
      </p:pic>
      <p:sp>
        <p:nvSpPr>
          <p:cNvPr id="51207"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334575DE-9538-4A22-BA75-6E5D4CA8BDB9}" type="slidenum">
              <a:rPr lang="en-US" altLang="zh-TW" sz="1400">
                <a:solidFill>
                  <a:srgbClr val="000000"/>
                </a:solidFill>
                <a:latin typeface="Calibri" pitchFamily="34" charset="0"/>
              </a:rPr>
              <a:pPr algn="r"/>
              <a:t>23</a:t>
            </a:fld>
            <a:endParaRPr lang="en-US" altLang="zh-TW" sz="1400">
              <a:solidFill>
                <a:srgbClr val="000000"/>
              </a:solidFill>
              <a:latin typeface="Calibri" pitchFamily="34" charset="0"/>
            </a:endParaRPr>
          </a:p>
        </p:txBody>
      </p:sp>
      <p:sp>
        <p:nvSpPr>
          <p:cNvPr id="51208"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pPr algn="l"/>
            <a:endParaRPr lang="zh-TW" altLang="en-US">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idx="4294967295"/>
          </p:nvPr>
        </p:nvSpPr>
        <p:spPr>
          <a:xfrm>
            <a:off x="468313" y="117475"/>
            <a:ext cx="8229600" cy="863600"/>
          </a:xfrm>
        </p:spPr>
        <p:txBody>
          <a:bodyPr/>
          <a:lstStyle/>
          <a:p>
            <a:pPr algn="l" eaLnBrk="1" hangingPunct="1"/>
            <a:r>
              <a:rPr lang="en-US" altLang="zh-TW" sz="3000" b="1" dirty="0" smtClean="0">
                <a:solidFill>
                  <a:srgbClr val="6094CE"/>
                </a:solidFill>
              </a:rPr>
              <a:t>Investigation &amp; Search</a:t>
            </a:r>
          </a:p>
        </p:txBody>
      </p:sp>
      <p:sp>
        <p:nvSpPr>
          <p:cNvPr id="61442"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9B7FB4A2-4B6A-49A9-BBAC-856A8FB637AC}" type="slidenum">
              <a:rPr lang="en-US" altLang="zh-TW" sz="1400"/>
              <a:pPr algn="r"/>
              <a:t>24</a:t>
            </a:fld>
            <a:endParaRPr lang="en-US" altLang="zh-TW" sz="1400"/>
          </a:p>
        </p:txBody>
      </p:sp>
      <p:sp>
        <p:nvSpPr>
          <p:cNvPr id="61443" name="Rectangle 3"/>
          <p:cNvSpPr txBox="1">
            <a:spLocks noChangeArrowheads="1"/>
          </p:cNvSpPr>
          <p:nvPr/>
        </p:nvSpPr>
        <p:spPr bwMode="auto">
          <a:xfrm>
            <a:off x="539750" y="1052513"/>
            <a:ext cx="8229600" cy="4525962"/>
          </a:xfrm>
          <a:prstGeom prst="rect">
            <a:avLst/>
          </a:prstGeom>
          <a:noFill/>
          <a:ln w="9525">
            <a:noFill/>
            <a:miter lim="800000"/>
            <a:headEnd/>
            <a:tailEnd/>
          </a:ln>
        </p:spPr>
        <p:txBody>
          <a:bodyPr/>
          <a:lstStyle/>
          <a:p>
            <a:pPr marL="342900" indent="-342900" algn="l">
              <a:lnSpc>
                <a:spcPct val="150000"/>
              </a:lnSpc>
              <a:spcBef>
                <a:spcPct val="20000"/>
              </a:spcBef>
              <a:buFontTx/>
              <a:buChar char="•"/>
            </a:pPr>
            <a:r>
              <a:rPr kumimoji="0" lang="en-US" altLang="zh-TW" sz="2500" dirty="0"/>
              <a:t>Real-time Video Alarm Panel Pop-up</a:t>
            </a:r>
          </a:p>
          <a:p>
            <a:pPr marL="342900" indent="-342900" algn="l">
              <a:lnSpc>
                <a:spcPct val="150000"/>
              </a:lnSpc>
              <a:spcBef>
                <a:spcPct val="20000"/>
              </a:spcBef>
              <a:buFontTx/>
              <a:buChar char="•"/>
            </a:pPr>
            <a:r>
              <a:rPr kumimoji="0" lang="en-US" altLang="zh-TW" sz="2500" dirty="0"/>
              <a:t>Video Bookmark &amp; Advanced Label-based Search</a:t>
            </a:r>
          </a:p>
          <a:p>
            <a:pPr marL="342900" indent="-342900" algn="l">
              <a:lnSpc>
                <a:spcPct val="150000"/>
              </a:lnSpc>
              <a:spcBef>
                <a:spcPct val="20000"/>
              </a:spcBef>
              <a:buFontTx/>
              <a:buChar char="•"/>
            </a:pPr>
            <a:r>
              <a:rPr kumimoji="0" lang="en-US" altLang="zh-TW" sz="2500" dirty="0"/>
              <a:t>Sync and De-sync HD Video Playback</a:t>
            </a:r>
          </a:p>
          <a:p>
            <a:pPr marL="342900" indent="-342900" algn="l">
              <a:lnSpc>
                <a:spcPct val="150000"/>
              </a:lnSpc>
              <a:spcBef>
                <a:spcPct val="20000"/>
              </a:spcBef>
              <a:buFontTx/>
              <a:buChar char="•"/>
            </a:pPr>
            <a:r>
              <a:rPr kumimoji="0" lang="en-US" altLang="zh-TW" sz="2500" dirty="0" smtClean="0"/>
              <a:t>Multi </a:t>
            </a:r>
            <a:r>
              <a:rPr kumimoji="0" lang="en-US" altLang="zh-TW" sz="2500" dirty="0"/>
              <a:t>Channel Video Backup</a:t>
            </a:r>
          </a:p>
          <a:p>
            <a:pPr marL="342900" indent="-342900" algn="l">
              <a:lnSpc>
                <a:spcPct val="150000"/>
              </a:lnSpc>
              <a:spcBef>
                <a:spcPct val="20000"/>
              </a:spcBef>
              <a:buFontTx/>
              <a:buChar char="•"/>
            </a:pPr>
            <a:r>
              <a:rPr kumimoji="0" lang="en-US" altLang="zh-TW" sz="2500" dirty="0" smtClean="0"/>
              <a:t>Mask </a:t>
            </a:r>
            <a:r>
              <a:rPr kumimoji="0" lang="en-US" altLang="zh-TW" sz="2500" dirty="0"/>
              <a:t>and Watermark Control</a:t>
            </a:r>
          </a:p>
          <a:p>
            <a:pPr marL="342900" indent="-342900" algn="l">
              <a:lnSpc>
                <a:spcPct val="150000"/>
              </a:lnSpc>
              <a:spcBef>
                <a:spcPct val="20000"/>
              </a:spcBef>
              <a:buFontTx/>
              <a:buChar char="•"/>
            </a:pPr>
            <a:r>
              <a:rPr kumimoji="0" lang="en-US" altLang="zh-TW" sz="2500" dirty="0" smtClean="0"/>
              <a:t>Online and remote </a:t>
            </a:r>
          </a:p>
          <a:p>
            <a:pPr marL="342900" indent="-342900" algn="l">
              <a:lnSpc>
                <a:spcPct val="150000"/>
              </a:lnSpc>
              <a:spcBef>
                <a:spcPct val="20000"/>
              </a:spcBef>
            </a:pPr>
            <a:r>
              <a:rPr kumimoji="0" lang="en-US" altLang="zh-TW" sz="2500" dirty="0" smtClean="0"/>
              <a:t>    Fast-forward and playback</a:t>
            </a:r>
            <a:endParaRPr kumimoji="0" lang="en-US" altLang="zh-TW" sz="2500" dirty="0"/>
          </a:p>
        </p:txBody>
      </p:sp>
      <p:pic>
        <p:nvPicPr>
          <p:cNvPr id="61444" name="Picture 6" descr="2013-02-21_1325030"/>
          <p:cNvPicPr>
            <a:picLocks noChangeAspect="1" noChangeArrowheads="1"/>
          </p:cNvPicPr>
          <p:nvPr/>
        </p:nvPicPr>
        <p:blipFill>
          <a:blip r:embed="rId3" cstate="print"/>
          <a:srcRect/>
          <a:stretch>
            <a:fillRect/>
          </a:stretch>
        </p:blipFill>
        <p:spPr bwMode="auto">
          <a:xfrm>
            <a:off x="5386388" y="4149725"/>
            <a:ext cx="3757612" cy="2409825"/>
          </a:xfrm>
          <a:prstGeom prst="rect">
            <a:avLst/>
          </a:prstGeom>
          <a:noFill/>
          <a:ln w="9525">
            <a:noFill/>
            <a:miter lim="800000"/>
            <a:headEnd/>
            <a:tailEnd/>
          </a:ln>
        </p:spPr>
      </p:pic>
      <p:sp>
        <p:nvSpPr>
          <p:cNvPr id="61445"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endParaRPr lang="zh-TW" alt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457200" y="188913"/>
            <a:ext cx="8229600" cy="792162"/>
          </a:xfrm>
        </p:spPr>
        <p:txBody>
          <a:bodyPr/>
          <a:lstStyle/>
          <a:p>
            <a:pPr algn="l" eaLnBrk="1" hangingPunct="1"/>
            <a:r>
              <a:rPr lang="en-US" altLang="zh-TW" sz="3000" b="1" smtClean="0">
                <a:solidFill>
                  <a:srgbClr val="6094CE"/>
                </a:solidFill>
              </a:rPr>
              <a:t>Actionable Monitoring &amp; Smart Investigation</a:t>
            </a:r>
          </a:p>
        </p:txBody>
      </p:sp>
      <p:pic>
        <p:nvPicPr>
          <p:cNvPr id="63490" name="Picture 16" descr="VMS_8"/>
          <p:cNvPicPr>
            <a:picLocks noChangeAspect="1" noChangeArrowheads="1"/>
          </p:cNvPicPr>
          <p:nvPr/>
        </p:nvPicPr>
        <p:blipFill>
          <a:blip r:embed="rId3" cstate="print"/>
          <a:srcRect/>
          <a:stretch>
            <a:fillRect/>
          </a:stretch>
        </p:blipFill>
        <p:spPr bwMode="auto">
          <a:xfrm>
            <a:off x="179388" y="1268413"/>
            <a:ext cx="4316412" cy="2470150"/>
          </a:xfrm>
          <a:prstGeom prst="rect">
            <a:avLst/>
          </a:prstGeom>
          <a:noFill/>
          <a:ln w="9525">
            <a:noFill/>
            <a:miter lim="800000"/>
            <a:headEnd/>
            <a:tailEnd/>
          </a:ln>
        </p:spPr>
      </p:pic>
      <p:pic>
        <p:nvPicPr>
          <p:cNvPr id="63491" name="Picture 17" descr="VMS_8_1"/>
          <p:cNvPicPr>
            <a:picLocks noChangeAspect="1" noChangeArrowheads="1"/>
          </p:cNvPicPr>
          <p:nvPr/>
        </p:nvPicPr>
        <p:blipFill>
          <a:blip r:embed="rId4" cstate="print"/>
          <a:srcRect/>
          <a:stretch>
            <a:fillRect/>
          </a:stretch>
        </p:blipFill>
        <p:spPr bwMode="auto">
          <a:xfrm>
            <a:off x="4573588" y="1268413"/>
            <a:ext cx="4319587" cy="2439987"/>
          </a:xfrm>
          <a:prstGeom prst="rect">
            <a:avLst/>
          </a:prstGeom>
          <a:noFill/>
          <a:ln w="9525">
            <a:noFill/>
            <a:miter lim="800000"/>
            <a:headEnd/>
            <a:tailEnd/>
          </a:ln>
        </p:spPr>
      </p:pic>
      <p:pic>
        <p:nvPicPr>
          <p:cNvPr id="63492" name="Picture 18" descr="VMS_8_2"/>
          <p:cNvPicPr>
            <a:picLocks noChangeAspect="1" noChangeArrowheads="1"/>
          </p:cNvPicPr>
          <p:nvPr/>
        </p:nvPicPr>
        <p:blipFill>
          <a:blip r:embed="rId5" cstate="print"/>
          <a:srcRect/>
          <a:stretch>
            <a:fillRect/>
          </a:stretch>
        </p:blipFill>
        <p:spPr bwMode="auto">
          <a:xfrm>
            <a:off x="179388" y="3829050"/>
            <a:ext cx="4318000" cy="2838450"/>
          </a:xfrm>
          <a:prstGeom prst="rect">
            <a:avLst/>
          </a:prstGeom>
          <a:noFill/>
          <a:ln w="9525">
            <a:noFill/>
            <a:miter lim="800000"/>
            <a:headEnd/>
            <a:tailEnd/>
          </a:ln>
        </p:spPr>
      </p:pic>
      <p:pic>
        <p:nvPicPr>
          <p:cNvPr id="63493" name="Picture 19" descr="VMS_8_2"/>
          <p:cNvPicPr>
            <a:picLocks noChangeAspect="1" noChangeArrowheads="1"/>
          </p:cNvPicPr>
          <p:nvPr/>
        </p:nvPicPr>
        <p:blipFill>
          <a:blip r:embed="rId5" cstate="print"/>
          <a:srcRect/>
          <a:stretch>
            <a:fillRect/>
          </a:stretch>
        </p:blipFill>
        <p:spPr bwMode="auto">
          <a:xfrm>
            <a:off x="4572000" y="3829050"/>
            <a:ext cx="4319588" cy="2840038"/>
          </a:xfrm>
          <a:prstGeom prst="rect">
            <a:avLst/>
          </a:prstGeom>
          <a:noFill/>
          <a:ln w="9525">
            <a:noFill/>
            <a:miter lim="800000"/>
            <a:headEnd/>
            <a:tailEnd/>
          </a:ln>
        </p:spPr>
      </p:pic>
      <p:sp>
        <p:nvSpPr>
          <p:cNvPr id="63494"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E2623C06-D764-4833-B5E9-98C1A93347D7}" type="slidenum">
              <a:rPr lang="en-US" altLang="zh-TW" sz="1400"/>
              <a:pPr algn="r"/>
              <a:t>25</a:t>
            </a:fld>
            <a:endParaRPr lang="en-US" altLang="zh-TW" sz="1400"/>
          </a:p>
        </p:txBody>
      </p:sp>
      <p:sp>
        <p:nvSpPr>
          <p:cNvPr id="8" name="矩形 7"/>
          <p:cNvSpPr/>
          <p:nvPr/>
        </p:nvSpPr>
        <p:spPr>
          <a:xfrm>
            <a:off x="1331913" y="3068638"/>
            <a:ext cx="2498725" cy="369887"/>
          </a:xfrm>
          <a:prstGeom prst="rect">
            <a:avLst/>
          </a:prstGeom>
          <a:solidFill>
            <a:schemeClr val="accent3">
              <a:lumMod val="95000"/>
            </a:schemeClr>
          </a:solidFill>
        </p:spPr>
        <p:txBody>
          <a:bodyPr wrap="none">
            <a:spAutoFit/>
          </a:bodyPr>
          <a:lstStyle/>
          <a:p>
            <a:pPr>
              <a:defRPr/>
            </a:pPr>
            <a:r>
              <a:rPr lang="en-US" altLang="zh-TW" dirty="0"/>
              <a:t>Instant View/PB VI Event</a:t>
            </a:r>
            <a:endParaRPr lang="zh-TW" altLang="en-US" dirty="0"/>
          </a:p>
        </p:txBody>
      </p:sp>
      <p:sp>
        <p:nvSpPr>
          <p:cNvPr id="9" name="矩形 8"/>
          <p:cNvSpPr/>
          <p:nvPr/>
        </p:nvSpPr>
        <p:spPr>
          <a:xfrm>
            <a:off x="5891213" y="3068638"/>
            <a:ext cx="2136775" cy="369887"/>
          </a:xfrm>
          <a:prstGeom prst="rect">
            <a:avLst/>
          </a:prstGeom>
          <a:solidFill>
            <a:schemeClr val="accent3">
              <a:lumMod val="95000"/>
            </a:schemeClr>
          </a:solidFill>
        </p:spPr>
        <p:txBody>
          <a:bodyPr wrap="none">
            <a:spAutoFit/>
          </a:bodyPr>
          <a:lstStyle/>
          <a:p>
            <a:pPr>
              <a:defRPr/>
            </a:pPr>
            <a:r>
              <a:rPr lang="en-US" altLang="zh-TW" dirty="0"/>
              <a:t>Video Clip Bookmark</a:t>
            </a:r>
            <a:endParaRPr lang="zh-TW" altLang="en-US" dirty="0"/>
          </a:p>
        </p:txBody>
      </p:sp>
      <p:sp>
        <p:nvSpPr>
          <p:cNvPr id="10" name="矩形 9"/>
          <p:cNvSpPr/>
          <p:nvPr/>
        </p:nvSpPr>
        <p:spPr>
          <a:xfrm>
            <a:off x="1258888" y="5876925"/>
            <a:ext cx="2835275" cy="366713"/>
          </a:xfrm>
          <a:prstGeom prst="rect">
            <a:avLst/>
          </a:prstGeom>
          <a:solidFill>
            <a:schemeClr val="accent3">
              <a:lumMod val="95000"/>
            </a:schemeClr>
          </a:solidFill>
        </p:spPr>
        <p:txBody>
          <a:bodyPr wrap="none">
            <a:spAutoFit/>
          </a:bodyPr>
          <a:lstStyle/>
          <a:p>
            <a:pPr>
              <a:defRPr/>
            </a:pPr>
            <a:r>
              <a:rPr lang="en-US" altLang="zh-TW"/>
              <a:t>Database Quick Event Query</a:t>
            </a:r>
            <a:endParaRPr lang="zh-TW" altLang="en-US"/>
          </a:p>
        </p:txBody>
      </p:sp>
      <p:sp>
        <p:nvSpPr>
          <p:cNvPr id="11" name="矩形 10"/>
          <p:cNvSpPr/>
          <p:nvPr/>
        </p:nvSpPr>
        <p:spPr>
          <a:xfrm>
            <a:off x="6084888" y="5876925"/>
            <a:ext cx="1922462" cy="366713"/>
          </a:xfrm>
          <a:prstGeom prst="rect">
            <a:avLst/>
          </a:prstGeom>
          <a:solidFill>
            <a:schemeClr val="accent3">
              <a:lumMod val="95000"/>
            </a:schemeClr>
          </a:solidFill>
        </p:spPr>
        <p:txBody>
          <a:bodyPr wrap="none">
            <a:spAutoFit/>
          </a:bodyPr>
          <a:lstStyle/>
          <a:p>
            <a:pPr>
              <a:defRPr/>
            </a:pPr>
            <a:r>
              <a:rPr lang="en-US" altLang="zh-TW"/>
              <a:t>Case Management</a:t>
            </a:r>
            <a:endParaRPr lang="zh-TW" altLang="en-US"/>
          </a:p>
        </p:txBody>
      </p:sp>
      <p:sp>
        <p:nvSpPr>
          <p:cNvPr id="63499"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endParaRPr lang="zh-TW" altLang="en-US"/>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26</a:t>
            </a:fld>
            <a:endParaRPr lang="en-US" altLang="zh-TW"/>
          </a:p>
        </p:txBody>
      </p:sp>
      <p:sp>
        <p:nvSpPr>
          <p:cNvPr id="407554" name="Rectangle 2"/>
          <p:cNvSpPr>
            <a:spLocks noGrp="1" noChangeArrowheads="1"/>
          </p:cNvSpPr>
          <p:nvPr>
            <p:ph type="title" idx="4294967295"/>
          </p:nvPr>
        </p:nvSpPr>
        <p:spPr>
          <a:xfrm>
            <a:off x="251520" y="116632"/>
            <a:ext cx="8229600" cy="1143000"/>
          </a:xfrm>
        </p:spPr>
        <p:txBody>
          <a:bodyPr/>
          <a:lstStyle/>
          <a:p>
            <a:pPr algn="l">
              <a:lnSpc>
                <a:spcPct val="120000"/>
              </a:lnSpc>
            </a:pPr>
            <a:r>
              <a:rPr lang="en-US" altLang="zh-TW" sz="2900" dirty="0" smtClean="0"/>
              <a:t>Local monitor mode and Active VI search</a:t>
            </a:r>
            <a:endParaRPr lang="zh-TW" altLang="en-US" sz="2900" dirty="0"/>
          </a:p>
        </p:txBody>
      </p:sp>
      <p:sp>
        <p:nvSpPr>
          <p:cNvPr id="13" name="Rectangle 3"/>
          <p:cNvSpPr txBox="1">
            <a:spLocks noChangeArrowheads="1"/>
          </p:cNvSpPr>
          <p:nvPr/>
        </p:nvSpPr>
        <p:spPr bwMode="auto">
          <a:xfrm>
            <a:off x="0" y="1196752"/>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kumimoji="1" lang="en-US" altLang="zh-TW" sz="2000" b="0" i="0" u="none" strike="noStrike" kern="0" cap="none" spc="0" normalizeH="0" baseline="0" noProof="0" dirty="0" smtClean="0">
                <a:ln>
                  <a:noFill/>
                </a:ln>
                <a:solidFill>
                  <a:schemeClr val="tx1"/>
                </a:solidFill>
                <a:effectLst/>
                <a:uLnTx/>
                <a:uFillTx/>
                <a:latin typeface="+mn-lt"/>
                <a:ea typeface="+mn-ea"/>
                <a:cs typeface="+mn-cs"/>
              </a:rPr>
              <a:t>Support </a:t>
            </a:r>
            <a:r>
              <a:rPr kumimoji="1" lang="zh-TW" altLang="en-US" sz="2000" b="0" i="0" u="none" strike="noStrike" kern="0" cap="none" spc="0" normalizeH="0" baseline="0" noProof="0" dirty="0" smtClean="0">
                <a:ln>
                  <a:noFill/>
                </a:ln>
                <a:solidFill>
                  <a:schemeClr val="tx1"/>
                </a:solidFill>
                <a:effectLst/>
                <a:uLnTx/>
                <a:uFillTx/>
                <a:latin typeface="+mn-lt"/>
                <a:ea typeface="+mn-ea"/>
                <a:cs typeface="+mn-cs"/>
              </a:rPr>
              <a:t> </a:t>
            </a:r>
            <a:r>
              <a:rPr lang="en-US" altLang="zh-TW" sz="2000" kern="0" dirty="0" smtClean="0">
                <a:latin typeface="+mn-lt"/>
                <a:ea typeface="+mn-ea"/>
              </a:rPr>
              <a:t>1, 4, 5, 7, 9 – 32 View Auto Scan</a:t>
            </a:r>
            <a:endParaRPr kumimoji="1" lang="en-US" altLang="zh-TW"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kumimoji="1" lang="en-US" altLang="zh-TW" sz="2000" b="0" i="0" u="none" strike="noStrike" kern="0" cap="none" spc="0" normalizeH="0" baseline="0" noProof="0" dirty="0" smtClean="0">
                <a:ln>
                  <a:noFill/>
                </a:ln>
                <a:solidFill>
                  <a:schemeClr val="tx1"/>
                </a:solidFill>
                <a:effectLst/>
                <a:uLnTx/>
                <a:uFillTx/>
                <a:latin typeface="+mn-lt"/>
                <a:ea typeface="+mn-ea"/>
                <a:cs typeface="+mn-cs"/>
              </a:rPr>
              <a:t>Support local</a:t>
            </a:r>
            <a:r>
              <a:rPr kumimoji="1" lang="en-US" altLang="zh-TW" sz="2000" b="0" i="0" u="none" strike="noStrike" kern="0" cap="none" spc="0" normalizeH="0" noProof="0" dirty="0" smtClean="0">
                <a:ln>
                  <a:noFill/>
                </a:ln>
                <a:solidFill>
                  <a:schemeClr val="tx1"/>
                </a:solidFill>
                <a:effectLst/>
                <a:uLnTx/>
                <a:uFillTx/>
                <a:latin typeface="+mn-lt"/>
                <a:ea typeface="+mn-ea"/>
                <a:cs typeface="+mn-cs"/>
              </a:rPr>
              <a:t> server </a:t>
            </a:r>
            <a:r>
              <a:rPr kumimoji="1" lang="en-US" altLang="zh-TW" sz="2000" b="0" i="0" u="none" strike="noStrike" kern="0" cap="none" spc="0" normalizeH="0" baseline="0" noProof="0" dirty="0" smtClean="0">
                <a:ln>
                  <a:noFill/>
                </a:ln>
                <a:solidFill>
                  <a:schemeClr val="tx1"/>
                </a:solidFill>
                <a:effectLst/>
                <a:uLnTx/>
                <a:uFillTx/>
                <a:latin typeface="+mn-lt"/>
                <a:ea typeface="+mn-ea"/>
                <a:cs typeface="+mn-cs"/>
              </a:rPr>
              <a:t>Live View </a:t>
            </a:r>
            <a:r>
              <a:rPr lang="zh-TW" altLang="en-US" sz="2000" kern="0" dirty="0" smtClean="0">
                <a:latin typeface="+mn-lt"/>
                <a:ea typeface="+mn-ea"/>
              </a:rPr>
              <a:t> </a:t>
            </a:r>
            <a:r>
              <a:rPr lang="en-US" altLang="zh-TW" sz="2000" kern="0" dirty="0" smtClean="0">
                <a:latin typeface="+mn-lt"/>
                <a:ea typeface="+mn-ea"/>
              </a:rPr>
              <a:t>and playback</a:t>
            </a:r>
            <a:endParaRPr kumimoji="1" lang="en-US" altLang="zh-TW"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kumimoji="1" lang="en-US" altLang="zh-TW" sz="2000" b="0" i="0" u="none" strike="noStrike" kern="0" cap="none" spc="0" normalizeH="0" baseline="0" noProof="0" dirty="0" smtClean="0">
                <a:ln>
                  <a:noFill/>
                </a:ln>
                <a:solidFill>
                  <a:schemeClr val="tx1"/>
                </a:solidFill>
                <a:effectLst/>
                <a:uLnTx/>
                <a:uFillTx/>
                <a:latin typeface="+mn-lt"/>
                <a:ea typeface="+mn-ea"/>
                <a:cs typeface="+mn-cs"/>
              </a:rPr>
              <a:t>Support real</a:t>
            </a:r>
            <a:r>
              <a:rPr kumimoji="1" lang="en-US" altLang="zh-TW" sz="2000" b="0" i="0" u="none" strike="noStrike" kern="0" cap="none" spc="0" normalizeH="0" noProof="0" dirty="0" smtClean="0">
                <a:ln>
                  <a:noFill/>
                </a:ln>
                <a:solidFill>
                  <a:schemeClr val="tx1"/>
                </a:solidFill>
                <a:effectLst/>
                <a:uLnTx/>
                <a:uFillTx/>
                <a:latin typeface="+mn-lt"/>
                <a:ea typeface="+mn-ea"/>
                <a:cs typeface="+mn-cs"/>
              </a:rPr>
              <a:t> time VI and alarm</a:t>
            </a:r>
          </a:p>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lang="en-US" altLang="zh-TW" sz="2000" kern="0" baseline="0" dirty="0" smtClean="0">
                <a:latin typeface="+mn-lt"/>
                <a:ea typeface="+mn-ea"/>
              </a:rPr>
              <a:t>Support advance alarm and trigger</a:t>
            </a:r>
            <a:endParaRPr kumimoji="1" lang="zh-TW" alt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lvl="0" indent="-342900" algn="l">
              <a:lnSpc>
                <a:spcPct val="180000"/>
              </a:lnSpc>
              <a:spcBef>
                <a:spcPct val="20000"/>
              </a:spcBef>
              <a:buFontTx/>
              <a:buChar char="•"/>
              <a:defRPr/>
            </a:pPr>
            <a:r>
              <a:rPr kumimoji="0" lang="en-US" altLang="zh-TW" sz="2000" kern="0" dirty="0" smtClean="0">
                <a:latin typeface="+mn-lt"/>
                <a:ea typeface="+mn-ea"/>
              </a:rPr>
              <a:t>Client/server central management </a:t>
            </a:r>
            <a:r>
              <a:rPr kumimoji="0" lang="en-US" altLang="zh-TW" sz="2000" kern="0" dirty="0" smtClean="0"/>
              <a:t>infrastructure</a:t>
            </a:r>
            <a:r>
              <a:rPr kumimoji="0" lang="en-US" altLang="zh-TW" sz="2000" kern="0" dirty="0" smtClean="0">
                <a:latin typeface="+mn-lt"/>
                <a:ea typeface="+mn-ea"/>
              </a:rPr>
              <a:t> </a:t>
            </a:r>
          </a:p>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kumimoji="1" lang="en-US" altLang="zh-TW" sz="2000" b="0" i="0" u="none" strike="noStrike" kern="0" cap="none" spc="0" normalizeH="0" baseline="0" noProof="0" dirty="0" smtClean="0">
                <a:ln>
                  <a:noFill/>
                </a:ln>
                <a:solidFill>
                  <a:schemeClr val="tx1"/>
                </a:solidFill>
                <a:effectLst/>
                <a:uLnTx/>
                <a:uFillTx/>
                <a:latin typeface="+mn-lt"/>
                <a:ea typeface="+mn-ea"/>
                <a:cs typeface="+mn-cs"/>
              </a:rPr>
              <a:t>Support remote</a:t>
            </a:r>
            <a:r>
              <a:rPr kumimoji="1" lang="en-US" altLang="zh-TW" sz="2000" b="0" i="0" u="none" strike="noStrike" kern="0" cap="none" spc="0" normalizeH="0" noProof="0" dirty="0" smtClean="0">
                <a:ln>
                  <a:noFill/>
                </a:ln>
                <a:solidFill>
                  <a:schemeClr val="tx1"/>
                </a:solidFill>
                <a:effectLst/>
                <a:uLnTx/>
                <a:uFillTx/>
                <a:latin typeface="+mn-lt"/>
                <a:ea typeface="+mn-ea"/>
                <a:cs typeface="+mn-cs"/>
              </a:rPr>
              <a:t> control and playback</a:t>
            </a:r>
            <a:endParaRPr kumimoji="1" lang="en-US" altLang="zh-TW"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80000"/>
              </a:lnSpc>
              <a:spcBef>
                <a:spcPct val="20000"/>
              </a:spcBef>
              <a:spcAft>
                <a:spcPct val="0"/>
              </a:spcAft>
              <a:buClrTx/>
              <a:buSzTx/>
              <a:buFontTx/>
              <a:buChar char="•"/>
              <a:tabLst/>
              <a:defRPr/>
            </a:pPr>
            <a:r>
              <a:rPr kumimoji="1" lang="en-US" altLang="zh-TW" sz="2000" b="0" i="0" u="none" strike="noStrike" kern="0" cap="none" spc="0" normalizeH="0" baseline="0" noProof="0" dirty="0" smtClean="0">
                <a:ln>
                  <a:noFill/>
                </a:ln>
                <a:solidFill>
                  <a:schemeClr val="tx1"/>
                </a:solidFill>
                <a:effectLst/>
                <a:uLnTx/>
                <a:uFillTx/>
                <a:latin typeface="+mn-lt"/>
                <a:ea typeface="+mn-ea"/>
                <a:cs typeface="+mn-cs"/>
              </a:rPr>
              <a:t>Advance</a:t>
            </a:r>
            <a:r>
              <a:rPr kumimoji="1" lang="en-US" altLang="zh-TW" sz="2000" b="0" i="0" u="none" strike="noStrike" kern="0" cap="none" spc="0" normalizeH="0" noProof="0" dirty="0" smtClean="0">
                <a:ln>
                  <a:noFill/>
                </a:ln>
                <a:solidFill>
                  <a:schemeClr val="tx1"/>
                </a:solidFill>
                <a:effectLst/>
                <a:uLnTx/>
                <a:uFillTx/>
                <a:latin typeface="+mn-lt"/>
                <a:ea typeface="+mn-ea"/>
                <a:cs typeface="+mn-cs"/>
              </a:rPr>
              <a:t> Event management regulation</a:t>
            </a:r>
            <a:endParaRPr kumimoji="1" lang="zh-TW" alt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8" name="Picture 3" descr="VMS_8"/>
          <p:cNvPicPr>
            <a:picLocks noChangeAspect="1" noChangeArrowheads="1"/>
          </p:cNvPicPr>
          <p:nvPr/>
        </p:nvPicPr>
        <p:blipFill>
          <a:blip r:embed="rId3" cstate="print"/>
          <a:srcRect/>
          <a:stretch>
            <a:fillRect/>
          </a:stretch>
        </p:blipFill>
        <p:spPr bwMode="auto">
          <a:xfrm>
            <a:off x="5436096" y="1484784"/>
            <a:ext cx="3527425" cy="2090738"/>
          </a:xfrm>
          <a:prstGeom prst="rect">
            <a:avLst/>
          </a:prstGeom>
          <a:noFill/>
          <a:ln w="9525">
            <a:noFill/>
            <a:miter lim="800000"/>
            <a:headEnd/>
            <a:tailEnd/>
          </a:ln>
        </p:spPr>
      </p:pic>
      <p:pic>
        <p:nvPicPr>
          <p:cNvPr id="9" name="Picture 6" descr="VMS_9_4"/>
          <p:cNvPicPr>
            <a:picLocks noChangeAspect="1" noChangeArrowheads="1"/>
          </p:cNvPicPr>
          <p:nvPr/>
        </p:nvPicPr>
        <p:blipFill>
          <a:blip r:embed="rId4" cstate="print"/>
          <a:srcRect/>
          <a:stretch>
            <a:fillRect/>
          </a:stretch>
        </p:blipFill>
        <p:spPr bwMode="auto">
          <a:xfrm>
            <a:off x="5436096" y="4293096"/>
            <a:ext cx="3529012" cy="2332037"/>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8514" name="Picture 2" descr="http://www.improveyoursecurity.com/images/Control_room_-_640.jpg"/>
          <p:cNvPicPr>
            <a:picLocks noChangeAspect="1" noChangeArrowheads="1"/>
          </p:cNvPicPr>
          <p:nvPr/>
        </p:nvPicPr>
        <p:blipFill>
          <a:blip r:embed="rId3" cstate="print"/>
          <a:srcRect/>
          <a:stretch>
            <a:fillRect/>
          </a:stretch>
        </p:blipFill>
        <p:spPr bwMode="auto">
          <a:xfrm>
            <a:off x="4462722" y="3645024"/>
            <a:ext cx="4477085" cy="2987056"/>
          </a:xfrm>
          <a:prstGeom prst="rect">
            <a:avLst/>
          </a:prstGeom>
          <a:noFill/>
        </p:spPr>
      </p:pic>
      <p:sp>
        <p:nvSpPr>
          <p:cNvPr id="6" name="投影片編號版面配置區 3"/>
          <p:cNvSpPr>
            <a:spLocks noGrp="1"/>
          </p:cNvSpPr>
          <p:nvPr>
            <p:ph type="sldNum" sz="quarter" idx="12"/>
          </p:nvPr>
        </p:nvSpPr>
        <p:spPr/>
        <p:txBody>
          <a:bodyPr/>
          <a:lstStyle/>
          <a:p>
            <a:fld id="{D5B312CC-07A2-4B39-BAEE-AEB796F3D43F}" type="slidenum">
              <a:rPr lang="en-US" altLang="zh-TW"/>
              <a:pPr/>
              <a:t>27</a:t>
            </a:fld>
            <a:endParaRPr lang="en-US" altLang="zh-TW"/>
          </a:p>
        </p:txBody>
      </p:sp>
      <p:sp>
        <p:nvSpPr>
          <p:cNvPr id="407554" name="Rectangle 2"/>
          <p:cNvSpPr>
            <a:spLocks noGrp="1" noChangeArrowheads="1"/>
          </p:cNvSpPr>
          <p:nvPr>
            <p:ph type="title" idx="4294967295"/>
          </p:nvPr>
        </p:nvSpPr>
        <p:spPr>
          <a:xfrm>
            <a:off x="251520" y="116632"/>
            <a:ext cx="8229600" cy="1143000"/>
          </a:xfrm>
        </p:spPr>
        <p:txBody>
          <a:bodyPr/>
          <a:lstStyle/>
          <a:p>
            <a:pPr algn="l">
              <a:lnSpc>
                <a:spcPct val="120000"/>
              </a:lnSpc>
            </a:pPr>
            <a:r>
              <a:rPr lang="en-US" altLang="zh-TW" sz="2900" dirty="0" smtClean="0"/>
              <a:t>Remote client and TV wall matrix</a:t>
            </a:r>
            <a:endParaRPr lang="zh-TW" altLang="en-US" sz="2900" dirty="0"/>
          </a:p>
        </p:txBody>
      </p:sp>
      <p:sp>
        <p:nvSpPr>
          <p:cNvPr id="13" name="Rectangle 3"/>
          <p:cNvSpPr txBox="1">
            <a:spLocks noChangeArrowheads="1"/>
          </p:cNvSpPr>
          <p:nvPr/>
        </p:nvSpPr>
        <p:spPr bwMode="auto">
          <a:xfrm>
            <a:off x="457200" y="1412776"/>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a:lnSpc>
                <a:spcPct val="200000"/>
              </a:lnSpc>
              <a:spcBef>
                <a:spcPct val="20000"/>
              </a:spcBef>
              <a:buFontTx/>
              <a:buChar char="•"/>
              <a:defRPr/>
            </a:pPr>
            <a:r>
              <a:rPr lang="en-US" altLang="zh-TW" sz="2000" kern="0" dirty="0" smtClean="0"/>
              <a:t>Remote</a:t>
            </a:r>
            <a:r>
              <a:rPr lang="zh-TW" altLang="en-US" sz="2000" kern="0" dirty="0" smtClean="0"/>
              <a:t> </a:t>
            </a:r>
            <a:r>
              <a:rPr lang="en-US" altLang="zh-TW" sz="2000" kern="0" dirty="0" smtClean="0"/>
              <a:t>CMS Monitor can manage more than 3000 NVR servers</a:t>
            </a:r>
          </a:p>
          <a:p>
            <a:pPr marL="342900" lvl="0" indent="-342900" algn="l">
              <a:lnSpc>
                <a:spcPct val="200000"/>
              </a:lnSpc>
              <a:spcBef>
                <a:spcPct val="20000"/>
              </a:spcBef>
              <a:buFontTx/>
              <a:buChar char="•"/>
              <a:defRPr/>
            </a:pPr>
            <a:r>
              <a:rPr lang="en-US" altLang="zh-TW" sz="2000" kern="0" dirty="0" smtClean="0"/>
              <a:t>Centralization account and authority management</a:t>
            </a:r>
          </a:p>
          <a:p>
            <a:pPr marL="342900" lvl="0" indent="-342900" algn="l">
              <a:lnSpc>
                <a:spcPct val="200000"/>
              </a:lnSpc>
              <a:spcBef>
                <a:spcPct val="20000"/>
              </a:spcBef>
              <a:buFontTx/>
              <a:buChar char="•"/>
              <a:defRPr/>
            </a:pPr>
            <a:r>
              <a:rPr lang="en-US" altLang="zh-TW" sz="2000" kern="0" dirty="0" smtClean="0"/>
              <a:t>Different levels users for operation and available playback video control</a:t>
            </a:r>
          </a:p>
          <a:p>
            <a:pPr marL="342900" lvl="0" indent="-342900" algn="l">
              <a:lnSpc>
                <a:spcPct val="200000"/>
              </a:lnSpc>
              <a:spcBef>
                <a:spcPct val="20000"/>
              </a:spcBef>
              <a:buFontTx/>
              <a:buChar char="•"/>
              <a:defRPr/>
            </a:pPr>
            <a:r>
              <a:rPr kumimoji="0" lang="en-US" altLang="zh-TW" sz="2000" kern="0" dirty="0" smtClean="0"/>
              <a:t>Support TV Wall matrix</a:t>
            </a:r>
          </a:p>
          <a:p>
            <a:pPr marL="342900" lvl="0" indent="-342900" algn="l">
              <a:lnSpc>
                <a:spcPct val="200000"/>
              </a:lnSpc>
              <a:spcBef>
                <a:spcPct val="20000"/>
              </a:spcBef>
              <a:buFontTx/>
              <a:buChar char="•"/>
              <a:defRPr/>
            </a:pPr>
            <a:r>
              <a:rPr kumimoji="0" lang="en-US" altLang="zh-TW" sz="2000" kern="0" dirty="0" smtClean="0"/>
              <a:t>Control up to 120 monitors </a:t>
            </a:r>
          </a:p>
          <a:p>
            <a:pPr marL="342900" lvl="0" indent="-342900" algn="l">
              <a:lnSpc>
                <a:spcPct val="200000"/>
              </a:lnSpc>
              <a:spcBef>
                <a:spcPct val="20000"/>
              </a:spcBef>
              <a:defRPr/>
            </a:pPr>
            <a:r>
              <a:rPr kumimoji="0" lang="en-US" altLang="zh-TW" sz="2000" kern="0" dirty="0" smtClean="0"/>
              <a:t>     simultaneously</a:t>
            </a:r>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28</a:t>
            </a:fld>
            <a:endParaRPr lang="en-US" altLang="zh-TW"/>
          </a:p>
        </p:txBody>
      </p:sp>
      <p:sp>
        <p:nvSpPr>
          <p:cNvPr id="407554" name="Rectangle 2"/>
          <p:cNvSpPr>
            <a:spLocks noGrp="1" noChangeArrowheads="1"/>
          </p:cNvSpPr>
          <p:nvPr>
            <p:ph type="title" idx="4294967295"/>
          </p:nvPr>
        </p:nvSpPr>
        <p:spPr>
          <a:xfrm>
            <a:off x="251520" y="116632"/>
            <a:ext cx="8229600" cy="936104"/>
          </a:xfrm>
        </p:spPr>
        <p:txBody>
          <a:bodyPr/>
          <a:lstStyle/>
          <a:p>
            <a:pPr algn="l">
              <a:lnSpc>
                <a:spcPct val="120000"/>
              </a:lnSpc>
            </a:pPr>
            <a:r>
              <a:rPr lang="en-US" altLang="zh-TW" sz="2900" dirty="0" smtClean="0"/>
              <a:t>Surveon Solution Advantage</a:t>
            </a:r>
            <a:endParaRPr lang="zh-TW" altLang="en-US" sz="2900" dirty="0"/>
          </a:p>
        </p:txBody>
      </p:sp>
      <p:sp>
        <p:nvSpPr>
          <p:cNvPr id="13" name="Rectangle 3"/>
          <p:cNvSpPr txBox="1">
            <a:spLocks noChangeArrowheads="1"/>
          </p:cNvSpPr>
          <p:nvPr/>
        </p:nvSpPr>
        <p:spPr bwMode="auto">
          <a:xfrm>
            <a:off x="467544" y="908720"/>
            <a:ext cx="8229600" cy="58052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a:lnSpc>
                <a:spcPct val="200000"/>
              </a:lnSpc>
              <a:spcBef>
                <a:spcPct val="20000"/>
              </a:spcBef>
              <a:buFontTx/>
              <a:buChar char="•"/>
              <a:defRPr/>
            </a:pPr>
            <a:r>
              <a:rPr lang="en-US" altLang="zh-CN" kern="0" dirty="0" smtClean="0"/>
              <a:t>The only in house design camera, NVR and Storage devices provider in surveillance industry</a:t>
            </a:r>
          </a:p>
          <a:p>
            <a:pPr marL="342900" lvl="0" indent="-342900" algn="l">
              <a:lnSpc>
                <a:spcPct val="200000"/>
              </a:lnSpc>
              <a:spcBef>
                <a:spcPct val="20000"/>
              </a:spcBef>
              <a:buFontTx/>
              <a:buChar char="•"/>
              <a:defRPr/>
            </a:pPr>
            <a:r>
              <a:rPr lang="en-US" altLang="zh-TW" kern="0" dirty="0" smtClean="0"/>
              <a:t>End to End full integration. Performance and stability complete examination</a:t>
            </a:r>
          </a:p>
          <a:p>
            <a:pPr marL="342900" lvl="0" indent="-342900" algn="l">
              <a:lnSpc>
                <a:spcPct val="200000"/>
              </a:lnSpc>
              <a:spcBef>
                <a:spcPct val="20000"/>
              </a:spcBef>
              <a:buFontTx/>
              <a:buChar char="•"/>
              <a:defRPr/>
            </a:pPr>
            <a:r>
              <a:rPr lang="en-US" altLang="zh-CN" kern="0" dirty="0" smtClean="0"/>
              <a:t>Optimize and enhancement for high definition Management and recording</a:t>
            </a:r>
          </a:p>
          <a:p>
            <a:pPr marL="342900" lvl="0" indent="-342900" algn="l">
              <a:lnSpc>
                <a:spcPct val="200000"/>
              </a:lnSpc>
              <a:spcBef>
                <a:spcPct val="20000"/>
              </a:spcBef>
              <a:buFontTx/>
              <a:buChar char="•"/>
              <a:defRPr/>
            </a:pPr>
            <a:r>
              <a:rPr lang="en-US" altLang="zh-CN" kern="0" dirty="0" smtClean="0"/>
              <a:t>Design for NVR and Storage n</a:t>
            </a:r>
            <a:r>
              <a:rPr lang="en-US" altLang="zh-TW" kern="0" dirty="0" smtClean="0"/>
              <a:t>ot simply outsourcing COTS solution bundle with software</a:t>
            </a:r>
          </a:p>
          <a:p>
            <a:pPr marL="342900" lvl="0" indent="-342900" algn="l">
              <a:lnSpc>
                <a:spcPct val="200000"/>
              </a:lnSpc>
              <a:spcBef>
                <a:spcPct val="20000"/>
              </a:spcBef>
              <a:buFontTx/>
              <a:buChar char="•"/>
              <a:defRPr/>
            </a:pPr>
            <a:r>
              <a:rPr lang="en-US" altLang="zh-TW" kern="0" dirty="0" smtClean="0"/>
              <a:t>High quality Megapixel HD Cameras and enterprise CMS software</a:t>
            </a:r>
          </a:p>
          <a:p>
            <a:pPr marL="342900" lvl="0" indent="-342900" algn="l">
              <a:lnSpc>
                <a:spcPct val="200000"/>
              </a:lnSpc>
              <a:spcBef>
                <a:spcPct val="20000"/>
              </a:spcBef>
              <a:buFontTx/>
              <a:buChar char="•"/>
              <a:defRPr/>
            </a:pPr>
            <a:r>
              <a:rPr lang="en-US" altLang="zh-TW" kern="0" dirty="0" smtClean="0"/>
              <a:t>15 years Taiwan company, worldwide customers and products</a:t>
            </a:r>
          </a:p>
          <a:p>
            <a:pPr marL="342900" lvl="0" indent="-342900" algn="l">
              <a:lnSpc>
                <a:spcPct val="200000"/>
              </a:lnSpc>
              <a:spcBef>
                <a:spcPct val="20000"/>
              </a:spcBef>
              <a:buFontTx/>
              <a:buChar char="•"/>
              <a:defRPr/>
            </a:pPr>
            <a:r>
              <a:rPr lang="en-US" altLang="zh-TW" kern="0" dirty="0" smtClean="0"/>
              <a:t>Full product line Industrial components and 3 year product warranty</a:t>
            </a:r>
          </a:p>
        </p:txBody>
      </p:sp>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29</a:t>
            </a:fld>
            <a:endParaRPr lang="en-US" altLang="zh-TW"/>
          </a:p>
        </p:txBody>
      </p:sp>
      <p:sp>
        <p:nvSpPr>
          <p:cNvPr id="407554" name="Rectangle 2"/>
          <p:cNvSpPr>
            <a:spLocks noGrp="1" noChangeArrowheads="1"/>
          </p:cNvSpPr>
          <p:nvPr>
            <p:ph type="title" idx="4294967295"/>
          </p:nvPr>
        </p:nvSpPr>
        <p:spPr>
          <a:xfrm>
            <a:off x="2123728" y="2996952"/>
            <a:ext cx="4248472" cy="1143000"/>
          </a:xfrm>
        </p:spPr>
        <p:txBody>
          <a:bodyPr/>
          <a:lstStyle/>
          <a:p>
            <a:pPr>
              <a:lnSpc>
                <a:spcPct val="120000"/>
              </a:lnSpc>
            </a:pPr>
            <a:r>
              <a:rPr lang="en-US" altLang="zh-TW" sz="2900" dirty="0" smtClean="0"/>
              <a:t>Question and Answer</a:t>
            </a:r>
            <a:endParaRPr lang="zh-TW" altLang="en-US" sz="2900" dirty="0"/>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fld id="{6353BFDF-F4EE-49DD-A8D2-C1AA0FEA8A37}" type="slidenum">
              <a:rPr lang="en-US" altLang="zh-TW"/>
              <a:pPr/>
              <a:t>3</a:t>
            </a:fld>
            <a:endParaRPr lang="en-US" altLang="zh-TW"/>
          </a:p>
        </p:txBody>
      </p:sp>
      <p:sp>
        <p:nvSpPr>
          <p:cNvPr id="347138" name="Rectangle 2"/>
          <p:cNvSpPr>
            <a:spLocks noGrp="1" noChangeArrowheads="1"/>
          </p:cNvSpPr>
          <p:nvPr>
            <p:ph type="title"/>
          </p:nvPr>
        </p:nvSpPr>
        <p:spPr>
          <a:xfrm>
            <a:off x="0" y="274638"/>
            <a:ext cx="9144000" cy="634082"/>
          </a:xfrm>
        </p:spPr>
        <p:txBody>
          <a:bodyPr/>
          <a:lstStyle/>
          <a:p>
            <a:r>
              <a:rPr kumimoji="0" lang="en-US" altLang="zh-TW" sz="3200" dirty="0" smtClean="0">
                <a:latin typeface="Lucida Sans Unicode" pitchFamily="34" charset="0"/>
              </a:rPr>
              <a:t>Hotel HD Surveillance Project Target</a:t>
            </a:r>
            <a:endParaRPr lang="zh-TW" altLang="en-US" sz="3200" dirty="0"/>
          </a:p>
        </p:txBody>
      </p:sp>
      <p:sp>
        <p:nvSpPr>
          <p:cNvPr id="5" name="Rectangle 2"/>
          <p:cNvSpPr>
            <a:spLocks noChangeArrowheads="1"/>
          </p:cNvSpPr>
          <p:nvPr/>
        </p:nvSpPr>
        <p:spPr bwMode="auto">
          <a:xfrm>
            <a:off x="323528" y="1033329"/>
            <a:ext cx="8568952" cy="5586145"/>
          </a:xfrm>
          <a:prstGeom prst="rect">
            <a:avLst/>
          </a:prstGeom>
          <a:noFill/>
          <a:ln w="9525">
            <a:noFill/>
            <a:miter lim="800000"/>
            <a:headEnd/>
            <a:tailEnd/>
          </a:ln>
          <a:effectLst/>
        </p:spPr>
        <p:txBody>
          <a:bodyPr wrap="square">
            <a:spAutoFit/>
          </a:bodyPr>
          <a:lstStyle/>
          <a:p>
            <a:pPr algn="l">
              <a:lnSpc>
                <a:spcPct val="150000"/>
              </a:lnSpc>
            </a:pPr>
            <a:r>
              <a:rPr lang="en-US" altLang="zh-CN" sz="1400" dirty="0" smtClean="0"/>
              <a:t>Hotel has a complex combination of crowd, high people traffic volume, 24-hour-open, cash flow number huge and more characteristics, this also reveals the management and security importance of hotel security system from the hotel staff, customers, visitor to the incoming and outgoing crowd. </a:t>
            </a:r>
          </a:p>
          <a:p>
            <a:pPr algn="l">
              <a:lnSpc>
                <a:spcPct val="150000"/>
              </a:lnSpc>
            </a:pPr>
            <a:r>
              <a:rPr lang="en-US" altLang="zh-CN" sz="1400" dirty="0" smtClean="0"/>
              <a:t>    Despite of incoming and outgoing crowd, room equipment and important equipment security , normal </a:t>
            </a:r>
            <a:r>
              <a:rPr lang="en-US" altLang="zh-TW" sz="1400" dirty="0" smtClean="0"/>
              <a:t>incidents like guest facilities accidents, the underworld trouble, service disputes, parking disputes, fire accidents, the hotel walls environment security</a:t>
            </a:r>
          </a:p>
          <a:p>
            <a:pPr algn="l">
              <a:lnSpc>
                <a:spcPct val="150000"/>
              </a:lnSpc>
            </a:pPr>
            <a:r>
              <a:rPr lang="en-US" altLang="zh-TW" sz="1400" dirty="0" smtClean="0"/>
              <a:t>    Many hotels invest much capital in surveillance system but the result can’t meet their expectation. Some issues like record data quality is not good enough, most of them are stored in CIF resolution which are hard to be recognized, system is not stackable or not easy to add more cameras to the installation , management operation is difficult and lousy, and record devices are unstable.</a:t>
            </a:r>
          </a:p>
          <a:p>
            <a:pPr algn="l">
              <a:lnSpc>
                <a:spcPct val="150000"/>
              </a:lnSpc>
            </a:pPr>
            <a:r>
              <a:rPr lang="en-US" altLang="zh-TW" sz="1400" dirty="0" smtClean="0"/>
              <a:t>   Owing that general security system Installer is lack of technical skills and rare has complete pure standalone end to end solution, installer often provide suggestion as old analog solution which can’t really meet client’s demand. The advantages HD digital security system indeed solving issues including, image resolution insufficient, scalability, and management. By providing several times of clear resolution comparing with current systems, the most concerning storage and hardware integration issue, via Surveon end to end, all-in-one own manufactured solution is solved, at the same time help integrator to Implement on related medical system surveillance programs.</a:t>
            </a:r>
            <a:endParaRPr lang="zh-CN" altLang="en-US" sz="1400" dirty="0" smtClean="0"/>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4</a:t>
            </a:fld>
            <a:endParaRPr lang="en-US" altLang="zh-TW"/>
          </a:p>
        </p:txBody>
      </p:sp>
      <p:sp>
        <p:nvSpPr>
          <p:cNvPr id="407554" name="Rectangle 2"/>
          <p:cNvSpPr>
            <a:spLocks noGrp="1" noChangeArrowheads="1"/>
          </p:cNvSpPr>
          <p:nvPr>
            <p:ph type="title" idx="4294967295"/>
          </p:nvPr>
        </p:nvSpPr>
        <p:spPr>
          <a:xfrm>
            <a:off x="323528" y="116632"/>
            <a:ext cx="8229600" cy="1143000"/>
          </a:xfrm>
        </p:spPr>
        <p:txBody>
          <a:bodyPr/>
          <a:lstStyle/>
          <a:p>
            <a:pPr algn="l">
              <a:lnSpc>
                <a:spcPct val="120000"/>
              </a:lnSpc>
            </a:pPr>
            <a:r>
              <a:rPr lang="en-US" altLang="zh-TW" sz="2900" dirty="0" smtClean="0"/>
              <a:t>Security Key Areas of Hotel</a:t>
            </a:r>
            <a:endParaRPr lang="zh-TW" altLang="en-US" sz="2900" dirty="0"/>
          </a:p>
        </p:txBody>
      </p:sp>
      <p:graphicFrame>
        <p:nvGraphicFramePr>
          <p:cNvPr id="20" name="表格 19"/>
          <p:cNvGraphicFramePr>
            <a:graphicFrameLocks noGrp="1"/>
          </p:cNvGraphicFramePr>
          <p:nvPr/>
        </p:nvGraphicFramePr>
        <p:xfrm>
          <a:off x="395536" y="1340770"/>
          <a:ext cx="8064896" cy="4824533"/>
        </p:xfrm>
        <a:graphic>
          <a:graphicData uri="http://schemas.openxmlformats.org/drawingml/2006/table">
            <a:tbl>
              <a:tblPr firstRow="1" bandRow="1">
                <a:tableStyleId>{5C22544A-7EE6-4342-B048-85BDC9FD1C3A}</a:tableStyleId>
              </a:tblPr>
              <a:tblGrid>
                <a:gridCol w="2419469"/>
                <a:gridCol w="5645427"/>
              </a:tblGrid>
              <a:tr h="531897">
                <a:tc>
                  <a:txBody>
                    <a:bodyPr/>
                    <a:lstStyle/>
                    <a:p>
                      <a:pPr algn="ctr"/>
                      <a:endParaRPr lang="zh-TW" altLang="en-US" sz="16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600" kern="1200" dirty="0" smtClean="0">
                          <a:solidFill>
                            <a:schemeClr val="dk1"/>
                          </a:solidFill>
                          <a:latin typeface="+mn-lt"/>
                          <a:ea typeface="+mn-ea"/>
                          <a:cs typeface="+mn-cs"/>
                        </a:rPr>
                        <a:t>The main scene</a:t>
                      </a:r>
                      <a:endParaRPr lang="zh-TW" altLang="en-US" sz="16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074556">
                <a:tc>
                  <a:txBody>
                    <a:bodyPr/>
                    <a:lstStyle/>
                    <a:p>
                      <a:pPr algn="ctr"/>
                      <a:r>
                        <a:rPr lang="en-US" altLang="zh-CN" sz="1600" kern="1200" dirty="0" smtClean="0">
                          <a:solidFill>
                            <a:schemeClr val="dk1"/>
                          </a:solidFill>
                          <a:latin typeface="+mn-lt"/>
                          <a:ea typeface="+mn-ea"/>
                          <a:cs typeface="+mn-cs"/>
                        </a:rPr>
                        <a:t>Recreation area</a:t>
                      </a:r>
                      <a:endParaRPr lang="zh-TW" altLang="en-US" sz="16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1600" kern="1200" dirty="0" smtClean="0">
                          <a:solidFill>
                            <a:schemeClr val="dk1"/>
                          </a:solidFill>
                          <a:latin typeface="+mn-lt"/>
                          <a:ea typeface="+mn-ea"/>
                          <a:cs typeface="+mn-cs"/>
                        </a:rPr>
                        <a:t>Main entrance of the lobby, the lobby reception counter ,cash register, ballroom</a:t>
                      </a:r>
                      <a:endParaRPr lang="zh-CN" altLang="en-US" sz="16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47123">
                <a:tc>
                  <a:txBody>
                    <a:bodyPr/>
                    <a:lstStyle/>
                    <a:p>
                      <a:pPr marL="0" algn="ctr" defTabSz="914400" rtl="0" eaLnBrk="1" latinLnBrk="0" hangingPunct="1"/>
                      <a:r>
                        <a:rPr lang="en-US" altLang="zh-CN" sz="1600" kern="1200" dirty="0" smtClean="0">
                          <a:solidFill>
                            <a:schemeClr val="dk1"/>
                          </a:solidFill>
                          <a:latin typeface="+mn-lt"/>
                          <a:ea typeface="+mn-ea"/>
                          <a:cs typeface="+mn-cs"/>
                        </a:rPr>
                        <a:t>Warehouse area</a:t>
                      </a:r>
                      <a:endParaRPr lang="zh-CN" altLang="en-US" sz="16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kern="1200" dirty="0" smtClean="0">
                          <a:solidFill>
                            <a:schemeClr val="dk1"/>
                          </a:solidFill>
                          <a:latin typeface="+mn-lt"/>
                          <a:ea typeface="+mn-ea"/>
                          <a:cs typeface="+mn-cs"/>
                        </a:rPr>
                        <a:t>Stair</a:t>
                      </a:r>
                      <a:r>
                        <a:rPr lang="en-US" altLang="zh-CN" sz="1600" kern="1200" baseline="0" dirty="0" smtClean="0">
                          <a:solidFill>
                            <a:schemeClr val="dk1"/>
                          </a:solidFill>
                          <a:latin typeface="+mn-lt"/>
                          <a:ea typeface="+mn-ea"/>
                          <a:cs typeface="+mn-cs"/>
                        </a:rPr>
                        <a:t> </a:t>
                      </a:r>
                      <a:r>
                        <a:rPr lang="en-US" altLang="zh-CN" sz="1600" kern="1200" dirty="0" smtClean="0">
                          <a:solidFill>
                            <a:schemeClr val="dk1"/>
                          </a:solidFill>
                          <a:latin typeface="+mn-lt"/>
                          <a:ea typeface="+mn-ea"/>
                          <a:cs typeface="+mn-cs"/>
                        </a:rPr>
                        <a:t>waiting hall, elevator car box, room corridor</a:t>
                      </a:r>
                      <a:endParaRPr lang="zh-TW" altLang="en-US" sz="16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47123">
                <a:tc>
                  <a:txBody>
                    <a:bodyPr/>
                    <a:lstStyle/>
                    <a:p>
                      <a:pPr algn="ctr"/>
                      <a:r>
                        <a:rPr lang="en-US" altLang="zh-CN" sz="1600" kern="1200" dirty="0" smtClean="0">
                          <a:solidFill>
                            <a:schemeClr val="dk1"/>
                          </a:solidFill>
                          <a:latin typeface="+mn-lt"/>
                          <a:ea typeface="+mn-ea"/>
                          <a:cs typeface="+mn-cs"/>
                        </a:rPr>
                        <a:t>Access Control District</a:t>
                      </a:r>
                      <a:endParaRPr lang="zh-TW" altLang="en-US" sz="16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kern="1200" dirty="0" smtClean="0">
                          <a:solidFill>
                            <a:schemeClr val="dk1"/>
                          </a:solidFill>
                          <a:latin typeface="+mn-lt"/>
                          <a:ea typeface="+mn-ea"/>
                          <a:cs typeface="+mn-cs"/>
                        </a:rPr>
                        <a:t>Valuables treasury, luggage storage room, machine rooms,</a:t>
                      </a:r>
                      <a:r>
                        <a:rPr lang="en-US" altLang="zh-CN" sz="1600" kern="1200" baseline="0" dirty="0" smtClean="0">
                          <a:solidFill>
                            <a:schemeClr val="dk1"/>
                          </a:solidFill>
                          <a:latin typeface="+mn-lt"/>
                          <a:ea typeface="+mn-ea"/>
                          <a:cs typeface="+mn-cs"/>
                        </a:rPr>
                        <a:t> loading dock</a:t>
                      </a:r>
                      <a:endParaRPr lang="zh-TW" altLang="en-US" sz="16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76711">
                <a:tc>
                  <a:txBody>
                    <a:bodyPr/>
                    <a:lstStyle/>
                    <a:p>
                      <a:pPr algn="ctr"/>
                      <a:r>
                        <a:rPr lang="en-US" altLang="zh-CN" sz="1600" kern="1200" dirty="0" smtClean="0">
                          <a:solidFill>
                            <a:schemeClr val="dk1"/>
                          </a:solidFill>
                          <a:latin typeface="+mn-lt"/>
                          <a:ea typeface="+mn-ea"/>
                          <a:cs typeface="+mn-cs"/>
                        </a:rPr>
                        <a:t>Logistics area</a:t>
                      </a:r>
                      <a:endParaRPr lang="zh-TW" altLang="en-US" sz="16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kern="1200" dirty="0" smtClean="0">
                          <a:solidFill>
                            <a:schemeClr val="dk1"/>
                          </a:solidFill>
                          <a:latin typeface="+mn-lt"/>
                          <a:ea typeface="+mn-ea"/>
                          <a:cs typeface="+mn-cs"/>
                        </a:rPr>
                        <a:t>Entrance doors, building entrances, direct access to the outdoor side door, the door leading to the roof ,</a:t>
                      </a:r>
                      <a:r>
                        <a:rPr lang="en-US" altLang="zh-CN" sz="1600" kern="1200" baseline="0" dirty="0" smtClean="0">
                          <a:solidFill>
                            <a:schemeClr val="dk1"/>
                          </a:solidFill>
                          <a:latin typeface="+mn-lt"/>
                          <a:ea typeface="+mn-ea"/>
                          <a:cs typeface="+mn-cs"/>
                        </a:rPr>
                        <a:t> fence </a:t>
                      </a:r>
                      <a:r>
                        <a:rPr lang="en-US" altLang="zh-CN" sz="1600" kern="1200" dirty="0" smtClean="0">
                          <a:solidFill>
                            <a:schemeClr val="dk1"/>
                          </a:solidFill>
                          <a:latin typeface="+mn-lt"/>
                          <a:ea typeface="+mn-ea"/>
                          <a:cs typeface="+mn-cs"/>
                        </a:rPr>
                        <a:t>of the hotel car park, monitoring center</a:t>
                      </a:r>
                      <a:endParaRPr lang="zh-TW" altLang="en-US" sz="16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47123">
                <a:tc>
                  <a:txBody>
                    <a:bodyPr/>
                    <a:lstStyle/>
                    <a:p>
                      <a:pPr algn="ctr"/>
                      <a:r>
                        <a:rPr lang="en-US" altLang="zh-CN" sz="1600" kern="1200" dirty="0" smtClean="0">
                          <a:solidFill>
                            <a:schemeClr val="dk1"/>
                          </a:solidFill>
                          <a:latin typeface="+mn-lt"/>
                          <a:ea typeface="+mn-ea"/>
                          <a:cs typeface="+mn-cs"/>
                        </a:rPr>
                        <a:t>Administrative area</a:t>
                      </a:r>
                      <a:endParaRPr lang="zh-TW" altLang="en-US" sz="16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sz="1600" kern="1200" dirty="0" smtClean="0">
                          <a:solidFill>
                            <a:schemeClr val="dk1"/>
                          </a:solidFill>
                          <a:latin typeface="+mn-lt"/>
                          <a:ea typeface="+mn-ea"/>
                          <a:cs typeface="+mn-cs"/>
                        </a:rPr>
                        <a:t>Stairs walkways, place of doctor-patient communication, administrative divisions, security section</a:t>
                      </a:r>
                      <a:endParaRPr lang="zh-TW" altLang="en-US" sz="16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D5B312CC-07A2-4B39-BAEE-AEB796F3D43F}" type="slidenum">
              <a:rPr lang="en-US" altLang="zh-TW"/>
              <a:pPr/>
              <a:t>5</a:t>
            </a:fld>
            <a:endParaRPr lang="en-US" altLang="zh-TW"/>
          </a:p>
        </p:txBody>
      </p:sp>
      <p:sp>
        <p:nvSpPr>
          <p:cNvPr id="407554" name="Rectangle 2"/>
          <p:cNvSpPr>
            <a:spLocks noGrp="1" noChangeArrowheads="1"/>
          </p:cNvSpPr>
          <p:nvPr>
            <p:ph type="title" idx="4294967295"/>
          </p:nvPr>
        </p:nvSpPr>
        <p:spPr>
          <a:xfrm>
            <a:off x="323528" y="116632"/>
            <a:ext cx="8229600" cy="1143000"/>
          </a:xfrm>
        </p:spPr>
        <p:txBody>
          <a:bodyPr/>
          <a:lstStyle/>
          <a:p>
            <a:pPr algn="l">
              <a:lnSpc>
                <a:spcPct val="120000"/>
              </a:lnSpc>
            </a:pPr>
            <a:r>
              <a:rPr lang="en-US" altLang="zh-CN" sz="2900" dirty="0" smtClean="0"/>
              <a:t>Standard system architecture - multi-level architecture</a:t>
            </a:r>
            <a:endParaRPr lang="zh-TW" altLang="en-US" sz="2900" dirty="0"/>
          </a:p>
        </p:txBody>
      </p:sp>
      <p:sp>
        <p:nvSpPr>
          <p:cNvPr id="23" name="矩形 22"/>
          <p:cNvSpPr/>
          <p:nvPr/>
        </p:nvSpPr>
        <p:spPr>
          <a:xfrm>
            <a:off x="4153499" y="5013176"/>
            <a:ext cx="994565" cy="707886"/>
          </a:xfrm>
          <a:prstGeom prst="rect">
            <a:avLst/>
          </a:prstGeom>
        </p:spPr>
        <p:txBody>
          <a:bodyPr wrap="square">
            <a:spAutoFit/>
          </a:bodyPr>
          <a:lstStyle/>
          <a:p>
            <a:r>
              <a:rPr lang="en-US" altLang="zh-TW" sz="4000" dirty="0" smtClean="0"/>
              <a:t>…</a:t>
            </a:r>
            <a:endParaRPr lang="zh-TW" altLang="en-US" sz="4000" dirty="0"/>
          </a:p>
        </p:txBody>
      </p:sp>
      <p:pic>
        <p:nvPicPr>
          <p:cNvPr id="24" name="Picture 2"/>
          <p:cNvPicPr>
            <a:picLocks noChangeAspect="1" noChangeArrowheads="1"/>
          </p:cNvPicPr>
          <p:nvPr/>
        </p:nvPicPr>
        <p:blipFill>
          <a:blip r:embed="rId3" cstate="print"/>
          <a:srcRect t="2622" b="41810"/>
          <a:stretch>
            <a:fillRect/>
          </a:stretch>
        </p:blipFill>
        <p:spPr bwMode="auto">
          <a:xfrm>
            <a:off x="467544" y="1124745"/>
            <a:ext cx="8064896" cy="2736303"/>
          </a:xfrm>
          <a:prstGeom prst="rect">
            <a:avLst/>
          </a:prstGeom>
          <a:noFill/>
          <a:ln w="9525">
            <a:noFill/>
            <a:miter lim="800000"/>
            <a:headEnd/>
            <a:tailEnd/>
          </a:ln>
        </p:spPr>
      </p:pic>
      <p:sp>
        <p:nvSpPr>
          <p:cNvPr id="20" name="橢圓 19"/>
          <p:cNvSpPr/>
          <p:nvPr/>
        </p:nvSpPr>
        <p:spPr bwMode="auto">
          <a:xfrm>
            <a:off x="1547664" y="3573016"/>
            <a:ext cx="1944216" cy="1152128"/>
          </a:xfrm>
          <a:prstGeom prst="ellipse">
            <a:avLst/>
          </a:prstGeom>
          <a:noFill/>
          <a:ln w="19050" cap="flat" cmpd="sng" algn="ctr">
            <a:solidFill>
              <a:schemeClr val="accent5">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21" name="橢圓 20"/>
          <p:cNvSpPr/>
          <p:nvPr/>
        </p:nvSpPr>
        <p:spPr bwMode="auto">
          <a:xfrm>
            <a:off x="4716016" y="3573016"/>
            <a:ext cx="2016224" cy="1152128"/>
          </a:xfrm>
          <a:prstGeom prst="ellipse">
            <a:avLst/>
          </a:prstGeom>
          <a:noFill/>
          <a:ln w="19050" cap="flat" cmpd="sng" algn="ctr">
            <a:solidFill>
              <a:schemeClr val="accent5">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13" name="矩形 12"/>
          <p:cNvSpPr/>
          <p:nvPr/>
        </p:nvSpPr>
        <p:spPr>
          <a:xfrm>
            <a:off x="2109047" y="4923165"/>
            <a:ext cx="1220207" cy="954107"/>
          </a:xfrm>
          <a:prstGeom prst="rect">
            <a:avLst/>
          </a:prstGeom>
        </p:spPr>
        <p:txBody>
          <a:bodyPr wrap="none">
            <a:spAutoFit/>
          </a:bodyPr>
          <a:lstStyle/>
          <a:p>
            <a:r>
              <a:rPr lang="en-US" altLang="zh-CN" sz="1400" dirty="0" smtClean="0"/>
              <a:t>Counter</a:t>
            </a:r>
          </a:p>
          <a:p>
            <a:r>
              <a:rPr lang="en-US" altLang="zh-CN" sz="1400" dirty="0" smtClean="0"/>
              <a:t>Navigation</a:t>
            </a:r>
          </a:p>
          <a:p>
            <a:r>
              <a:rPr lang="en-US" altLang="zh-CN" sz="1400" dirty="0" smtClean="0"/>
              <a:t>Registration</a:t>
            </a:r>
          </a:p>
          <a:p>
            <a:r>
              <a:rPr lang="en-US" altLang="zh-CN" sz="1400" dirty="0" smtClean="0"/>
              <a:t>Prescriptions</a:t>
            </a:r>
            <a:endParaRPr lang="zh-CN" altLang="en-US" sz="1400" dirty="0" smtClean="0"/>
          </a:p>
        </p:txBody>
      </p:sp>
      <p:sp>
        <p:nvSpPr>
          <p:cNvPr id="14" name="矩形 13"/>
          <p:cNvSpPr/>
          <p:nvPr/>
        </p:nvSpPr>
        <p:spPr bwMode="auto">
          <a:xfrm>
            <a:off x="251520" y="4653136"/>
            <a:ext cx="4104456" cy="1584176"/>
          </a:xfrm>
          <a:prstGeom prst="rect">
            <a:avLst/>
          </a:prstGeom>
          <a:noFill/>
          <a:ln w="9525" cap="flat" cmpd="sng" algn="ctr">
            <a:solidFill>
              <a:schemeClr val="accent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10" name="矩形 9"/>
          <p:cNvSpPr/>
          <p:nvPr/>
        </p:nvSpPr>
        <p:spPr>
          <a:xfrm>
            <a:off x="891322" y="4437112"/>
            <a:ext cx="1643400" cy="338554"/>
          </a:xfrm>
          <a:prstGeom prst="rect">
            <a:avLst/>
          </a:prstGeom>
          <a:solidFill>
            <a:schemeClr val="bg1"/>
          </a:solidFill>
        </p:spPr>
        <p:txBody>
          <a:bodyPr wrap="none">
            <a:spAutoFit/>
          </a:bodyPr>
          <a:lstStyle/>
          <a:p>
            <a:r>
              <a:rPr lang="en-US" altLang="zh-CN" sz="1600" dirty="0" smtClean="0"/>
              <a:t>Recreation area</a:t>
            </a:r>
            <a:endParaRPr lang="zh-TW" altLang="en-US" sz="1600" dirty="0"/>
          </a:p>
        </p:txBody>
      </p:sp>
      <p:pic>
        <p:nvPicPr>
          <p:cNvPr id="28" name="Picture 4"/>
          <p:cNvPicPr>
            <a:picLocks noChangeAspect="1" noChangeArrowheads="1"/>
          </p:cNvPicPr>
          <p:nvPr/>
        </p:nvPicPr>
        <p:blipFill>
          <a:blip r:embed="rId4" cstate="print"/>
          <a:srcRect l="16418"/>
          <a:stretch>
            <a:fillRect/>
          </a:stretch>
        </p:blipFill>
        <p:spPr bwMode="auto">
          <a:xfrm>
            <a:off x="3203848" y="4869160"/>
            <a:ext cx="1099735" cy="795363"/>
          </a:xfrm>
          <a:prstGeom prst="rect">
            <a:avLst/>
          </a:prstGeom>
          <a:noFill/>
          <a:ln w="9525">
            <a:noFill/>
            <a:miter lim="800000"/>
            <a:headEnd/>
            <a:tailEnd/>
          </a:ln>
          <a:effectLst/>
        </p:spPr>
      </p:pic>
      <p:sp>
        <p:nvSpPr>
          <p:cNvPr id="29" name="矩形 28"/>
          <p:cNvSpPr/>
          <p:nvPr/>
        </p:nvSpPr>
        <p:spPr>
          <a:xfrm>
            <a:off x="3203848" y="5661248"/>
            <a:ext cx="1176545" cy="584775"/>
          </a:xfrm>
          <a:prstGeom prst="rect">
            <a:avLst/>
          </a:prstGeom>
        </p:spPr>
        <p:txBody>
          <a:bodyPr wrap="square">
            <a:spAutoFit/>
          </a:bodyPr>
          <a:lstStyle/>
          <a:p>
            <a:r>
              <a:rPr lang="en-US" altLang="zh-TW" sz="1600" dirty="0" smtClean="0"/>
              <a:t>Local monitor A</a:t>
            </a:r>
            <a:endParaRPr lang="zh-TW" altLang="en-US" sz="1600" dirty="0"/>
          </a:p>
        </p:txBody>
      </p:sp>
      <p:sp>
        <p:nvSpPr>
          <p:cNvPr id="31" name="矩形 30"/>
          <p:cNvSpPr/>
          <p:nvPr/>
        </p:nvSpPr>
        <p:spPr>
          <a:xfrm>
            <a:off x="6804248" y="4869161"/>
            <a:ext cx="1119138" cy="1384995"/>
          </a:xfrm>
          <a:prstGeom prst="rect">
            <a:avLst/>
          </a:prstGeom>
        </p:spPr>
        <p:txBody>
          <a:bodyPr wrap="square">
            <a:spAutoFit/>
          </a:bodyPr>
          <a:lstStyle/>
          <a:p>
            <a:r>
              <a:rPr lang="en-US" altLang="zh-CN" sz="1400" dirty="0" smtClean="0"/>
              <a:t>Parking lot</a:t>
            </a:r>
          </a:p>
          <a:p>
            <a:r>
              <a:rPr lang="en-US" altLang="zh-CN" sz="1400" dirty="0" smtClean="0"/>
              <a:t>Entrance</a:t>
            </a:r>
          </a:p>
          <a:p>
            <a:r>
              <a:rPr lang="en-US" altLang="zh-CN" sz="1400" dirty="0" smtClean="0"/>
              <a:t>Guest parking Lane</a:t>
            </a:r>
          </a:p>
          <a:p>
            <a:r>
              <a:rPr lang="en-US" altLang="zh-TW" sz="1400" dirty="0" smtClean="0"/>
              <a:t>…..</a:t>
            </a:r>
            <a:endParaRPr lang="zh-TW" altLang="en-US" sz="1400" dirty="0"/>
          </a:p>
        </p:txBody>
      </p:sp>
      <p:sp>
        <p:nvSpPr>
          <p:cNvPr id="32" name="矩形 31"/>
          <p:cNvSpPr/>
          <p:nvPr/>
        </p:nvSpPr>
        <p:spPr bwMode="auto">
          <a:xfrm>
            <a:off x="4932040" y="4653136"/>
            <a:ext cx="4104456" cy="1584176"/>
          </a:xfrm>
          <a:prstGeom prst="rect">
            <a:avLst/>
          </a:prstGeom>
          <a:noFill/>
          <a:ln w="9525" cap="flat" cmpd="sng" algn="ctr">
            <a:solidFill>
              <a:schemeClr val="accent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33" name="矩形 32"/>
          <p:cNvSpPr/>
          <p:nvPr/>
        </p:nvSpPr>
        <p:spPr>
          <a:xfrm>
            <a:off x="5441204" y="4437112"/>
            <a:ext cx="1904689" cy="338554"/>
          </a:xfrm>
          <a:prstGeom prst="rect">
            <a:avLst/>
          </a:prstGeom>
          <a:solidFill>
            <a:schemeClr val="bg1"/>
          </a:solidFill>
        </p:spPr>
        <p:txBody>
          <a:bodyPr wrap="none">
            <a:spAutoFit/>
          </a:bodyPr>
          <a:lstStyle/>
          <a:p>
            <a:r>
              <a:rPr lang="en-US" altLang="zh-TW" sz="1600" dirty="0" smtClean="0"/>
              <a:t>Hotel surroundings</a:t>
            </a:r>
            <a:endParaRPr lang="zh-TW" altLang="en-US" sz="1600" dirty="0"/>
          </a:p>
        </p:txBody>
      </p:sp>
      <p:pic>
        <p:nvPicPr>
          <p:cNvPr id="34" name="Picture 4"/>
          <p:cNvPicPr>
            <a:picLocks noChangeAspect="1" noChangeArrowheads="1"/>
          </p:cNvPicPr>
          <p:nvPr/>
        </p:nvPicPr>
        <p:blipFill>
          <a:blip r:embed="rId4" cstate="print"/>
          <a:srcRect l="16418"/>
          <a:stretch>
            <a:fillRect/>
          </a:stretch>
        </p:blipFill>
        <p:spPr bwMode="auto">
          <a:xfrm>
            <a:off x="7884368" y="4869160"/>
            <a:ext cx="1099735" cy="795363"/>
          </a:xfrm>
          <a:prstGeom prst="rect">
            <a:avLst/>
          </a:prstGeom>
          <a:noFill/>
          <a:ln w="9525">
            <a:noFill/>
            <a:miter lim="800000"/>
            <a:headEnd/>
            <a:tailEnd/>
          </a:ln>
          <a:effectLst/>
        </p:spPr>
      </p:pic>
      <p:sp>
        <p:nvSpPr>
          <p:cNvPr id="35" name="矩形 34"/>
          <p:cNvSpPr/>
          <p:nvPr/>
        </p:nvSpPr>
        <p:spPr>
          <a:xfrm>
            <a:off x="7596336" y="5661248"/>
            <a:ext cx="1356377" cy="584775"/>
          </a:xfrm>
          <a:prstGeom prst="rect">
            <a:avLst/>
          </a:prstGeom>
        </p:spPr>
        <p:txBody>
          <a:bodyPr wrap="square">
            <a:spAutoFit/>
          </a:bodyPr>
          <a:lstStyle/>
          <a:p>
            <a:r>
              <a:rPr lang="en-US" altLang="zh-TW" sz="1600" dirty="0" smtClean="0"/>
              <a:t>Local monitor B</a:t>
            </a:r>
            <a:endParaRPr lang="zh-TW" altLang="en-US" sz="1600" dirty="0"/>
          </a:p>
        </p:txBody>
      </p:sp>
      <p:pic>
        <p:nvPicPr>
          <p:cNvPr id="43010" name="Picture 2" descr="http://t1.gstatic.com/images?q=tbn:ANd9GcRdev8cthvpw8GdAUYpBJsGL78QU8h1_1KDI4wb_xhYy-rLBIPgkA"/>
          <p:cNvPicPr>
            <a:picLocks noChangeAspect="1" noChangeArrowheads="1"/>
          </p:cNvPicPr>
          <p:nvPr/>
        </p:nvPicPr>
        <p:blipFill>
          <a:blip r:embed="rId5" cstate="print"/>
          <a:srcRect/>
          <a:stretch>
            <a:fillRect/>
          </a:stretch>
        </p:blipFill>
        <p:spPr bwMode="auto">
          <a:xfrm>
            <a:off x="4932040" y="836712"/>
            <a:ext cx="2736304" cy="1206241"/>
          </a:xfrm>
          <a:prstGeom prst="rect">
            <a:avLst/>
          </a:prstGeom>
          <a:noFill/>
        </p:spPr>
      </p:pic>
      <p:sp>
        <p:nvSpPr>
          <p:cNvPr id="26" name="矩形 25"/>
          <p:cNvSpPr/>
          <p:nvPr/>
        </p:nvSpPr>
        <p:spPr>
          <a:xfrm>
            <a:off x="7092280" y="1916833"/>
            <a:ext cx="1872208" cy="584775"/>
          </a:xfrm>
          <a:prstGeom prst="rect">
            <a:avLst/>
          </a:prstGeom>
          <a:solidFill>
            <a:schemeClr val="bg1"/>
          </a:solidFill>
          <a:ln>
            <a:solidFill>
              <a:schemeClr val="tx1"/>
            </a:solidFill>
            <a:prstDash val="dash"/>
          </a:ln>
        </p:spPr>
        <p:txBody>
          <a:bodyPr wrap="square">
            <a:spAutoFit/>
          </a:bodyPr>
          <a:lstStyle/>
          <a:p>
            <a:pPr algn="l"/>
            <a:r>
              <a:rPr lang="en-US" altLang="zh-CN" sz="1600" dirty="0" smtClean="0"/>
              <a:t>Hotel security monitoring center</a:t>
            </a:r>
            <a:endParaRPr lang="en-US" altLang="zh-TW" sz="1600" dirty="0" smtClean="0"/>
          </a:p>
        </p:txBody>
      </p:sp>
      <p:pic>
        <p:nvPicPr>
          <p:cNvPr id="43012" name="Picture 4" descr="http://t1.gstatic.com/images?q=tbn:ANd9GcR-oXkaVEemRJQKxaoEivYXxuqTrTHKWeBfEKSqIJ9BjiCra2sj"/>
          <p:cNvPicPr>
            <a:picLocks noChangeAspect="1" noChangeArrowheads="1"/>
          </p:cNvPicPr>
          <p:nvPr/>
        </p:nvPicPr>
        <p:blipFill>
          <a:blip r:embed="rId6" cstate="print"/>
          <a:srcRect/>
          <a:stretch>
            <a:fillRect/>
          </a:stretch>
        </p:blipFill>
        <p:spPr bwMode="auto">
          <a:xfrm>
            <a:off x="467544" y="2204864"/>
            <a:ext cx="1619672" cy="915467"/>
          </a:xfrm>
          <a:prstGeom prst="rect">
            <a:avLst/>
          </a:prstGeom>
          <a:noFill/>
        </p:spPr>
      </p:pic>
      <p:sp>
        <p:nvSpPr>
          <p:cNvPr id="27" name="矩形 26"/>
          <p:cNvSpPr/>
          <p:nvPr/>
        </p:nvSpPr>
        <p:spPr>
          <a:xfrm>
            <a:off x="467544" y="3068960"/>
            <a:ext cx="1497652" cy="584775"/>
          </a:xfrm>
          <a:prstGeom prst="rect">
            <a:avLst/>
          </a:prstGeom>
          <a:solidFill>
            <a:schemeClr val="bg1"/>
          </a:solidFill>
          <a:ln>
            <a:solidFill>
              <a:schemeClr val="tx1"/>
            </a:solidFill>
            <a:prstDash val="dash"/>
          </a:ln>
        </p:spPr>
        <p:txBody>
          <a:bodyPr wrap="square">
            <a:spAutoFit/>
          </a:bodyPr>
          <a:lstStyle/>
          <a:p>
            <a:pPr algn="l"/>
            <a:r>
              <a:rPr lang="en-US" altLang="zh-TW" sz="1600" dirty="0" smtClean="0"/>
              <a:t>Area security monitor</a:t>
            </a:r>
          </a:p>
        </p:txBody>
      </p:sp>
      <p:sp>
        <p:nvSpPr>
          <p:cNvPr id="30" name="矩形 29"/>
          <p:cNvSpPr/>
          <p:nvPr/>
        </p:nvSpPr>
        <p:spPr>
          <a:xfrm>
            <a:off x="0" y="6211669"/>
            <a:ext cx="9144000" cy="646331"/>
          </a:xfrm>
          <a:prstGeom prst="rect">
            <a:avLst/>
          </a:prstGeom>
          <a:solidFill>
            <a:srgbClr val="FFFF00">
              <a:alpha val="47059"/>
            </a:srgbClr>
          </a:solidFill>
          <a:ln>
            <a:solidFill>
              <a:srgbClr val="FF0000"/>
            </a:solidFill>
            <a:prstDash val="dashDot"/>
          </a:ln>
        </p:spPr>
        <p:txBody>
          <a:bodyPr wrap="square">
            <a:spAutoFit/>
          </a:bodyPr>
          <a:lstStyle/>
          <a:p>
            <a:pPr algn="l"/>
            <a:r>
              <a:rPr lang="en-US" altLang="zh-TW" dirty="0" smtClean="0"/>
              <a:t>Support 2000+ views monitoring requirements, and can support multi-local and remote monitoring as well as on the TV wall equipment</a:t>
            </a:r>
            <a:endParaRPr lang="zh-TW" altLang="en-US" dirty="0"/>
          </a:p>
        </p:txBody>
      </p:sp>
      <p:pic>
        <p:nvPicPr>
          <p:cNvPr id="25" name="Picture 2" descr="http://syrb.10yan.com/20090312/B17_4.jpg"/>
          <p:cNvPicPr>
            <a:picLocks noChangeAspect="1" noChangeArrowheads="1"/>
          </p:cNvPicPr>
          <p:nvPr/>
        </p:nvPicPr>
        <p:blipFill>
          <a:blip r:embed="rId7" cstate="print"/>
          <a:stretch>
            <a:fillRect/>
          </a:stretch>
        </p:blipFill>
        <p:spPr bwMode="auto">
          <a:xfrm>
            <a:off x="323528" y="4869160"/>
            <a:ext cx="1830484" cy="1161902"/>
          </a:xfrm>
          <a:prstGeom prst="rect">
            <a:avLst/>
          </a:prstGeom>
          <a:noFill/>
        </p:spPr>
      </p:pic>
      <p:pic>
        <p:nvPicPr>
          <p:cNvPr id="36" name="Picture 3" descr="http://personage.jxcn.cn/mmsource/image/2008-8-7/jxcn_20080807225624.jpg"/>
          <p:cNvPicPr>
            <a:picLocks noChangeAspect="1" noChangeArrowheads="1"/>
          </p:cNvPicPr>
          <p:nvPr/>
        </p:nvPicPr>
        <p:blipFill>
          <a:blip r:embed="rId8" cstate="print"/>
          <a:stretch>
            <a:fillRect/>
          </a:stretch>
        </p:blipFill>
        <p:spPr bwMode="auto">
          <a:xfrm>
            <a:off x="5292080" y="4797152"/>
            <a:ext cx="825723" cy="1240841"/>
          </a:xfrm>
          <a:prstGeom prst="rect">
            <a:avLst/>
          </a:prstGeom>
          <a:noFill/>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圖片 40" descr="酒店Pic_07.jpg"/>
          <p:cNvPicPr>
            <a:picLocks noChangeAspect="1"/>
          </p:cNvPicPr>
          <p:nvPr/>
        </p:nvPicPr>
        <p:blipFill>
          <a:blip r:embed="rId3" cstate="print"/>
          <a:stretch>
            <a:fillRect/>
          </a:stretch>
        </p:blipFill>
        <p:spPr>
          <a:xfrm>
            <a:off x="6300192" y="1628800"/>
            <a:ext cx="2705219" cy="1800200"/>
          </a:xfrm>
          <a:prstGeom prst="rect">
            <a:avLst/>
          </a:prstGeom>
        </p:spPr>
      </p:pic>
      <p:sp>
        <p:nvSpPr>
          <p:cNvPr id="6" name="投影片編號版面配置區 3"/>
          <p:cNvSpPr>
            <a:spLocks noGrp="1"/>
          </p:cNvSpPr>
          <p:nvPr>
            <p:ph type="sldNum" sz="quarter" idx="12"/>
          </p:nvPr>
        </p:nvSpPr>
        <p:spPr/>
        <p:txBody>
          <a:bodyPr/>
          <a:lstStyle/>
          <a:p>
            <a:fld id="{D5B312CC-07A2-4B39-BAEE-AEB796F3D43F}" type="slidenum">
              <a:rPr lang="en-US" altLang="zh-TW"/>
              <a:pPr/>
              <a:t>6</a:t>
            </a:fld>
            <a:endParaRPr lang="en-US" altLang="zh-TW"/>
          </a:p>
        </p:txBody>
      </p:sp>
      <p:sp>
        <p:nvSpPr>
          <p:cNvPr id="407554" name="Rectangle 2"/>
          <p:cNvSpPr>
            <a:spLocks noGrp="1" noChangeArrowheads="1"/>
          </p:cNvSpPr>
          <p:nvPr>
            <p:ph type="title" idx="4294967295"/>
          </p:nvPr>
        </p:nvSpPr>
        <p:spPr>
          <a:xfrm>
            <a:off x="323528" y="116632"/>
            <a:ext cx="8229600" cy="1143000"/>
          </a:xfrm>
        </p:spPr>
        <p:txBody>
          <a:bodyPr/>
          <a:lstStyle/>
          <a:p>
            <a:pPr algn="l">
              <a:lnSpc>
                <a:spcPct val="120000"/>
              </a:lnSpc>
            </a:pPr>
            <a:r>
              <a:rPr lang="en-US" altLang="zh-CN" sz="2900" dirty="0" smtClean="0"/>
              <a:t>Recreation area cameras installation key areas</a:t>
            </a:r>
            <a:endParaRPr lang="zh-TW" altLang="en-US" sz="2900" dirty="0"/>
          </a:p>
        </p:txBody>
      </p:sp>
      <p:sp>
        <p:nvSpPr>
          <p:cNvPr id="7" name="矩形 6"/>
          <p:cNvSpPr/>
          <p:nvPr/>
        </p:nvSpPr>
        <p:spPr>
          <a:xfrm>
            <a:off x="395536" y="3573016"/>
            <a:ext cx="742511" cy="416011"/>
          </a:xfrm>
          <a:prstGeom prst="rect">
            <a:avLst/>
          </a:prstGeom>
        </p:spPr>
        <p:txBody>
          <a:bodyPr wrap="none">
            <a:spAutoFit/>
          </a:bodyPr>
          <a:lstStyle/>
          <a:p>
            <a:pPr algn="l">
              <a:lnSpc>
                <a:spcPct val="150000"/>
              </a:lnSpc>
            </a:pPr>
            <a:r>
              <a:rPr lang="en-US" altLang="zh-CN" sz="1600" dirty="0" smtClean="0"/>
              <a:t>Lobby</a:t>
            </a:r>
            <a:endParaRPr lang="zh-TW" altLang="en-US" sz="1600" dirty="0"/>
          </a:p>
        </p:txBody>
      </p:sp>
      <p:sp>
        <p:nvSpPr>
          <p:cNvPr id="19" name="矩形 18"/>
          <p:cNvSpPr/>
          <p:nvPr/>
        </p:nvSpPr>
        <p:spPr>
          <a:xfrm>
            <a:off x="3347864" y="3573016"/>
            <a:ext cx="2613216" cy="416011"/>
          </a:xfrm>
          <a:prstGeom prst="rect">
            <a:avLst/>
          </a:prstGeom>
        </p:spPr>
        <p:txBody>
          <a:bodyPr wrap="none">
            <a:spAutoFit/>
          </a:bodyPr>
          <a:lstStyle/>
          <a:p>
            <a:pPr algn="l">
              <a:lnSpc>
                <a:spcPct val="150000"/>
              </a:lnSpc>
            </a:pPr>
            <a:r>
              <a:rPr lang="en-US" altLang="zh-CN" sz="1600" dirty="0" smtClean="0"/>
              <a:t>Reception guests counters</a:t>
            </a:r>
            <a:endParaRPr lang="zh-TW" altLang="en-US" sz="1600" dirty="0"/>
          </a:p>
        </p:txBody>
      </p:sp>
      <p:sp>
        <p:nvSpPr>
          <p:cNvPr id="22" name="矩形 21"/>
          <p:cNvSpPr/>
          <p:nvPr/>
        </p:nvSpPr>
        <p:spPr>
          <a:xfrm>
            <a:off x="6300193" y="3501008"/>
            <a:ext cx="1224136" cy="461665"/>
          </a:xfrm>
          <a:prstGeom prst="rect">
            <a:avLst/>
          </a:prstGeom>
        </p:spPr>
        <p:txBody>
          <a:bodyPr wrap="square">
            <a:spAutoFit/>
          </a:bodyPr>
          <a:lstStyle/>
          <a:p>
            <a:pPr algn="l">
              <a:lnSpc>
                <a:spcPct val="150000"/>
              </a:lnSpc>
            </a:pPr>
            <a:r>
              <a:rPr lang="en-US" altLang="zh-CN" sz="1600" dirty="0" smtClean="0"/>
              <a:t>Ball room</a:t>
            </a:r>
            <a:endParaRPr lang="zh-TW" altLang="en-US" sz="1600" dirty="0"/>
          </a:p>
        </p:txBody>
      </p:sp>
      <p:sp>
        <p:nvSpPr>
          <p:cNvPr id="17" name="矩形 16"/>
          <p:cNvSpPr/>
          <p:nvPr/>
        </p:nvSpPr>
        <p:spPr>
          <a:xfrm>
            <a:off x="417215" y="4221088"/>
            <a:ext cx="2315057" cy="1200329"/>
          </a:xfrm>
          <a:prstGeom prst="rect">
            <a:avLst/>
          </a:prstGeom>
        </p:spPr>
        <p:txBody>
          <a:bodyPr wrap="none">
            <a:spAutoFit/>
          </a:bodyPr>
          <a:lstStyle/>
          <a:p>
            <a:pPr algn="l">
              <a:lnSpc>
                <a:spcPct val="150000"/>
              </a:lnSpc>
            </a:pPr>
            <a:r>
              <a:rPr lang="en-US" altLang="zh-TW" sz="1600" dirty="0" smtClean="0"/>
              <a:t>Lobby area monitor</a:t>
            </a:r>
          </a:p>
          <a:p>
            <a:pPr algn="l">
              <a:lnSpc>
                <a:spcPct val="150000"/>
              </a:lnSpc>
            </a:pPr>
            <a:r>
              <a:rPr lang="en-US" altLang="zh-TW" sz="1600" dirty="0" smtClean="0"/>
              <a:t>Wide-angle HD camera</a:t>
            </a:r>
          </a:p>
          <a:p>
            <a:pPr algn="l">
              <a:lnSpc>
                <a:spcPct val="150000"/>
              </a:lnSpc>
            </a:pPr>
            <a:r>
              <a:rPr lang="en-US" altLang="zh-TW" sz="1600" dirty="0" smtClean="0"/>
              <a:t>CAM2311P</a:t>
            </a:r>
            <a:endParaRPr lang="zh-TW" altLang="en-US" sz="1600" dirty="0"/>
          </a:p>
        </p:txBody>
      </p:sp>
      <p:sp>
        <p:nvSpPr>
          <p:cNvPr id="21" name="矩形 20"/>
          <p:cNvSpPr/>
          <p:nvPr/>
        </p:nvSpPr>
        <p:spPr>
          <a:xfrm>
            <a:off x="6156176" y="4221088"/>
            <a:ext cx="2570609" cy="1200329"/>
          </a:xfrm>
          <a:prstGeom prst="rect">
            <a:avLst/>
          </a:prstGeom>
        </p:spPr>
        <p:txBody>
          <a:bodyPr wrap="square">
            <a:spAutoFit/>
          </a:bodyPr>
          <a:lstStyle/>
          <a:p>
            <a:pPr algn="l">
              <a:lnSpc>
                <a:spcPct val="150000"/>
              </a:lnSpc>
            </a:pPr>
            <a:r>
              <a:rPr lang="en-US" altLang="zh-TW" sz="1600" dirty="0" smtClean="0"/>
              <a:t>Ball room area monitor</a:t>
            </a:r>
          </a:p>
          <a:p>
            <a:pPr algn="l">
              <a:lnSpc>
                <a:spcPct val="150000"/>
              </a:lnSpc>
            </a:pPr>
            <a:r>
              <a:rPr lang="en-US" altLang="zh-TW" sz="1600" dirty="0" err="1" smtClean="0"/>
              <a:t>Vari</a:t>
            </a:r>
            <a:r>
              <a:rPr lang="en-US" altLang="zh-TW" sz="1600" dirty="0" smtClean="0"/>
              <a:t>-focal HD camera</a:t>
            </a:r>
          </a:p>
          <a:p>
            <a:pPr algn="l">
              <a:lnSpc>
                <a:spcPct val="150000"/>
              </a:lnSpc>
            </a:pPr>
            <a:r>
              <a:rPr lang="en-US" altLang="zh-TW" sz="1600" dirty="0" smtClean="0"/>
              <a:t>CAM4321</a:t>
            </a:r>
            <a:endParaRPr lang="zh-TW" altLang="en-US" sz="1600" dirty="0"/>
          </a:p>
        </p:txBody>
      </p:sp>
      <p:pic>
        <p:nvPicPr>
          <p:cNvPr id="2" name="Picture 2" descr="http://www.surveon.com/images/p_product/IP_CAM2400_2300_2320.jpg"/>
          <p:cNvPicPr>
            <a:picLocks noChangeAspect="1" noChangeArrowheads="1"/>
          </p:cNvPicPr>
          <p:nvPr/>
        </p:nvPicPr>
        <p:blipFill>
          <a:blip r:embed="rId4" cstate="print"/>
          <a:srcRect/>
          <a:stretch>
            <a:fillRect/>
          </a:stretch>
        </p:blipFill>
        <p:spPr bwMode="auto">
          <a:xfrm>
            <a:off x="1048916" y="5301208"/>
            <a:ext cx="1866900" cy="1181101"/>
          </a:xfrm>
          <a:prstGeom prst="rect">
            <a:avLst/>
          </a:prstGeom>
          <a:noFill/>
        </p:spPr>
      </p:pic>
      <p:pic>
        <p:nvPicPr>
          <p:cNvPr id="40968" name="Picture 8" descr="http://www.surveon.com/images/p_product/IP_CAM4220.jpg"/>
          <p:cNvPicPr>
            <a:picLocks noChangeAspect="1" noChangeArrowheads="1"/>
          </p:cNvPicPr>
          <p:nvPr/>
        </p:nvPicPr>
        <p:blipFill>
          <a:blip r:embed="rId5" cstate="print"/>
          <a:srcRect/>
          <a:stretch>
            <a:fillRect/>
          </a:stretch>
        </p:blipFill>
        <p:spPr bwMode="auto">
          <a:xfrm>
            <a:off x="4433292" y="5445224"/>
            <a:ext cx="1866900" cy="1181101"/>
          </a:xfrm>
          <a:prstGeom prst="rect">
            <a:avLst/>
          </a:prstGeom>
          <a:noFill/>
        </p:spPr>
      </p:pic>
      <p:pic>
        <p:nvPicPr>
          <p:cNvPr id="30" name="Picture 2" descr="http://syrb.10yan.com/20090312/B17_4.jpg"/>
          <p:cNvPicPr>
            <a:picLocks noChangeAspect="1" noChangeArrowheads="1"/>
          </p:cNvPicPr>
          <p:nvPr/>
        </p:nvPicPr>
        <p:blipFill>
          <a:blip r:embed="rId6" cstate="print"/>
          <a:stretch>
            <a:fillRect/>
          </a:stretch>
        </p:blipFill>
        <p:spPr bwMode="auto">
          <a:xfrm>
            <a:off x="357158" y="1647451"/>
            <a:ext cx="2670579" cy="1777148"/>
          </a:xfrm>
          <a:prstGeom prst="rect">
            <a:avLst/>
          </a:prstGeom>
          <a:noFill/>
        </p:spPr>
      </p:pic>
      <p:pic>
        <p:nvPicPr>
          <p:cNvPr id="31" name="Picture 3"/>
          <p:cNvPicPr>
            <a:picLocks noChangeAspect="1" noChangeArrowheads="1"/>
          </p:cNvPicPr>
          <p:nvPr/>
        </p:nvPicPr>
        <p:blipFill>
          <a:blip r:embed="rId7" cstate="print"/>
          <a:stretch>
            <a:fillRect/>
          </a:stretch>
        </p:blipFill>
        <p:spPr bwMode="auto">
          <a:xfrm>
            <a:off x="3248896" y="1643050"/>
            <a:ext cx="2683804" cy="1785950"/>
          </a:xfrm>
          <a:prstGeom prst="rect">
            <a:avLst/>
          </a:prstGeom>
          <a:noFill/>
          <a:ln w="9525">
            <a:noFill/>
            <a:miter lim="800000"/>
            <a:headEnd/>
            <a:tailEnd/>
          </a:ln>
          <a:effectLst/>
        </p:spPr>
      </p:pic>
      <p:sp>
        <p:nvSpPr>
          <p:cNvPr id="32" name="橢圓 31"/>
          <p:cNvSpPr/>
          <p:nvPr/>
        </p:nvSpPr>
        <p:spPr bwMode="auto">
          <a:xfrm>
            <a:off x="1187624" y="2348880"/>
            <a:ext cx="288032" cy="21602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34" name="橢圓 33"/>
          <p:cNvSpPr/>
          <p:nvPr/>
        </p:nvSpPr>
        <p:spPr bwMode="auto">
          <a:xfrm>
            <a:off x="4355976" y="1772816"/>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35" name="橢圓 34"/>
          <p:cNvSpPr/>
          <p:nvPr/>
        </p:nvSpPr>
        <p:spPr bwMode="auto">
          <a:xfrm>
            <a:off x="5076056" y="1844824"/>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36" name="橢圓 35"/>
          <p:cNvSpPr/>
          <p:nvPr/>
        </p:nvSpPr>
        <p:spPr bwMode="auto">
          <a:xfrm>
            <a:off x="3491880" y="1772816"/>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37" name="橢圓 36"/>
          <p:cNvSpPr/>
          <p:nvPr/>
        </p:nvSpPr>
        <p:spPr bwMode="auto">
          <a:xfrm>
            <a:off x="2699792" y="2348880"/>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38" name="橢圓 37"/>
          <p:cNvSpPr/>
          <p:nvPr/>
        </p:nvSpPr>
        <p:spPr bwMode="auto">
          <a:xfrm>
            <a:off x="6588224" y="1988840"/>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pic>
        <p:nvPicPr>
          <p:cNvPr id="39" name="Picture 2" descr="http://www.surveon.com/images/p_product/IP_CAM2400_2300_2320.jpg"/>
          <p:cNvPicPr>
            <a:picLocks noChangeAspect="1" noChangeArrowheads="1"/>
          </p:cNvPicPr>
          <p:nvPr/>
        </p:nvPicPr>
        <p:blipFill>
          <a:blip r:embed="rId4" cstate="print"/>
          <a:srcRect/>
          <a:stretch>
            <a:fillRect/>
          </a:stretch>
        </p:blipFill>
        <p:spPr bwMode="auto">
          <a:xfrm>
            <a:off x="1048916" y="5301208"/>
            <a:ext cx="1866900" cy="1181101"/>
          </a:xfrm>
          <a:prstGeom prst="rect">
            <a:avLst/>
          </a:prstGeom>
          <a:noFill/>
        </p:spPr>
      </p:pic>
      <p:sp>
        <p:nvSpPr>
          <p:cNvPr id="40" name="橢圓 39"/>
          <p:cNvSpPr/>
          <p:nvPr/>
        </p:nvSpPr>
        <p:spPr bwMode="auto">
          <a:xfrm>
            <a:off x="8820472" y="1844824"/>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42" name="矩形 41"/>
          <p:cNvSpPr/>
          <p:nvPr/>
        </p:nvSpPr>
        <p:spPr>
          <a:xfrm>
            <a:off x="3377927" y="4221088"/>
            <a:ext cx="2570609" cy="1200329"/>
          </a:xfrm>
          <a:prstGeom prst="rect">
            <a:avLst/>
          </a:prstGeom>
        </p:spPr>
        <p:txBody>
          <a:bodyPr wrap="square">
            <a:spAutoFit/>
          </a:bodyPr>
          <a:lstStyle/>
          <a:p>
            <a:pPr algn="l">
              <a:lnSpc>
                <a:spcPct val="150000"/>
              </a:lnSpc>
            </a:pPr>
            <a:r>
              <a:rPr lang="en-US" altLang="zh-TW" sz="1600" dirty="0" smtClean="0"/>
              <a:t>Reception area monitor</a:t>
            </a:r>
          </a:p>
          <a:p>
            <a:pPr algn="l">
              <a:lnSpc>
                <a:spcPct val="150000"/>
              </a:lnSpc>
            </a:pPr>
            <a:r>
              <a:rPr lang="en-US" altLang="zh-TW" sz="1600" dirty="0" err="1" smtClean="0"/>
              <a:t>Vari</a:t>
            </a:r>
            <a:r>
              <a:rPr lang="en-US" altLang="zh-TW" sz="1600" dirty="0" smtClean="0"/>
              <a:t>-focal HD camera</a:t>
            </a:r>
          </a:p>
          <a:p>
            <a:pPr algn="l">
              <a:lnSpc>
                <a:spcPct val="150000"/>
              </a:lnSpc>
            </a:pPr>
            <a:r>
              <a:rPr lang="en-US" altLang="zh-TW" sz="1600" dirty="0" smtClean="0"/>
              <a:t>CAM4321</a:t>
            </a:r>
            <a:endParaRPr lang="zh-TW" altLang="en-US" sz="1600" dirty="0"/>
          </a:p>
        </p:txBody>
      </p:sp>
      <p:pic>
        <p:nvPicPr>
          <p:cNvPr id="43" name="Picture 8" descr="http://www.surveon.com/images/p_product/IP_CAM4220.jpg"/>
          <p:cNvPicPr>
            <a:picLocks noChangeAspect="1" noChangeArrowheads="1"/>
          </p:cNvPicPr>
          <p:nvPr/>
        </p:nvPicPr>
        <p:blipFill>
          <a:blip r:embed="rId5" cstate="print"/>
          <a:srcRect/>
          <a:stretch>
            <a:fillRect/>
          </a:stretch>
        </p:blipFill>
        <p:spPr bwMode="auto">
          <a:xfrm>
            <a:off x="7277100" y="5445224"/>
            <a:ext cx="1866900" cy="1181101"/>
          </a:xfrm>
          <a:prstGeom prst="rect">
            <a:avLst/>
          </a:prstGeom>
          <a:noFill/>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8" descr="http://www.surveon.com/images/p_product/IP_CAM4220.jpg"/>
          <p:cNvPicPr>
            <a:picLocks noChangeAspect="1" noChangeArrowheads="1"/>
          </p:cNvPicPr>
          <p:nvPr/>
        </p:nvPicPr>
        <p:blipFill>
          <a:blip r:embed="rId3" cstate="print"/>
          <a:srcRect/>
          <a:stretch>
            <a:fillRect/>
          </a:stretch>
        </p:blipFill>
        <p:spPr bwMode="auto">
          <a:xfrm>
            <a:off x="1043608" y="5445224"/>
            <a:ext cx="1866900" cy="1181101"/>
          </a:xfrm>
          <a:prstGeom prst="rect">
            <a:avLst/>
          </a:prstGeom>
          <a:noFill/>
        </p:spPr>
      </p:pic>
      <p:sp>
        <p:nvSpPr>
          <p:cNvPr id="6" name="投影片編號版面配置區 3"/>
          <p:cNvSpPr>
            <a:spLocks noGrp="1"/>
          </p:cNvSpPr>
          <p:nvPr>
            <p:ph type="sldNum" sz="quarter" idx="12"/>
          </p:nvPr>
        </p:nvSpPr>
        <p:spPr/>
        <p:txBody>
          <a:bodyPr/>
          <a:lstStyle/>
          <a:p>
            <a:fld id="{D5B312CC-07A2-4B39-BAEE-AEB796F3D43F}" type="slidenum">
              <a:rPr lang="en-US" altLang="zh-TW"/>
              <a:pPr/>
              <a:t>7</a:t>
            </a:fld>
            <a:endParaRPr lang="en-US" altLang="zh-TW"/>
          </a:p>
        </p:txBody>
      </p:sp>
      <p:sp>
        <p:nvSpPr>
          <p:cNvPr id="407554" name="Rectangle 2"/>
          <p:cNvSpPr>
            <a:spLocks noGrp="1" noChangeArrowheads="1"/>
          </p:cNvSpPr>
          <p:nvPr>
            <p:ph type="title" idx="4294967295"/>
          </p:nvPr>
        </p:nvSpPr>
        <p:spPr>
          <a:xfrm>
            <a:off x="323528" y="116632"/>
            <a:ext cx="8229600" cy="1143000"/>
          </a:xfrm>
        </p:spPr>
        <p:txBody>
          <a:bodyPr/>
          <a:lstStyle/>
          <a:p>
            <a:r>
              <a:rPr lang="en-US" altLang="zh-CN" sz="3200" dirty="0" smtClean="0"/>
              <a:t>Entrance area HD camera installation key areas</a:t>
            </a:r>
            <a:endParaRPr lang="zh-CN" altLang="en-US" sz="3200" dirty="0"/>
          </a:p>
        </p:txBody>
      </p:sp>
      <p:sp>
        <p:nvSpPr>
          <p:cNvPr id="7" name="矩形 6"/>
          <p:cNvSpPr/>
          <p:nvPr/>
        </p:nvSpPr>
        <p:spPr>
          <a:xfrm>
            <a:off x="395536" y="3573016"/>
            <a:ext cx="2039341" cy="461665"/>
          </a:xfrm>
          <a:prstGeom prst="rect">
            <a:avLst/>
          </a:prstGeom>
        </p:spPr>
        <p:txBody>
          <a:bodyPr wrap="none">
            <a:spAutoFit/>
          </a:bodyPr>
          <a:lstStyle/>
          <a:p>
            <a:pPr algn="l">
              <a:lnSpc>
                <a:spcPct val="150000"/>
              </a:lnSpc>
            </a:pPr>
            <a:r>
              <a:rPr lang="en-US" altLang="zh-TW" sz="1600" dirty="0" smtClean="0"/>
              <a:t>Stairway waiting hall</a:t>
            </a:r>
            <a:endParaRPr lang="zh-TW" altLang="en-US" sz="1600" dirty="0"/>
          </a:p>
        </p:txBody>
      </p:sp>
      <p:sp>
        <p:nvSpPr>
          <p:cNvPr id="19" name="矩形 18"/>
          <p:cNvSpPr/>
          <p:nvPr/>
        </p:nvSpPr>
        <p:spPr>
          <a:xfrm>
            <a:off x="3635896" y="3645024"/>
            <a:ext cx="1484702" cy="416011"/>
          </a:xfrm>
          <a:prstGeom prst="rect">
            <a:avLst/>
          </a:prstGeom>
        </p:spPr>
        <p:txBody>
          <a:bodyPr wrap="none">
            <a:spAutoFit/>
          </a:bodyPr>
          <a:lstStyle/>
          <a:p>
            <a:pPr algn="l">
              <a:lnSpc>
                <a:spcPct val="150000"/>
              </a:lnSpc>
            </a:pPr>
            <a:r>
              <a:rPr lang="en-US" altLang="zh-TW" sz="1600" dirty="0" smtClean="0"/>
              <a:t>Room corridor</a:t>
            </a:r>
            <a:endParaRPr lang="zh-TW" altLang="en-US" sz="1600" dirty="0"/>
          </a:p>
        </p:txBody>
      </p:sp>
      <p:sp>
        <p:nvSpPr>
          <p:cNvPr id="22" name="矩形 21"/>
          <p:cNvSpPr/>
          <p:nvPr/>
        </p:nvSpPr>
        <p:spPr>
          <a:xfrm>
            <a:off x="6228184" y="3645024"/>
            <a:ext cx="1346844" cy="416011"/>
          </a:xfrm>
          <a:prstGeom prst="rect">
            <a:avLst/>
          </a:prstGeom>
        </p:spPr>
        <p:txBody>
          <a:bodyPr wrap="none">
            <a:spAutoFit/>
          </a:bodyPr>
          <a:lstStyle/>
          <a:p>
            <a:pPr algn="l">
              <a:lnSpc>
                <a:spcPct val="150000"/>
              </a:lnSpc>
            </a:pPr>
            <a:r>
              <a:rPr lang="en-US" altLang="zh-TW" sz="1600" dirty="0" smtClean="0"/>
              <a:t>Elevator Box</a:t>
            </a:r>
            <a:endParaRPr lang="zh-TW" altLang="en-US" sz="1600" dirty="0"/>
          </a:p>
        </p:txBody>
      </p:sp>
      <p:sp>
        <p:nvSpPr>
          <p:cNvPr id="38916" name="AutoShape 4" descr="http://t1.baidu.com/it/u=1601806983,1267279713&amp;fm=2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7" name="矩形 16"/>
          <p:cNvSpPr/>
          <p:nvPr/>
        </p:nvSpPr>
        <p:spPr>
          <a:xfrm>
            <a:off x="3275856" y="4293096"/>
            <a:ext cx="2016224" cy="1200329"/>
          </a:xfrm>
          <a:prstGeom prst="rect">
            <a:avLst/>
          </a:prstGeom>
        </p:spPr>
        <p:txBody>
          <a:bodyPr wrap="square">
            <a:spAutoFit/>
          </a:bodyPr>
          <a:lstStyle/>
          <a:p>
            <a:pPr algn="l">
              <a:lnSpc>
                <a:spcPct val="150000"/>
              </a:lnSpc>
            </a:pPr>
            <a:r>
              <a:rPr lang="en-US" altLang="zh-TW" sz="1600" dirty="0" smtClean="0"/>
              <a:t>Room corridor area monitor, HD </a:t>
            </a:r>
            <a:r>
              <a:rPr lang="en-US" altLang="zh-TW" sz="1600" dirty="0" err="1" smtClean="0"/>
              <a:t>vari</a:t>
            </a:r>
            <a:r>
              <a:rPr lang="en-US" altLang="zh-TW" sz="1600" dirty="0" smtClean="0"/>
              <a:t>-focal CAM4311</a:t>
            </a:r>
            <a:endParaRPr lang="zh-TW" altLang="en-US" sz="1600" dirty="0"/>
          </a:p>
        </p:txBody>
      </p:sp>
      <p:sp>
        <p:nvSpPr>
          <p:cNvPr id="23" name="矩形 22"/>
          <p:cNvSpPr/>
          <p:nvPr/>
        </p:nvSpPr>
        <p:spPr>
          <a:xfrm>
            <a:off x="395536" y="4293096"/>
            <a:ext cx="2160240" cy="1200329"/>
          </a:xfrm>
          <a:prstGeom prst="rect">
            <a:avLst/>
          </a:prstGeom>
        </p:spPr>
        <p:txBody>
          <a:bodyPr wrap="square">
            <a:spAutoFit/>
          </a:bodyPr>
          <a:lstStyle/>
          <a:p>
            <a:pPr algn="l">
              <a:lnSpc>
                <a:spcPct val="150000"/>
              </a:lnSpc>
            </a:pPr>
            <a:r>
              <a:rPr lang="en-US" altLang="zh-TW" sz="1600" dirty="0" smtClean="0"/>
              <a:t>Waiting hall monitor VF HD Dome</a:t>
            </a:r>
          </a:p>
          <a:p>
            <a:pPr algn="l">
              <a:lnSpc>
                <a:spcPct val="150000"/>
              </a:lnSpc>
            </a:pPr>
            <a:r>
              <a:rPr lang="en-US" altLang="zh-TW" sz="1600" dirty="0" smtClean="0"/>
              <a:t>CAM4321</a:t>
            </a:r>
            <a:endParaRPr lang="zh-TW" altLang="en-US" sz="1600" dirty="0"/>
          </a:p>
        </p:txBody>
      </p:sp>
      <p:sp>
        <p:nvSpPr>
          <p:cNvPr id="24" name="矩形 23"/>
          <p:cNvSpPr/>
          <p:nvPr/>
        </p:nvSpPr>
        <p:spPr>
          <a:xfrm>
            <a:off x="6156177" y="4293096"/>
            <a:ext cx="2520280" cy="1200329"/>
          </a:xfrm>
          <a:prstGeom prst="rect">
            <a:avLst/>
          </a:prstGeom>
        </p:spPr>
        <p:txBody>
          <a:bodyPr wrap="square">
            <a:spAutoFit/>
          </a:bodyPr>
          <a:lstStyle/>
          <a:p>
            <a:pPr algn="l">
              <a:lnSpc>
                <a:spcPct val="150000"/>
              </a:lnSpc>
            </a:pPr>
            <a:r>
              <a:rPr lang="en-US" altLang="zh-TW" sz="1600" dirty="0" smtClean="0"/>
              <a:t>Elevator box security elevator mini color camera CAM1320</a:t>
            </a:r>
            <a:endParaRPr lang="zh-TW" altLang="en-US" sz="1600" dirty="0"/>
          </a:p>
        </p:txBody>
      </p:sp>
      <p:pic>
        <p:nvPicPr>
          <p:cNvPr id="30" name="圖片 29" descr="酒店Pic_15.jpg"/>
          <p:cNvPicPr>
            <a:picLocks noChangeAspect="1"/>
          </p:cNvPicPr>
          <p:nvPr/>
        </p:nvPicPr>
        <p:blipFill>
          <a:blip r:embed="rId4" cstate="print"/>
          <a:stretch>
            <a:fillRect/>
          </a:stretch>
        </p:blipFill>
        <p:spPr>
          <a:xfrm>
            <a:off x="3491880" y="1484784"/>
            <a:ext cx="1831879" cy="1944216"/>
          </a:xfrm>
          <a:prstGeom prst="rect">
            <a:avLst/>
          </a:prstGeom>
        </p:spPr>
      </p:pic>
      <p:pic>
        <p:nvPicPr>
          <p:cNvPr id="31" name="Picture 6" descr="http://www.88353588.net/uploads/allimg/110510/5_110510141924_1.JPG"/>
          <p:cNvPicPr>
            <a:picLocks noChangeAspect="1" noChangeArrowheads="1"/>
          </p:cNvPicPr>
          <p:nvPr/>
        </p:nvPicPr>
        <p:blipFill>
          <a:blip r:embed="rId5" cstate="print"/>
          <a:stretch>
            <a:fillRect/>
          </a:stretch>
        </p:blipFill>
        <p:spPr bwMode="auto">
          <a:xfrm>
            <a:off x="6012160" y="1484784"/>
            <a:ext cx="2232248" cy="1944216"/>
          </a:xfrm>
          <a:prstGeom prst="rect">
            <a:avLst/>
          </a:prstGeom>
          <a:noFill/>
        </p:spPr>
      </p:pic>
      <p:pic>
        <p:nvPicPr>
          <p:cNvPr id="32" name="Picture 2" descr="http://www.surveon.com/images/p_product/IP_CAM2400_2300_2320.jpg"/>
          <p:cNvPicPr>
            <a:picLocks noChangeAspect="1" noChangeArrowheads="1"/>
          </p:cNvPicPr>
          <p:nvPr/>
        </p:nvPicPr>
        <p:blipFill>
          <a:blip r:embed="rId6" cstate="print"/>
          <a:stretch>
            <a:fillRect/>
          </a:stretch>
        </p:blipFill>
        <p:spPr bwMode="auto">
          <a:xfrm>
            <a:off x="4283968" y="5676900"/>
            <a:ext cx="1866900" cy="1181100"/>
          </a:xfrm>
          <a:prstGeom prst="rect">
            <a:avLst/>
          </a:prstGeom>
          <a:noFill/>
        </p:spPr>
      </p:pic>
      <p:sp>
        <p:nvSpPr>
          <p:cNvPr id="33" name="橢圓 32"/>
          <p:cNvSpPr/>
          <p:nvPr/>
        </p:nvSpPr>
        <p:spPr bwMode="auto">
          <a:xfrm>
            <a:off x="3995936" y="1916832"/>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34" name="橢圓 33"/>
          <p:cNvSpPr/>
          <p:nvPr/>
        </p:nvSpPr>
        <p:spPr bwMode="auto">
          <a:xfrm>
            <a:off x="4716016" y="1844824"/>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35" name="橢圓 34"/>
          <p:cNvSpPr/>
          <p:nvPr/>
        </p:nvSpPr>
        <p:spPr bwMode="auto">
          <a:xfrm>
            <a:off x="3563888" y="1484784"/>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pic>
        <p:nvPicPr>
          <p:cNvPr id="36" name="圖片 35" descr="酒店Pic_10.jpg"/>
          <p:cNvPicPr>
            <a:picLocks noChangeAspect="1"/>
          </p:cNvPicPr>
          <p:nvPr/>
        </p:nvPicPr>
        <p:blipFill>
          <a:blip r:embed="rId7" cstate="print"/>
          <a:stretch>
            <a:fillRect/>
          </a:stretch>
        </p:blipFill>
        <p:spPr>
          <a:xfrm>
            <a:off x="611560" y="1527819"/>
            <a:ext cx="2466975" cy="1847850"/>
          </a:xfrm>
          <a:prstGeom prst="rect">
            <a:avLst/>
          </a:prstGeom>
        </p:spPr>
      </p:pic>
      <p:sp>
        <p:nvSpPr>
          <p:cNvPr id="38" name="橢圓 37"/>
          <p:cNvSpPr/>
          <p:nvPr/>
        </p:nvSpPr>
        <p:spPr bwMode="auto">
          <a:xfrm>
            <a:off x="2771800" y="1599827"/>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39" name="橢圓 38"/>
          <p:cNvSpPr/>
          <p:nvPr/>
        </p:nvSpPr>
        <p:spPr bwMode="auto">
          <a:xfrm>
            <a:off x="1475656" y="2031875"/>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pic>
        <p:nvPicPr>
          <p:cNvPr id="40" name="Picture 8" descr="http://www.surveon.com/images/p_product/IP_CAM4220.jpg"/>
          <p:cNvPicPr>
            <a:picLocks noChangeAspect="1" noChangeArrowheads="1"/>
          </p:cNvPicPr>
          <p:nvPr/>
        </p:nvPicPr>
        <p:blipFill>
          <a:blip r:embed="rId8" cstate="print"/>
          <a:stretch>
            <a:fillRect/>
          </a:stretch>
        </p:blipFill>
        <p:spPr bwMode="auto">
          <a:xfrm>
            <a:off x="7020272" y="5517232"/>
            <a:ext cx="1809146" cy="1181101"/>
          </a:xfrm>
          <a:prstGeom prst="rect">
            <a:avLst/>
          </a:prstGeom>
          <a:noFill/>
        </p:spPr>
      </p:pic>
      <p:sp>
        <p:nvSpPr>
          <p:cNvPr id="41" name="橢圓 40"/>
          <p:cNvSpPr/>
          <p:nvPr/>
        </p:nvSpPr>
        <p:spPr bwMode="auto">
          <a:xfrm>
            <a:off x="8028384" y="1484784"/>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42" name="橢圓 41"/>
          <p:cNvSpPr/>
          <p:nvPr/>
        </p:nvSpPr>
        <p:spPr bwMode="auto">
          <a:xfrm>
            <a:off x="6228184" y="1484784"/>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6" descr="http://www.surveon.com/images/p_product/IP_CAM2400_2300_2320.jpg"/>
          <p:cNvPicPr>
            <a:picLocks noChangeAspect="1" noChangeArrowheads="1"/>
          </p:cNvPicPr>
          <p:nvPr/>
        </p:nvPicPr>
        <p:blipFill>
          <a:blip r:embed="rId3" cstate="print"/>
          <a:srcRect/>
          <a:stretch>
            <a:fillRect/>
          </a:stretch>
        </p:blipFill>
        <p:spPr bwMode="auto">
          <a:xfrm>
            <a:off x="7277100" y="5445224"/>
            <a:ext cx="1866900" cy="1181101"/>
          </a:xfrm>
          <a:prstGeom prst="rect">
            <a:avLst/>
          </a:prstGeom>
          <a:noFill/>
        </p:spPr>
      </p:pic>
      <p:sp>
        <p:nvSpPr>
          <p:cNvPr id="6" name="投影片編號版面配置區 3"/>
          <p:cNvSpPr>
            <a:spLocks noGrp="1"/>
          </p:cNvSpPr>
          <p:nvPr>
            <p:ph type="sldNum" sz="quarter" idx="12"/>
          </p:nvPr>
        </p:nvSpPr>
        <p:spPr/>
        <p:txBody>
          <a:bodyPr/>
          <a:lstStyle/>
          <a:p>
            <a:fld id="{D5B312CC-07A2-4B39-BAEE-AEB796F3D43F}" type="slidenum">
              <a:rPr lang="en-US" altLang="zh-TW"/>
              <a:pPr/>
              <a:t>8</a:t>
            </a:fld>
            <a:endParaRPr lang="en-US" altLang="zh-TW"/>
          </a:p>
        </p:txBody>
      </p:sp>
      <p:sp>
        <p:nvSpPr>
          <p:cNvPr id="407554" name="Rectangle 2"/>
          <p:cNvSpPr>
            <a:spLocks noGrp="1" noChangeArrowheads="1"/>
          </p:cNvSpPr>
          <p:nvPr>
            <p:ph type="title" idx="4294967295"/>
          </p:nvPr>
        </p:nvSpPr>
        <p:spPr>
          <a:xfrm>
            <a:off x="323528" y="116632"/>
            <a:ext cx="8229600" cy="1143000"/>
          </a:xfrm>
        </p:spPr>
        <p:txBody>
          <a:bodyPr/>
          <a:lstStyle/>
          <a:p>
            <a:r>
              <a:rPr lang="en-US" altLang="zh-CN" sz="3200" dirty="0" smtClean="0"/>
              <a:t>Warehouse room HD camera installation key areas</a:t>
            </a:r>
            <a:endParaRPr lang="zh-CN" altLang="en-US" sz="3200" dirty="0"/>
          </a:p>
        </p:txBody>
      </p:sp>
      <p:sp>
        <p:nvSpPr>
          <p:cNvPr id="7" name="矩形 6"/>
          <p:cNvSpPr/>
          <p:nvPr/>
        </p:nvSpPr>
        <p:spPr>
          <a:xfrm>
            <a:off x="395536" y="3573016"/>
            <a:ext cx="1570430" cy="416011"/>
          </a:xfrm>
          <a:prstGeom prst="rect">
            <a:avLst/>
          </a:prstGeom>
        </p:spPr>
        <p:txBody>
          <a:bodyPr wrap="none">
            <a:spAutoFit/>
          </a:bodyPr>
          <a:lstStyle/>
          <a:p>
            <a:pPr algn="l">
              <a:lnSpc>
                <a:spcPct val="150000"/>
              </a:lnSpc>
            </a:pPr>
            <a:r>
              <a:rPr lang="en-US" altLang="zh-TW" sz="1600" dirty="0" smtClean="0"/>
              <a:t>Valuables safe</a:t>
            </a:r>
            <a:endParaRPr lang="zh-TW" altLang="en-US" sz="1600" dirty="0"/>
          </a:p>
        </p:txBody>
      </p:sp>
      <p:sp>
        <p:nvSpPr>
          <p:cNvPr id="19" name="矩形 18"/>
          <p:cNvSpPr/>
          <p:nvPr/>
        </p:nvSpPr>
        <p:spPr>
          <a:xfrm>
            <a:off x="3563888" y="3573016"/>
            <a:ext cx="1507144" cy="416011"/>
          </a:xfrm>
          <a:prstGeom prst="rect">
            <a:avLst/>
          </a:prstGeom>
        </p:spPr>
        <p:txBody>
          <a:bodyPr wrap="none">
            <a:spAutoFit/>
          </a:bodyPr>
          <a:lstStyle/>
          <a:p>
            <a:pPr algn="l">
              <a:lnSpc>
                <a:spcPct val="150000"/>
              </a:lnSpc>
            </a:pPr>
            <a:r>
              <a:rPr lang="en-US" altLang="zh-TW" sz="1600" dirty="0" smtClean="0"/>
              <a:t>Storage Room</a:t>
            </a:r>
            <a:endParaRPr lang="zh-TW" altLang="en-US" sz="1600" dirty="0"/>
          </a:p>
        </p:txBody>
      </p:sp>
      <p:sp>
        <p:nvSpPr>
          <p:cNvPr id="22" name="矩形 21"/>
          <p:cNvSpPr/>
          <p:nvPr/>
        </p:nvSpPr>
        <p:spPr>
          <a:xfrm>
            <a:off x="6732240" y="3573016"/>
            <a:ext cx="1484702" cy="416011"/>
          </a:xfrm>
          <a:prstGeom prst="rect">
            <a:avLst/>
          </a:prstGeom>
        </p:spPr>
        <p:txBody>
          <a:bodyPr wrap="none">
            <a:spAutoFit/>
          </a:bodyPr>
          <a:lstStyle/>
          <a:p>
            <a:pPr algn="l">
              <a:lnSpc>
                <a:spcPct val="150000"/>
              </a:lnSpc>
            </a:pPr>
            <a:r>
              <a:rPr lang="en-US" altLang="zh-TW" sz="1600" dirty="0" smtClean="0"/>
              <a:t>Machine room</a:t>
            </a:r>
            <a:endParaRPr lang="zh-TW" altLang="en-US" sz="1600" dirty="0"/>
          </a:p>
        </p:txBody>
      </p:sp>
      <p:sp>
        <p:nvSpPr>
          <p:cNvPr id="38916" name="AutoShape 4" descr="http://t1.baidu.com/it/u=1601806983,1267279713&amp;fm=21&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7" name="矩形 16"/>
          <p:cNvSpPr/>
          <p:nvPr/>
        </p:nvSpPr>
        <p:spPr>
          <a:xfrm>
            <a:off x="3275856" y="4293096"/>
            <a:ext cx="2448272" cy="1584176"/>
          </a:xfrm>
          <a:prstGeom prst="rect">
            <a:avLst/>
          </a:prstGeom>
        </p:spPr>
        <p:txBody>
          <a:bodyPr wrap="square">
            <a:spAutoFit/>
          </a:bodyPr>
          <a:lstStyle/>
          <a:p>
            <a:pPr algn="l">
              <a:lnSpc>
                <a:spcPct val="150000"/>
              </a:lnSpc>
            </a:pPr>
            <a:r>
              <a:rPr lang="en-US" altLang="zh-TW" sz="1600" dirty="0" smtClean="0"/>
              <a:t>Storage access control and protection</a:t>
            </a:r>
          </a:p>
          <a:p>
            <a:pPr algn="l">
              <a:lnSpc>
                <a:spcPct val="150000"/>
              </a:lnSpc>
            </a:pPr>
            <a:r>
              <a:rPr lang="en-US" altLang="zh-TW" sz="1600" dirty="0" smtClean="0"/>
              <a:t>VF HD Dome</a:t>
            </a:r>
          </a:p>
          <a:p>
            <a:pPr algn="l">
              <a:lnSpc>
                <a:spcPct val="150000"/>
              </a:lnSpc>
            </a:pPr>
            <a:r>
              <a:rPr lang="en-US" altLang="zh-TW" sz="1600" dirty="0" smtClean="0"/>
              <a:t>CAM4321</a:t>
            </a:r>
            <a:endParaRPr lang="zh-TW" altLang="en-US" sz="1600" dirty="0"/>
          </a:p>
        </p:txBody>
      </p:sp>
      <p:sp>
        <p:nvSpPr>
          <p:cNvPr id="23" name="矩形 22"/>
          <p:cNvSpPr/>
          <p:nvPr/>
        </p:nvSpPr>
        <p:spPr>
          <a:xfrm>
            <a:off x="323528" y="4293096"/>
            <a:ext cx="2304256" cy="1200329"/>
          </a:xfrm>
          <a:prstGeom prst="rect">
            <a:avLst/>
          </a:prstGeom>
        </p:spPr>
        <p:txBody>
          <a:bodyPr wrap="square">
            <a:spAutoFit/>
          </a:bodyPr>
          <a:lstStyle/>
          <a:p>
            <a:pPr algn="l">
              <a:lnSpc>
                <a:spcPct val="150000"/>
              </a:lnSpc>
            </a:pPr>
            <a:r>
              <a:rPr lang="en-US" altLang="zh-TW" sz="1600" dirty="0" smtClean="0"/>
              <a:t>Treasury storage monitor, HD cameras</a:t>
            </a:r>
          </a:p>
          <a:p>
            <a:pPr algn="l">
              <a:lnSpc>
                <a:spcPct val="150000"/>
              </a:lnSpc>
            </a:pPr>
            <a:r>
              <a:rPr lang="en-US" altLang="zh-TW" sz="1600" dirty="0" smtClean="0"/>
              <a:t>CAM2311P</a:t>
            </a:r>
            <a:endParaRPr lang="zh-TW" altLang="en-US" sz="1600" dirty="0"/>
          </a:p>
        </p:txBody>
      </p:sp>
      <p:sp>
        <p:nvSpPr>
          <p:cNvPr id="24" name="矩形 23"/>
          <p:cNvSpPr/>
          <p:nvPr/>
        </p:nvSpPr>
        <p:spPr>
          <a:xfrm>
            <a:off x="6372200" y="4293096"/>
            <a:ext cx="2448272" cy="1569660"/>
          </a:xfrm>
          <a:prstGeom prst="rect">
            <a:avLst/>
          </a:prstGeom>
        </p:spPr>
        <p:txBody>
          <a:bodyPr wrap="square">
            <a:spAutoFit/>
          </a:bodyPr>
          <a:lstStyle/>
          <a:p>
            <a:pPr algn="l">
              <a:lnSpc>
                <a:spcPct val="150000"/>
              </a:lnSpc>
            </a:pPr>
            <a:r>
              <a:rPr lang="en-US" altLang="zh-TW" sz="1600" dirty="0" smtClean="0"/>
              <a:t>Access control and protection</a:t>
            </a:r>
          </a:p>
          <a:p>
            <a:pPr algn="l">
              <a:lnSpc>
                <a:spcPct val="150000"/>
              </a:lnSpc>
            </a:pPr>
            <a:r>
              <a:rPr lang="en-US" altLang="zh-TW" sz="1600" dirty="0" smtClean="0"/>
              <a:t>Low light HD Box CAM2311P</a:t>
            </a:r>
            <a:endParaRPr lang="zh-TW" altLang="en-US" sz="1600" dirty="0"/>
          </a:p>
        </p:txBody>
      </p:sp>
      <p:pic>
        <p:nvPicPr>
          <p:cNvPr id="25" name="Picture 2" descr="http://www.surveon.com/images/p_product/IP_CAM2400_2300_2320.jpg"/>
          <p:cNvPicPr>
            <a:picLocks noChangeAspect="1" noChangeArrowheads="1"/>
          </p:cNvPicPr>
          <p:nvPr/>
        </p:nvPicPr>
        <p:blipFill>
          <a:blip r:embed="rId3" cstate="print"/>
          <a:srcRect/>
          <a:stretch>
            <a:fillRect/>
          </a:stretch>
        </p:blipFill>
        <p:spPr bwMode="auto">
          <a:xfrm>
            <a:off x="1187624" y="5445224"/>
            <a:ext cx="1866900" cy="1181101"/>
          </a:xfrm>
          <a:prstGeom prst="rect">
            <a:avLst/>
          </a:prstGeom>
          <a:noFill/>
        </p:spPr>
      </p:pic>
      <p:pic>
        <p:nvPicPr>
          <p:cNvPr id="27" name="Picture 8" descr="http://www.surveon.com/images/p_product/IP_CAM4220.jpg"/>
          <p:cNvPicPr>
            <a:picLocks noChangeAspect="1" noChangeArrowheads="1"/>
          </p:cNvPicPr>
          <p:nvPr/>
        </p:nvPicPr>
        <p:blipFill>
          <a:blip r:embed="rId4" cstate="print"/>
          <a:srcRect/>
          <a:stretch>
            <a:fillRect/>
          </a:stretch>
        </p:blipFill>
        <p:spPr bwMode="auto">
          <a:xfrm>
            <a:off x="4283968" y="5517232"/>
            <a:ext cx="1866900" cy="1181101"/>
          </a:xfrm>
          <a:prstGeom prst="rect">
            <a:avLst/>
          </a:prstGeom>
          <a:noFill/>
        </p:spPr>
      </p:pic>
      <p:pic>
        <p:nvPicPr>
          <p:cNvPr id="30" name="圖片 29" descr="酒店Pic_08.jpg"/>
          <p:cNvPicPr>
            <a:picLocks noChangeAspect="1"/>
          </p:cNvPicPr>
          <p:nvPr/>
        </p:nvPicPr>
        <p:blipFill>
          <a:blip r:embed="rId5" cstate="print"/>
          <a:stretch>
            <a:fillRect/>
          </a:stretch>
        </p:blipFill>
        <p:spPr>
          <a:xfrm>
            <a:off x="179512" y="1556792"/>
            <a:ext cx="2905150" cy="1872208"/>
          </a:xfrm>
          <a:prstGeom prst="rect">
            <a:avLst/>
          </a:prstGeom>
        </p:spPr>
      </p:pic>
      <p:sp>
        <p:nvSpPr>
          <p:cNvPr id="31" name="橢圓 30"/>
          <p:cNvSpPr/>
          <p:nvPr/>
        </p:nvSpPr>
        <p:spPr bwMode="auto">
          <a:xfrm>
            <a:off x="1403648" y="1628800"/>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32" name="橢圓 31"/>
          <p:cNvSpPr/>
          <p:nvPr/>
        </p:nvSpPr>
        <p:spPr bwMode="auto">
          <a:xfrm>
            <a:off x="179512" y="1628800"/>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pic>
        <p:nvPicPr>
          <p:cNvPr id="33" name="圖片 32" descr="酒店Pic_14.jpg"/>
          <p:cNvPicPr>
            <a:picLocks noChangeAspect="1"/>
          </p:cNvPicPr>
          <p:nvPr/>
        </p:nvPicPr>
        <p:blipFill>
          <a:blip r:embed="rId6" cstate="print"/>
          <a:stretch>
            <a:fillRect/>
          </a:stretch>
        </p:blipFill>
        <p:spPr>
          <a:xfrm>
            <a:off x="6276436" y="1556792"/>
            <a:ext cx="2466975" cy="1847850"/>
          </a:xfrm>
          <a:prstGeom prst="rect">
            <a:avLst/>
          </a:prstGeom>
        </p:spPr>
      </p:pic>
      <p:sp>
        <p:nvSpPr>
          <p:cNvPr id="34" name="橢圓 33"/>
          <p:cNvSpPr/>
          <p:nvPr/>
        </p:nvSpPr>
        <p:spPr bwMode="auto">
          <a:xfrm>
            <a:off x="8532440" y="1556792"/>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pic>
        <p:nvPicPr>
          <p:cNvPr id="35" name="Picture 7" descr="http://photocdn.sohu.com/20090315/Img262799866.jpg"/>
          <p:cNvPicPr>
            <a:picLocks noChangeAspect="1" noChangeArrowheads="1"/>
          </p:cNvPicPr>
          <p:nvPr/>
        </p:nvPicPr>
        <p:blipFill>
          <a:blip r:embed="rId7" cstate="print"/>
          <a:srcRect/>
          <a:stretch>
            <a:fillRect/>
          </a:stretch>
        </p:blipFill>
        <p:spPr bwMode="auto">
          <a:xfrm>
            <a:off x="3347864" y="1556792"/>
            <a:ext cx="2629496" cy="1752997"/>
          </a:xfrm>
          <a:prstGeom prst="rect">
            <a:avLst/>
          </a:prstGeom>
          <a:noFill/>
        </p:spPr>
      </p:pic>
      <p:sp>
        <p:nvSpPr>
          <p:cNvPr id="36" name="橢圓 35"/>
          <p:cNvSpPr/>
          <p:nvPr/>
        </p:nvSpPr>
        <p:spPr bwMode="auto">
          <a:xfrm>
            <a:off x="5493003" y="1815851"/>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www.surveon.com/images/p_product/IP_CAM3260.jpg"/>
          <p:cNvPicPr>
            <a:picLocks noChangeAspect="1" noChangeArrowheads="1"/>
          </p:cNvPicPr>
          <p:nvPr/>
        </p:nvPicPr>
        <p:blipFill>
          <a:blip r:embed="rId3" cstate="print"/>
          <a:srcRect/>
          <a:stretch>
            <a:fillRect/>
          </a:stretch>
        </p:blipFill>
        <p:spPr bwMode="auto">
          <a:xfrm>
            <a:off x="4139952" y="5301208"/>
            <a:ext cx="1866900" cy="1181101"/>
          </a:xfrm>
          <a:prstGeom prst="rect">
            <a:avLst/>
          </a:prstGeom>
          <a:noFill/>
        </p:spPr>
      </p:pic>
      <p:sp>
        <p:nvSpPr>
          <p:cNvPr id="6" name="投影片編號版面配置區 3"/>
          <p:cNvSpPr>
            <a:spLocks noGrp="1"/>
          </p:cNvSpPr>
          <p:nvPr>
            <p:ph type="sldNum" sz="quarter" idx="12"/>
          </p:nvPr>
        </p:nvSpPr>
        <p:spPr/>
        <p:txBody>
          <a:bodyPr/>
          <a:lstStyle/>
          <a:p>
            <a:fld id="{D5B312CC-07A2-4B39-BAEE-AEB796F3D43F}" type="slidenum">
              <a:rPr lang="en-US" altLang="zh-TW"/>
              <a:pPr/>
              <a:t>9</a:t>
            </a:fld>
            <a:endParaRPr lang="en-US" altLang="zh-TW"/>
          </a:p>
        </p:txBody>
      </p:sp>
      <p:sp>
        <p:nvSpPr>
          <p:cNvPr id="407554" name="Rectangle 2"/>
          <p:cNvSpPr>
            <a:spLocks noGrp="1" noChangeArrowheads="1"/>
          </p:cNvSpPr>
          <p:nvPr>
            <p:ph type="title" idx="4294967295"/>
          </p:nvPr>
        </p:nvSpPr>
        <p:spPr>
          <a:xfrm>
            <a:off x="323528" y="116632"/>
            <a:ext cx="8229600" cy="1143000"/>
          </a:xfrm>
        </p:spPr>
        <p:txBody>
          <a:bodyPr/>
          <a:lstStyle/>
          <a:p>
            <a:r>
              <a:rPr lang="en-US" altLang="zh-CN" sz="3200" dirty="0" smtClean="0"/>
              <a:t>Logistical HD cameras installation key areas</a:t>
            </a:r>
            <a:endParaRPr lang="zh-CN" altLang="en-US" sz="3200" dirty="0"/>
          </a:p>
        </p:txBody>
      </p:sp>
      <p:sp>
        <p:nvSpPr>
          <p:cNvPr id="7" name="矩形 6"/>
          <p:cNvSpPr/>
          <p:nvPr/>
        </p:nvSpPr>
        <p:spPr>
          <a:xfrm>
            <a:off x="395536" y="3573016"/>
            <a:ext cx="1132041" cy="416011"/>
          </a:xfrm>
          <a:prstGeom prst="rect">
            <a:avLst/>
          </a:prstGeom>
        </p:spPr>
        <p:txBody>
          <a:bodyPr wrap="none">
            <a:spAutoFit/>
          </a:bodyPr>
          <a:lstStyle/>
          <a:p>
            <a:pPr algn="l">
              <a:lnSpc>
                <a:spcPct val="150000"/>
              </a:lnSpc>
            </a:pPr>
            <a:r>
              <a:rPr lang="en-US" altLang="zh-CN" sz="1600" dirty="0" smtClean="0"/>
              <a:t>Main Gate</a:t>
            </a:r>
            <a:endParaRPr lang="zh-TW" altLang="en-US" sz="1600" dirty="0"/>
          </a:p>
        </p:txBody>
      </p:sp>
      <p:sp>
        <p:nvSpPr>
          <p:cNvPr id="19" name="矩形 18"/>
          <p:cNvSpPr/>
          <p:nvPr/>
        </p:nvSpPr>
        <p:spPr>
          <a:xfrm>
            <a:off x="3563888" y="3645024"/>
            <a:ext cx="1221809" cy="416011"/>
          </a:xfrm>
          <a:prstGeom prst="rect">
            <a:avLst/>
          </a:prstGeom>
        </p:spPr>
        <p:txBody>
          <a:bodyPr wrap="none">
            <a:spAutoFit/>
          </a:bodyPr>
          <a:lstStyle/>
          <a:p>
            <a:pPr algn="l">
              <a:lnSpc>
                <a:spcPct val="150000"/>
              </a:lnSpc>
            </a:pPr>
            <a:r>
              <a:rPr lang="en-US" altLang="zh-CN" sz="1600" dirty="0" smtClean="0"/>
              <a:t>Parking Lot</a:t>
            </a:r>
            <a:endParaRPr lang="zh-TW" altLang="en-US" sz="1600" dirty="0"/>
          </a:p>
        </p:txBody>
      </p:sp>
      <p:sp>
        <p:nvSpPr>
          <p:cNvPr id="22" name="矩形 21"/>
          <p:cNvSpPr/>
          <p:nvPr/>
        </p:nvSpPr>
        <p:spPr>
          <a:xfrm>
            <a:off x="6444208" y="3501008"/>
            <a:ext cx="1232902" cy="416011"/>
          </a:xfrm>
          <a:prstGeom prst="rect">
            <a:avLst/>
          </a:prstGeom>
        </p:spPr>
        <p:txBody>
          <a:bodyPr wrap="none">
            <a:spAutoFit/>
          </a:bodyPr>
          <a:lstStyle/>
          <a:p>
            <a:pPr algn="l">
              <a:lnSpc>
                <a:spcPct val="150000"/>
              </a:lnSpc>
            </a:pPr>
            <a:r>
              <a:rPr lang="en-US" altLang="zh-TW" sz="1600" dirty="0" smtClean="0"/>
              <a:t>Fence Area</a:t>
            </a:r>
            <a:endParaRPr lang="zh-TW" altLang="en-US" sz="1600" dirty="0"/>
          </a:p>
        </p:txBody>
      </p:sp>
      <p:sp>
        <p:nvSpPr>
          <p:cNvPr id="16" name="矩形 15"/>
          <p:cNvSpPr/>
          <p:nvPr/>
        </p:nvSpPr>
        <p:spPr>
          <a:xfrm>
            <a:off x="467544" y="4100879"/>
            <a:ext cx="2088232" cy="1200329"/>
          </a:xfrm>
          <a:prstGeom prst="rect">
            <a:avLst/>
          </a:prstGeom>
        </p:spPr>
        <p:txBody>
          <a:bodyPr wrap="square">
            <a:spAutoFit/>
          </a:bodyPr>
          <a:lstStyle/>
          <a:p>
            <a:pPr algn="l">
              <a:lnSpc>
                <a:spcPct val="150000"/>
              </a:lnSpc>
            </a:pPr>
            <a:r>
              <a:rPr lang="en-US" altLang="zh-TW" sz="1600" dirty="0" smtClean="0"/>
              <a:t>Around Gate and wide area</a:t>
            </a:r>
          </a:p>
          <a:p>
            <a:pPr algn="l">
              <a:lnSpc>
                <a:spcPct val="150000"/>
              </a:lnSpc>
            </a:pPr>
            <a:r>
              <a:rPr lang="en-US" altLang="zh-TW" sz="1600" dirty="0" smtClean="0"/>
              <a:t>HD Dome CAM6351</a:t>
            </a:r>
          </a:p>
        </p:txBody>
      </p:sp>
      <p:pic>
        <p:nvPicPr>
          <p:cNvPr id="34818" name="Picture 2" descr="http://www.surveon.com/images/p_product/IP_CAM6351.jpg"/>
          <p:cNvPicPr>
            <a:picLocks noChangeAspect="1" noChangeArrowheads="1"/>
          </p:cNvPicPr>
          <p:nvPr/>
        </p:nvPicPr>
        <p:blipFill>
          <a:blip r:embed="rId4" cstate="print"/>
          <a:srcRect/>
          <a:stretch>
            <a:fillRect/>
          </a:stretch>
        </p:blipFill>
        <p:spPr bwMode="auto">
          <a:xfrm>
            <a:off x="971600" y="5445224"/>
            <a:ext cx="1866900" cy="1181101"/>
          </a:xfrm>
          <a:prstGeom prst="rect">
            <a:avLst/>
          </a:prstGeom>
          <a:noFill/>
        </p:spPr>
      </p:pic>
      <p:sp>
        <p:nvSpPr>
          <p:cNvPr id="21" name="矩形 20"/>
          <p:cNvSpPr/>
          <p:nvPr/>
        </p:nvSpPr>
        <p:spPr>
          <a:xfrm>
            <a:off x="3275856" y="4149080"/>
            <a:ext cx="2592288" cy="1569660"/>
          </a:xfrm>
          <a:prstGeom prst="rect">
            <a:avLst/>
          </a:prstGeom>
        </p:spPr>
        <p:txBody>
          <a:bodyPr wrap="square">
            <a:spAutoFit/>
          </a:bodyPr>
          <a:lstStyle/>
          <a:p>
            <a:pPr algn="l">
              <a:lnSpc>
                <a:spcPct val="150000"/>
              </a:lnSpc>
            </a:pPr>
            <a:r>
              <a:rPr lang="en-US" altLang="zh-TW" sz="1600" dirty="0" smtClean="0"/>
              <a:t>Outdoor Parking lot and surroundings monitor</a:t>
            </a:r>
          </a:p>
          <a:p>
            <a:pPr algn="l">
              <a:lnSpc>
                <a:spcPct val="150000"/>
              </a:lnSpc>
            </a:pPr>
            <a:r>
              <a:rPr lang="en-US" altLang="zh-TW" sz="1600" dirty="0" smtClean="0"/>
              <a:t>HD IP66</a:t>
            </a:r>
            <a:r>
              <a:rPr lang="zh-TW" altLang="en-US" sz="1600" dirty="0" smtClean="0"/>
              <a:t> </a:t>
            </a:r>
            <a:r>
              <a:rPr lang="en-US" altLang="zh-TW" sz="1600" dirty="0" smtClean="0"/>
              <a:t>IR Bullet CAM3361</a:t>
            </a:r>
          </a:p>
        </p:txBody>
      </p:sp>
      <p:sp>
        <p:nvSpPr>
          <p:cNvPr id="23" name="矩形 22"/>
          <p:cNvSpPr/>
          <p:nvPr/>
        </p:nvSpPr>
        <p:spPr>
          <a:xfrm>
            <a:off x="6156176" y="4149080"/>
            <a:ext cx="1984839" cy="1200329"/>
          </a:xfrm>
          <a:prstGeom prst="rect">
            <a:avLst/>
          </a:prstGeom>
        </p:spPr>
        <p:txBody>
          <a:bodyPr wrap="none">
            <a:spAutoFit/>
          </a:bodyPr>
          <a:lstStyle/>
          <a:p>
            <a:pPr algn="l">
              <a:lnSpc>
                <a:spcPct val="150000"/>
              </a:lnSpc>
            </a:pPr>
            <a:r>
              <a:rPr lang="en-US" altLang="zh-TW" sz="1600" dirty="0" smtClean="0"/>
              <a:t>Outdoor fence area</a:t>
            </a:r>
          </a:p>
          <a:p>
            <a:pPr algn="l">
              <a:lnSpc>
                <a:spcPct val="150000"/>
              </a:lnSpc>
            </a:pPr>
            <a:r>
              <a:rPr lang="en-US" altLang="zh-TW" sz="1600" dirty="0" smtClean="0"/>
              <a:t>HD IP66</a:t>
            </a:r>
            <a:r>
              <a:rPr lang="zh-TW" altLang="en-US" sz="1600" dirty="0" smtClean="0"/>
              <a:t> </a:t>
            </a:r>
            <a:r>
              <a:rPr lang="en-US" altLang="zh-TW" sz="1600" dirty="0" smtClean="0"/>
              <a:t>IR Bullet</a:t>
            </a:r>
          </a:p>
          <a:p>
            <a:pPr algn="l">
              <a:lnSpc>
                <a:spcPct val="150000"/>
              </a:lnSpc>
            </a:pPr>
            <a:r>
              <a:rPr lang="en-US" altLang="zh-TW" sz="1600" dirty="0" smtClean="0"/>
              <a:t>CAM3351</a:t>
            </a:r>
          </a:p>
        </p:txBody>
      </p:sp>
      <p:pic>
        <p:nvPicPr>
          <p:cNvPr id="26" name="Picture 7" descr="http://pic3.nipic.com/20090518/545042_093544087_2.jpg"/>
          <p:cNvPicPr>
            <a:picLocks noChangeAspect="1" noChangeArrowheads="1"/>
          </p:cNvPicPr>
          <p:nvPr/>
        </p:nvPicPr>
        <p:blipFill>
          <a:blip r:embed="rId5" cstate="print"/>
          <a:stretch>
            <a:fillRect/>
          </a:stretch>
        </p:blipFill>
        <p:spPr bwMode="auto">
          <a:xfrm>
            <a:off x="6444208" y="1556791"/>
            <a:ext cx="1296144" cy="1729613"/>
          </a:xfrm>
          <a:prstGeom prst="rect">
            <a:avLst/>
          </a:prstGeom>
          <a:noFill/>
        </p:spPr>
      </p:pic>
      <p:pic>
        <p:nvPicPr>
          <p:cNvPr id="27" name="Picture 3" descr="http://personage.jxcn.cn/mmsource/image/2008-8-7/jxcn_20080807225624.jpg"/>
          <p:cNvPicPr>
            <a:picLocks noChangeAspect="1" noChangeArrowheads="1"/>
          </p:cNvPicPr>
          <p:nvPr/>
        </p:nvPicPr>
        <p:blipFill>
          <a:blip r:embed="rId6" cstate="print"/>
          <a:stretch>
            <a:fillRect/>
          </a:stretch>
        </p:blipFill>
        <p:spPr bwMode="auto">
          <a:xfrm>
            <a:off x="539552" y="1556792"/>
            <a:ext cx="2272385" cy="1872207"/>
          </a:xfrm>
          <a:prstGeom prst="rect">
            <a:avLst/>
          </a:prstGeom>
          <a:noFill/>
        </p:spPr>
      </p:pic>
      <p:sp>
        <p:nvSpPr>
          <p:cNvPr id="28" name="橢圓 27"/>
          <p:cNvSpPr/>
          <p:nvPr/>
        </p:nvSpPr>
        <p:spPr bwMode="auto">
          <a:xfrm>
            <a:off x="2051720" y="1988840"/>
            <a:ext cx="288032" cy="21602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pic>
        <p:nvPicPr>
          <p:cNvPr id="29" name="Picture 5" descr="http://www.gzskjt.com/xwzx/UploadFiles_4435/200709/20070914094240483.jpg"/>
          <p:cNvPicPr>
            <a:picLocks noChangeAspect="1" noChangeArrowheads="1"/>
          </p:cNvPicPr>
          <p:nvPr/>
        </p:nvPicPr>
        <p:blipFill>
          <a:blip r:embed="rId7" cstate="print"/>
          <a:stretch>
            <a:fillRect/>
          </a:stretch>
        </p:blipFill>
        <p:spPr bwMode="auto">
          <a:xfrm>
            <a:off x="3286116" y="1556792"/>
            <a:ext cx="2415028" cy="1872207"/>
          </a:xfrm>
          <a:prstGeom prst="rect">
            <a:avLst/>
          </a:prstGeom>
          <a:noFill/>
        </p:spPr>
      </p:pic>
      <p:sp>
        <p:nvSpPr>
          <p:cNvPr id="30" name="橢圓 29"/>
          <p:cNvSpPr/>
          <p:nvPr/>
        </p:nvSpPr>
        <p:spPr bwMode="auto">
          <a:xfrm>
            <a:off x="5508104" y="1844824"/>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sp>
        <p:nvSpPr>
          <p:cNvPr id="31" name="橢圓 30"/>
          <p:cNvSpPr/>
          <p:nvPr/>
        </p:nvSpPr>
        <p:spPr bwMode="auto">
          <a:xfrm>
            <a:off x="6804248" y="2492896"/>
            <a:ext cx="144016" cy="144016"/>
          </a:xfrm>
          <a:prstGeom prst="ellipse">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charset="0"/>
              <a:ea typeface="新細明體" charset="-120"/>
            </a:endParaRPr>
          </a:p>
        </p:txBody>
      </p:sp>
      <p:pic>
        <p:nvPicPr>
          <p:cNvPr id="32" name="Picture 2" descr="http://www.surveon.com/images/p_product/IP_CAM3351.jpg"/>
          <p:cNvPicPr>
            <a:picLocks noChangeAspect="1" noChangeArrowheads="1"/>
          </p:cNvPicPr>
          <p:nvPr/>
        </p:nvPicPr>
        <p:blipFill>
          <a:blip r:embed="rId8" cstate="print"/>
          <a:srcRect/>
          <a:stretch>
            <a:fillRect/>
          </a:stretch>
        </p:blipFill>
        <p:spPr bwMode="auto">
          <a:xfrm>
            <a:off x="6660232" y="5229200"/>
            <a:ext cx="1866900" cy="1181101"/>
          </a:xfrm>
          <a:prstGeom prst="rect">
            <a:avLst/>
          </a:prstGeom>
          <a:noFill/>
        </p:spPr>
      </p:pic>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9486</TotalTime>
  <Words>1686</Words>
  <Application>Microsoft Office PowerPoint</Application>
  <PresentationFormat>如螢幕大小 (4:3)</PresentationFormat>
  <Paragraphs>343</Paragraphs>
  <Slides>29</Slides>
  <Notes>29</Notes>
  <HiddenSlides>0</HiddenSlides>
  <MMClips>0</MMClips>
  <ScaleCrop>false</ScaleCrop>
  <HeadingPairs>
    <vt:vector size="4" baseType="variant">
      <vt:variant>
        <vt:lpstr>佈景主題</vt:lpstr>
      </vt:variant>
      <vt:variant>
        <vt:i4>1</vt:i4>
      </vt:variant>
      <vt:variant>
        <vt:lpstr>投影片標題</vt:lpstr>
      </vt:variant>
      <vt:variant>
        <vt:i4>29</vt:i4>
      </vt:variant>
    </vt:vector>
  </HeadingPairs>
  <TitlesOfParts>
    <vt:vector size="30" baseType="lpstr">
      <vt:lpstr>預設簡報設計</vt:lpstr>
      <vt:lpstr>投影片 1</vt:lpstr>
      <vt:lpstr>投影片 2</vt:lpstr>
      <vt:lpstr>Hotel HD Surveillance Project Target</vt:lpstr>
      <vt:lpstr>Security Key Areas of Hotel</vt:lpstr>
      <vt:lpstr>Standard system architecture - multi-level architecture</vt:lpstr>
      <vt:lpstr>Recreation area cameras installation key areas</vt:lpstr>
      <vt:lpstr>Entrance area HD camera installation key areas</vt:lpstr>
      <vt:lpstr>Warehouse room HD camera installation key areas</vt:lpstr>
      <vt:lpstr>Logistical HD cameras installation key areas</vt:lpstr>
      <vt:lpstr>Administrative Region HD camera installation key areas</vt:lpstr>
      <vt:lpstr>投影片 11</vt:lpstr>
      <vt:lpstr>投影片 12</vt:lpstr>
      <vt:lpstr>Hotel HD video recording and management solution Configuration</vt:lpstr>
      <vt:lpstr>投影片 14</vt:lpstr>
      <vt:lpstr>Medium-Large Hotel HD Record Project solution configuration – NVR2100 Series</vt:lpstr>
      <vt:lpstr>Small and medium-sized hospitals HD solution configuration - SMR8000 series</vt:lpstr>
      <vt:lpstr>Chains motel and hotel HD solution configuration – SMR5000 series</vt:lpstr>
      <vt:lpstr>投影片 18</vt:lpstr>
      <vt:lpstr>投影片 19</vt:lpstr>
      <vt:lpstr>Versatile Live View mode</vt:lpstr>
      <vt:lpstr>Advanced Alarm and Client Management</vt:lpstr>
      <vt:lpstr>Recording Recovery for Offline</vt:lpstr>
      <vt:lpstr>投影片 23</vt:lpstr>
      <vt:lpstr>Investigation &amp; Search</vt:lpstr>
      <vt:lpstr>Actionable Monitoring &amp; Smart Investigation</vt:lpstr>
      <vt:lpstr>Local monitor mode and Active VI search</vt:lpstr>
      <vt:lpstr>Remote client and TV wall matrix</vt:lpstr>
      <vt:lpstr>Surveon Solution Advantage</vt:lpstr>
      <vt:lpstr>Question and Answer</vt:lpstr>
    </vt:vector>
  </TitlesOfParts>
  <Company>SYNNEX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jennifer.chen</dc:creator>
  <cp:lastModifiedBy>Wendy.Wei(魏翠瑛)</cp:lastModifiedBy>
  <cp:revision>266</cp:revision>
  <dcterms:created xsi:type="dcterms:W3CDTF">2011-04-25T03:10:53Z</dcterms:created>
  <dcterms:modified xsi:type="dcterms:W3CDTF">2013-06-03T01:21:23Z</dcterms:modified>
</cp:coreProperties>
</file>