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Lst>
  <p:notesMasterIdLst>
    <p:notesMasterId r:id="rId30"/>
  </p:notesMasterIdLst>
  <p:sldIdLst>
    <p:sldId id="257" r:id="rId3"/>
    <p:sldId id="396" r:id="rId4"/>
    <p:sldId id="422" r:id="rId5"/>
    <p:sldId id="481" r:id="rId6"/>
    <p:sldId id="459" r:id="rId7"/>
    <p:sldId id="461" r:id="rId8"/>
    <p:sldId id="482" r:id="rId9"/>
    <p:sldId id="483" r:id="rId10"/>
    <p:sldId id="484" r:id="rId11"/>
    <p:sldId id="485" r:id="rId12"/>
    <p:sldId id="509" r:id="rId13"/>
    <p:sldId id="510" r:id="rId14"/>
    <p:sldId id="486" r:id="rId15"/>
    <p:sldId id="499" r:id="rId16"/>
    <p:sldId id="503" r:id="rId17"/>
    <p:sldId id="488" r:id="rId18"/>
    <p:sldId id="490" r:id="rId19"/>
    <p:sldId id="491" r:id="rId20"/>
    <p:sldId id="492" r:id="rId21"/>
    <p:sldId id="494" r:id="rId22"/>
    <p:sldId id="495" r:id="rId23"/>
    <p:sldId id="505" r:id="rId24"/>
    <p:sldId id="506" r:id="rId25"/>
    <p:sldId id="504" r:id="rId26"/>
    <p:sldId id="469" r:id="rId27"/>
    <p:sldId id="501" r:id="rId28"/>
    <p:sldId id="502" r:id="rId29"/>
  </p:sldIdLst>
  <p:sldSz cx="9144000" cy="6858000" type="screen4x3"/>
  <p:notesSz cx="7099300" cy="10234613"/>
  <p:defaultTextStyle>
    <a:defPPr>
      <a:defRPr lang="zh-TW"/>
    </a:defPPr>
    <a:lvl1pPr algn="ctr" rtl="0" fontAlgn="base">
      <a:spcBef>
        <a:spcPct val="0"/>
      </a:spcBef>
      <a:spcAft>
        <a:spcPct val="0"/>
      </a:spcAft>
      <a:defRPr kumimoji="1" kern="1200">
        <a:solidFill>
          <a:schemeClr val="tx1"/>
        </a:solidFill>
        <a:latin typeface="Arial" charset="0"/>
        <a:ea typeface="新細明體" charset="-120"/>
        <a:cs typeface="+mn-cs"/>
      </a:defRPr>
    </a:lvl1pPr>
    <a:lvl2pPr marL="457200" algn="ctr" rtl="0" fontAlgn="base">
      <a:spcBef>
        <a:spcPct val="0"/>
      </a:spcBef>
      <a:spcAft>
        <a:spcPct val="0"/>
      </a:spcAft>
      <a:defRPr kumimoji="1" kern="1200">
        <a:solidFill>
          <a:schemeClr val="tx1"/>
        </a:solidFill>
        <a:latin typeface="Arial" charset="0"/>
        <a:ea typeface="新細明體" charset="-120"/>
        <a:cs typeface="+mn-cs"/>
      </a:defRPr>
    </a:lvl2pPr>
    <a:lvl3pPr marL="914400" algn="ctr" rtl="0" fontAlgn="base">
      <a:spcBef>
        <a:spcPct val="0"/>
      </a:spcBef>
      <a:spcAft>
        <a:spcPct val="0"/>
      </a:spcAft>
      <a:defRPr kumimoji="1" kern="1200">
        <a:solidFill>
          <a:schemeClr val="tx1"/>
        </a:solidFill>
        <a:latin typeface="Arial" charset="0"/>
        <a:ea typeface="新細明體" charset="-120"/>
        <a:cs typeface="+mn-cs"/>
      </a:defRPr>
    </a:lvl3pPr>
    <a:lvl4pPr marL="1371600" algn="ctr" rtl="0" fontAlgn="base">
      <a:spcBef>
        <a:spcPct val="0"/>
      </a:spcBef>
      <a:spcAft>
        <a:spcPct val="0"/>
      </a:spcAft>
      <a:defRPr kumimoji="1" kern="1200">
        <a:solidFill>
          <a:schemeClr val="tx1"/>
        </a:solidFill>
        <a:latin typeface="Arial" charset="0"/>
        <a:ea typeface="新細明體" charset="-120"/>
        <a:cs typeface="+mn-cs"/>
      </a:defRPr>
    </a:lvl4pPr>
    <a:lvl5pPr marL="1828800" algn="ctr"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1" autoAdjust="0"/>
    <p:restoredTop sz="89078" autoAdjust="0"/>
  </p:normalViewPr>
  <p:slideViewPr>
    <p:cSldViewPr>
      <p:cViewPr varScale="1">
        <p:scale>
          <a:sx n="118" d="100"/>
          <a:sy n="118" d="100"/>
        </p:scale>
        <p:origin x="1158"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49" d="100"/>
          <a:sy n="49" d="100"/>
        </p:scale>
        <p:origin x="-2874" y="-11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defTabSz="990600">
              <a:defRPr sz="1300"/>
            </a:lvl1pPr>
          </a:lstStyle>
          <a:p>
            <a:endParaRPr lang="en-US" altLang="zh-TW"/>
          </a:p>
        </p:txBody>
      </p:sp>
      <p:sp>
        <p:nvSpPr>
          <p:cNvPr id="409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vl1pPr>
          </a:lstStyle>
          <a:p>
            <a:endParaRPr lang="en-US" altLang="zh-TW"/>
          </a:p>
        </p:txBody>
      </p:sp>
      <p:sp>
        <p:nvSpPr>
          <p:cNvPr id="4100"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10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defTabSz="990600">
              <a:defRPr sz="1300"/>
            </a:lvl1pPr>
          </a:lstStyle>
          <a:p>
            <a:endParaRPr lang="en-US" altLang="zh-TW"/>
          </a:p>
        </p:txBody>
      </p:sp>
      <p:sp>
        <p:nvSpPr>
          <p:cNvPr id="410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vl1pPr>
          </a:lstStyle>
          <a:p>
            <a:fld id="{429AC74C-659D-4DC1-B90C-832493ED86CE}" type="slidenum">
              <a:rPr lang="en-US" altLang="zh-TW"/>
              <a:pPr/>
              <a:t>‹#›</a:t>
            </a:fld>
            <a:endParaRPr lang="en-US" altLang="zh-TW"/>
          </a:p>
        </p:txBody>
      </p:sp>
    </p:spTree>
    <p:extLst>
      <p:ext uri="{BB962C8B-B14F-4D97-AF65-F5344CB8AC3E}">
        <p14:creationId xmlns:p14="http://schemas.microsoft.com/office/powerpoint/2010/main" val="80634821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新細明體" charset="-120"/>
        <a:cs typeface="+mn-cs"/>
      </a:defRPr>
    </a:lvl1pPr>
    <a:lvl2pPr marL="457200" algn="l" rtl="0" fontAlgn="base">
      <a:spcBef>
        <a:spcPct val="30000"/>
      </a:spcBef>
      <a:spcAft>
        <a:spcPct val="0"/>
      </a:spcAft>
      <a:defRPr kumimoji="1" sz="1200" kern="1200">
        <a:solidFill>
          <a:schemeClr val="tx1"/>
        </a:solidFill>
        <a:latin typeface="Arial" charset="0"/>
        <a:ea typeface="新細明體" charset="-120"/>
        <a:cs typeface="+mn-cs"/>
      </a:defRPr>
    </a:lvl2pPr>
    <a:lvl3pPr marL="914400" algn="l" rtl="0" fontAlgn="base">
      <a:spcBef>
        <a:spcPct val="30000"/>
      </a:spcBef>
      <a:spcAft>
        <a:spcPct val="0"/>
      </a:spcAft>
      <a:defRPr kumimoji="1" sz="1200" kern="1200">
        <a:solidFill>
          <a:schemeClr val="tx1"/>
        </a:solidFill>
        <a:latin typeface="Arial" charset="0"/>
        <a:ea typeface="新細明體" charset="-120"/>
        <a:cs typeface="+mn-cs"/>
      </a:defRPr>
    </a:lvl3pPr>
    <a:lvl4pPr marL="1371600" algn="l" rtl="0" fontAlgn="base">
      <a:spcBef>
        <a:spcPct val="30000"/>
      </a:spcBef>
      <a:spcAft>
        <a:spcPct val="0"/>
      </a:spcAft>
      <a:defRPr kumimoji="1" sz="1200" kern="1200">
        <a:solidFill>
          <a:schemeClr val="tx1"/>
        </a:solidFill>
        <a:latin typeface="Arial" charset="0"/>
        <a:ea typeface="新細明體" charset="-120"/>
        <a:cs typeface="+mn-cs"/>
      </a:defRPr>
    </a:lvl4pPr>
    <a:lvl5pPr marL="1828800" algn="l" rtl="0" fontAlgn="base">
      <a:spcBef>
        <a:spcPct val="30000"/>
      </a:spcBef>
      <a:spcAft>
        <a:spcPct val="0"/>
      </a:spcAft>
      <a:defRPr kumimoji="1" sz="1200" kern="1200">
        <a:solidFill>
          <a:schemeClr val="tx1"/>
        </a:solidFill>
        <a:latin typeface="Arial"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25DCCF-99A2-40A7-B5A8-A9C1F934AD78}" type="slidenum">
              <a:rPr lang="en-US" altLang="zh-TW"/>
              <a:pPr/>
              <a:t>1</a:t>
            </a:fld>
            <a:endParaRPr lang="en-US" altLang="zh-TW"/>
          </a:p>
        </p:txBody>
      </p:sp>
      <p:sp>
        <p:nvSpPr>
          <p:cNvPr id="5122" name="Rectangle 2"/>
          <p:cNvSpPr>
            <a:spLocks noGrp="1" noRot="1" noChangeAspect="1" noChangeArrowheads="1" noTextEdit="1"/>
          </p:cNvSpPr>
          <p:nvPr>
            <p:ph type="sldImg"/>
          </p:nvPr>
        </p:nvSpPr>
        <p:spPr>
          <a:xfrm>
            <a:off x="992188" y="768350"/>
            <a:ext cx="5114925" cy="3836988"/>
          </a:xfrm>
          <a:ln/>
        </p:spPr>
      </p:sp>
      <p:sp>
        <p:nvSpPr>
          <p:cNvPr id="5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17282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10</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10</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87429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11</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11</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58704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12</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12</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51362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13</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13</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06757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14</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14</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71298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15</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15</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15838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miter lim="800000"/>
            <a:headEnd/>
            <a:tailEnd/>
          </a:ln>
        </p:spPr>
        <p:txBody>
          <a:bodyPr/>
          <a:lstStyle/>
          <a:p>
            <a:fld id="{0DACD2DB-F5BE-43F8-BB73-4EE9B69559BB}" type="slidenum">
              <a:rPr lang="en-US" altLang="zh-TW" smtClean="0">
                <a:ea typeface="新細明體" charset="-120"/>
              </a:rPr>
              <a:pPr/>
              <a:t>16</a:t>
            </a:fld>
            <a:endParaRPr lang="en-US" altLang="zh-TW" smtClean="0">
              <a:ea typeface="新細明體" charset="-120"/>
            </a:endParaRPr>
          </a:p>
        </p:txBody>
      </p:sp>
      <p:sp>
        <p:nvSpPr>
          <p:cNvPr id="44034" name="Rectangle 2"/>
          <p:cNvSpPr>
            <a:spLocks noGrp="1" noRot="1" noChangeAspect="1" noChangeArrowheads="1" noTextEdit="1"/>
          </p:cNvSpPr>
          <p:nvPr>
            <p:ph type="sldImg"/>
          </p:nvPr>
        </p:nvSpPr>
        <p:spPr>
          <a:xfrm>
            <a:off x="992188" y="768350"/>
            <a:ext cx="5114925" cy="3836988"/>
          </a:xfrm>
          <a:ln/>
        </p:spPr>
      </p:sp>
      <p:sp>
        <p:nvSpPr>
          <p:cNvPr id="44035" name="Rectangle 3"/>
          <p:cNvSpPr>
            <a:spLocks noGrp="1" noChangeArrowheads="1"/>
          </p:cNvSpPr>
          <p:nvPr>
            <p:ph type="body" idx="1"/>
          </p:nvPr>
        </p:nvSpPr>
        <p:spPr>
          <a:noFill/>
        </p:spPr>
        <p:txBody>
          <a:bodyPr/>
          <a:lstStyle/>
          <a:p>
            <a:endParaRPr lang="en-US" altLang="zh-TW" dirty="0" smtClean="0">
              <a:ea typeface="新細明體" charset="-120"/>
            </a:endParaRPr>
          </a:p>
        </p:txBody>
      </p:sp>
    </p:spTree>
    <p:extLst>
      <p:ext uri="{BB962C8B-B14F-4D97-AF65-F5344CB8AC3E}">
        <p14:creationId xmlns:p14="http://schemas.microsoft.com/office/powerpoint/2010/main" val="720375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miter lim="800000"/>
            <a:headEnd/>
            <a:tailEnd/>
          </a:ln>
        </p:spPr>
        <p:txBody>
          <a:bodyPr/>
          <a:lstStyle/>
          <a:p>
            <a:fld id="{A195EA1F-463F-4C10-BF0E-A9D89A388E9D}" type="slidenum">
              <a:rPr lang="en-US" altLang="zh-TW" smtClean="0">
                <a:solidFill>
                  <a:prstClr val="black"/>
                </a:solidFill>
              </a:rPr>
              <a:pPr/>
              <a:t>17</a:t>
            </a:fld>
            <a:endParaRPr lang="en-US" altLang="zh-TW" smtClean="0">
              <a:solidFill>
                <a:prstClr val="black"/>
              </a:solidFill>
            </a:endParaRPr>
          </a:p>
        </p:txBody>
      </p:sp>
      <p:sp>
        <p:nvSpPr>
          <p:cNvPr id="46082" name="Rectangle 2"/>
          <p:cNvSpPr>
            <a:spLocks noGrp="1" noRot="1" noChangeAspect="1" noChangeArrowheads="1" noTextEdit="1"/>
          </p:cNvSpPr>
          <p:nvPr>
            <p:ph type="sldImg"/>
          </p:nvPr>
        </p:nvSpPr>
        <p:spPr>
          <a:xfrm>
            <a:off x="992188" y="768350"/>
            <a:ext cx="5114925" cy="3836988"/>
          </a:xfrm>
          <a:ln/>
        </p:spPr>
      </p:sp>
      <p:sp>
        <p:nvSpPr>
          <p:cNvPr id="46083" name="Rectangle 3"/>
          <p:cNvSpPr>
            <a:spLocks noGrp="1" noChangeArrowheads="1"/>
          </p:cNvSpPr>
          <p:nvPr>
            <p:ph type="body" idx="1"/>
          </p:nvPr>
        </p:nvSpPr>
        <p:spPr>
          <a:noFill/>
        </p:spPr>
        <p:txBody>
          <a:bodyPr/>
          <a:lstStyle/>
          <a:p>
            <a:pPr eaLnBrk="1" hangingPunct="1"/>
            <a:endParaRPr lang="en-US" altLang="zh-TW" dirty="0" smtClean="0">
              <a:ea typeface="新細明體" charset="-120"/>
            </a:endParaRPr>
          </a:p>
        </p:txBody>
      </p:sp>
    </p:spTree>
    <p:extLst>
      <p:ext uri="{BB962C8B-B14F-4D97-AF65-F5344CB8AC3E}">
        <p14:creationId xmlns:p14="http://schemas.microsoft.com/office/powerpoint/2010/main" val="1839905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miter lim="800000"/>
            <a:headEnd/>
            <a:tailEnd/>
          </a:ln>
        </p:spPr>
        <p:txBody>
          <a:bodyPr/>
          <a:lstStyle/>
          <a:p>
            <a:fld id="{6E6E3E7F-00BF-41EC-AA46-F21FF93212F0}" type="slidenum">
              <a:rPr lang="en-US" altLang="zh-TW" smtClean="0">
                <a:solidFill>
                  <a:prstClr val="black"/>
                </a:solidFill>
              </a:rPr>
              <a:pPr/>
              <a:t>18</a:t>
            </a:fld>
            <a:endParaRPr lang="en-US" altLang="zh-TW" smtClean="0">
              <a:solidFill>
                <a:prstClr val="black"/>
              </a:solidFill>
            </a:endParaRPr>
          </a:p>
        </p:txBody>
      </p:sp>
      <p:sp>
        <p:nvSpPr>
          <p:cNvPr id="48130" name="Rectangle 2"/>
          <p:cNvSpPr>
            <a:spLocks noGrp="1" noRot="1" noChangeAspect="1" noChangeArrowheads="1" noTextEdit="1"/>
          </p:cNvSpPr>
          <p:nvPr>
            <p:ph type="sldImg"/>
          </p:nvPr>
        </p:nvSpPr>
        <p:spPr>
          <a:xfrm>
            <a:off x="992188" y="768350"/>
            <a:ext cx="5114925" cy="3836988"/>
          </a:xfrm>
          <a:ln/>
        </p:spPr>
      </p:sp>
      <p:sp>
        <p:nvSpPr>
          <p:cNvPr id="48131" name="Rectangle 3"/>
          <p:cNvSpPr>
            <a:spLocks noGrp="1" noChangeArrowheads="1"/>
          </p:cNvSpPr>
          <p:nvPr>
            <p:ph type="body" idx="1"/>
          </p:nvPr>
        </p:nvSpPr>
        <p:spPr>
          <a:noFill/>
        </p:spPr>
        <p:txBody>
          <a:bodyPr/>
          <a:lstStyle/>
          <a:p>
            <a:endParaRPr lang="zh-TW" altLang="zh-TW" dirty="0" smtClean="0">
              <a:ea typeface="新細明體" charset="-120"/>
            </a:endParaRPr>
          </a:p>
        </p:txBody>
      </p:sp>
    </p:spTree>
    <p:extLst>
      <p:ext uri="{BB962C8B-B14F-4D97-AF65-F5344CB8AC3E}">
        <p14:creationId xmlns:p14="http://schemas.microsoft.com/office/powerpoint/2010/main" val="468212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txBox="1">
            <a:spLocks noGrp="1" noChangeArrowheads="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a:fld id="{636AA8F6-5DD4-4822-9441-2318F043BE37}" type="slidenum">
              <a:rPr lang="en-US" altLang="zh-TW" sz="1300">
                <a:solidFill>
                  <a:prstClr val="black"/>
                </a:solidFill>
              </a:rPr>
              <a:pPr algn="r"/>
              <a:t>19</a:t>
            </a:fld>
            <a:endParaRPr lang="en-US" altLang="zh-TW" sz="1300" dirty="0">
              <a:solidFill>
                <a:prstClr val="black"/>
              </a:solidFill>
            </a:endParaRPr>
          </a:p>
        </p:txBody>
      </p:sp>
      <p:sp>
        <p:nvSpPr>
          <p:cNvPr id="50178" name="Rectangle 7"/>
          <p:cNvSpPr txBox="1">
            <a:spLocks noGrp="1" noChangeArrowheads="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a:fld id="{2E2EB3D9-B025-423B-B851-2547E9BC6FFD}" type="slidenum">
              <a:rPr lang="en-US" altLang="zh-TW" sz="1300">
                <a:solidFill>
                  <a:prstClr val="black"/>
                </a:solidFill>
              </a:rPr>
              <a:pPr algn="r"/>
              <a:t>19</a:t>
            </a:fld>
            <a:endParaRPr lang="en-US" altLang="zh-TW" sz="1300" dirty="0">
              <a:solidFill>
                <a:prstClr val="black"/>
              </a:solidFill>
            </a:endParaRPr>
          </a:p>
        </p:txBody>
      </p:sp>
      <p:sp>
        <p:nvSpPr>
          <p:cNvPr id="50179" name="Rectangle 2"/>
          <p:cNvSpPr>
            <a:spLocks noGrp="1" noRot="1" noChangeAspect="1" noChangeArrowheads="1" noTextEdit="1"/>
          </p:cNvSpPr>
          <p:nvPr>
            <p:ph type="sldImg"/>
          </p:nvPr>
        </p:nvSpPr>
        <p:spPr>
          <a:xfrm>
            <a:off x="992188" y="768350"/>
            <a:ext cx="5114925" cy="3836988"/>
          </a:xfrm>
          <a:ln/>
        </p:spPr>
      </p:sp>
      <p:sp>
        <p:nvSpPr>
          <p:cNvPr id="50180"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extLst>
      <p:ext uri="{BB962C8B-B14F-4D97-AF65-F5344CB8AC3E}">
        <p14:creationId xmlns:p14="http://schemas.microsoft.com/office/powerpoint/2010/main" val="1236898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D485B7-6FC6-4D7B-9D16-F8C13803CD2C}" type="slidenum">
              <a:rPr lang="en-US" altLang="zh-TW"/>
              <a:pPr/>
              <a:t>2</a:t>
            </a:fld>
            <a:endParaRPr lang="en-US" altLang="zh-TW"/>
          </a:p>
        </p:txBody>
      </p:sp>
      <p:sp>
        <p:nvSpPr>
          <p:cNvPr id="289794" name="Rectangle 2"/>
          <p:cNvSpPr>
            <a:spLocks noGrp="1" noRot="1" noChangeAspect="1" noChangeArrowheads="1" noTextEdit="1"/>
          </p:cNvSpPr>
          <p:nvPr>
            <p:ph type="sldImg"/>
          </p:nvPr>
        </p:nvSpPr>
        <p:spPr>
          <a:xfrm>
            <a:off x="992188" y="768350"/>
            <a:ext cx="5114925" cy="3836988"/>
          </a:xfrm>
          <a:ln/>
        </p:spPr>
      </p:sp>
      <p:sp>
        <p:nvSpPr>
          <p:cNvPr id="289795" name="Rectangle 3"/>
          <p:cNvSpPr>
            <a:spLocks noGrp="1" noChangeArrowheads="1"/>
          </p:cNvSpPr>
          <p:nvPr>
            <p:ph type="body" idx="1"/>
          </p:nvPr>
        </p:nvSpPr>
        <p:spPr/>
        <p:txBody>
          <a:bodyPr/>
          <a:lstStyle/>
          <a:p>
            <a:endParaRPr lang="zh-TW" altLang="zh-TW"/>
          </a:p>
        </p:txBody>
      </p:sp>
    </p:spTree>
    <p:extLst>
      <p:ext uri="{BB962C8B-B14F-4D97-AF65-F5344CB8AC3E}">
        <p14:creationId xmlns:p14="http://schemas.microsoft.com/office/powerpoint/2010/main" val="2354795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992188" y="768350"/>
            <a:ext cx="5114925" cy="3836988"/>
          </a:xfrm>
          <a:ln/>
        </p:spPr>
      </p:sp>
      <p:sp>
        <p:nvSpPr>
          <p:cNvPr id="48130" name="Rectangle 3"/>
          <p:cNvSpPr>
            <a:spLocks noGrp="1" noChangeArrowheads="1"/>
          </p:cNvSpPr>
          <p:nvPr>
            <p:ph type="body" idx="1"/>
          </p:nvPr>
        </p:nvSpPr>
        <p:spPr>
          <a:noFill/>
        </p:spPr>
        <p:txBody>
          <a:bodyPr/>
          <a:lstStyle/>
          <a:p>
            <a:endParaRPr lang="en-US" altLang="zh-TW" smtClean="0">
              <a:ea typeface="新細明體" charset="-120"/>
            </a:endParaRPr>
          </a:p>
        </p:txBody>
      </p:sp>
    </p:spTree>
    <p:extLst>
      <p:ext uri="{BB962C8B-B14F-4D97-AF65-F5344CB8AC3E}">
        <p14:creationId xmlns:p14="http://schemas.microsoft.com/office/powerpoint/2010/main" val="1822817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4BE86073-D1A8-4B5C-9EEB-85177CB88AB5}" type="slidenum">
              <a:rPr lang="en-US" altLang="zh-TW" smtClean="0">
                <a:solidFill>
                  <a:prstClr val="black"/>
                </a:solidFill>
              </a:rPr>
              <a:pPr>
                <a:defRPr/>
              </a:pPr>
              <a:t>21</a:t>
            </a:fld>
            <a:endParaRPr lang="en-US" altLang="zh-TW">
              <a:solidFill>
                <a:prstClr val="black"/>
              </a:solidFill>
            </a:endParaRPr>
          </a:p>
        </p:txBody>
      </p:sp>
    </p:spTree>
    <p:extLst>
      <p:ext uri="{BB962C8B-B14F-4D97-AF65-F5344CB8AC3E}">
        <p14:creationId xmlns:p14="http://schemas.microsoft.com/office/powerpoint/2010/main" val="4176426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1E42A797-C173-41F9-8509-00FCB8E228A6}" type="slidenum">
              <a:rPr lang="en-US" altLang="zh-TW" sz="1300">
                <a:latin typeface="Arial" charset="0"/>
              </a:rPr>
              <a:pPr algn="r" defTabSz="990600"/>
              <a:t>22</a:t>
            </a:fld>
            <a:endParaRPr lang="en-US" altLang="zh-TW" sz="1300">
              <a:latin typeface="Arial" charset="0"/>
            </a:endParaRPr>
          </a:p>
        </p:txBody>
      </p:sp>
      <p:sp>
        <p:nvSpPr>
          <p:cNvPr id="62466"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DE311F57-FA35-44E7-A133-0614ABA6A452}" type="slidenum">
              <a:rPr lang="en-US" altLang="zh-TW" sz="1300">
                <a:latin typeface="Arial" charset="0"/>
              </a:rPr>
              <a:pPr algn="r" defTabSz="990600"/>
              <a:t>22</a:t>
            </a:fld>
            <a:endParaRPr lang="en-US" altLang="zh-TW" sz="1300">
              <a:latin typeface="Arial" charset="0"/>
            </a:endParaRPr>
          </a:p>
        </p:txBody>
      </p:sp>
      <p:sp>
        <p:nvSpPr>
          <p:cNvPr id="62467" name="Rectangle 2"/>
          <p:cNvSpPr>
            <a:spLocks noGrp="1" noRot="1" noChangeAspect="1" noChangeArrowheads="1" noTextEdit="1"/>
          </p:cNvSpPr>
          <p:nvPr>
            <p:ph type="sldImg"/>
          </p:nvPr>
        </p:nvSpPr>
        <p:spPr>
          <a:xfrm>
            <a:off x="992188" y="768350"/>
            <a:ext cx="5114925" cy="3836988"/>
          </a:xfrm>
          <a:ln/>
        </p:spPr>
      </p:sp>
      <p:sp>
        <p:nvSpPr>
          <p:cNvPr id="62468" name="Rectangle 3"/>
          <p:cNvSpPr>
            <a:spLocks noGrp="1" noChangeArrowheads="1"/>
          </p:cNvSpPr>
          <p:nvPr>
            <p:ph type="body" idx="1"/>
          </p:nvPr>
        </p:nvSpPr>
        <p:spPr/>
        <p:txBody>
          <a:bodyPr/>
          <a:lstStyle/>
          <a:p>
            <a:pPr eaLnBrk="1" hangingPunct="1"/>
            <a:endParaRPr lang="zh-TW" altLang="zh-TW" smtClean="0">
              <a:ea typeface="新細明體" charset="-120"/>
            </a:endParaRPr>
          </a:p>
        </p:txBody>
      </p:sp>
    </p:spTree>
    <p:extLst>
      <p:ext uri="{BB962C8B-B14F-4D97-AF65-F5344CB8AC3E}">
        <p14:creationId xmlns:p14="http://schemas.microsoft.com/office/powerpoint/2010/main" val="1263629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598F5557-F923-4D5C-BECD-D80535C4218D}" type="slidenum">
              <a:rPr lang="en-US" altLang="zh-TW"/>
              <a:pPr/>
              <a:t>23</a:t>
            </a:fld>
            <a:endParaRPr lang="en-US" altLang="zh-TW"/>
          </a:p>
        </p:txBody>
      </p:sp>
      <p:sp>
        <p:nvSpPr>
          <p:cNvPr id="64514" name="Rectangle 2"/>
          <p:cNvSpPr>
            <a:spLocks noGrp="1" noRot="1" noChangeAspect="1" noChangeArrowheads="1" noTextEdit="1"/>
          </p:cNvSpPr>
          <p:nvPr>
            <p:ph type="sldImg"/>
          </p:nvPr>
        </p:nvSpPr>
        <p:spPr>
          <a:xfrm>
            <a:off x="992188" y="768350"/>
            <a:ext cx="5114925" cy="3836988"/>
          </a:xfrm>
          <a:ln/>
        </p:spPr>
      </p:sp>
      <p:sp>
        <p:nvSpPr>
          <p:cNvPr id="64515" name="Rectangle 3"/>
          <p:cNvSpPr>
            <a:spLocks noGrp="1" noChangeArrowheads="1"/>
          </p:cNvSpPr>
          <p:nvPr>
            <p:ph type="body" idx="1"/>
          </p:nvPr>
        </p:nvSpPr>
        <p:spPr/>
        <p:txBody>
          <a:bodyPr/>
          <a:lstStyle/>
          <a:p>
            <a:pPr eaLnBrk="1" hangingPunct="1"/>
            <a:r>
              <a:rPr lang="en-US" altLang="zh-TW" smtClean="0">
                <a:ea typeface="新細明體" charset="-120"/>
              </a:rPr>
              <a:t>Treplex design: live view, play back, and recording</a:t>
            </a:r>
          </a:p>
          <a:p>
            <a:pPr eaLnBrk="1" hangingPunct="1"/>
            <a:r>
              <a:rPr lang="en-US" altLang="zh-TW" smtClean="0">
                <a:ea typeface="新細明體" charset="-120"/>
              </a:rPr>
              <a:t>Record by schedule, record by event</a:t>
            </a:r>
          </a:p>
          <a:p>
            <a:pPr eaLnBrk="1" hangingPunct="1"/>
            <a:r>
              <a:rPr lang="en-US" altLang="zh-TW" smtClean="0">
                <a:ea typeface="新細明體" charset="-120"/>
              </a:rPr>
              <a:t>Playback smart investigation, search by event, search by VI</a:t>
            </a:r>
          </a:p>
          <a:p>
            <a:pPr eaLnBrk="1" hangingPunct="1"/>
            <a:endParaRPr lang="en-US" altLang="zh-TW" smtClean="0">
              <a:ea typeface="新細明體" charset="-120"/>
            </a:endParaRPr>
          </a:p>
          <a:p>
            <a:pPr eaLnBrk="1" hangingPunct="1"/>
            <a:r>
              <a:rPr lang="en-US" altLang="zh-TW" smtClean="0">
                <a:ea typeface="新細明體" charset="-120"/>
              </a:rPr>
              <a:t>All the event will pop up from the window and the bodyguard can choose the action or come back to the logs later</a:t>
            </a:r>
          </a:p>
          <a:p>
            <a:pPr eaLnBrk="1" hangingPunct="1"/>
            <a:r>
              <a:rPr lang="en-US" altLang="zh-TW" smtClean="0">
                <a:ea typeface="新細明體" charset="-120"/>
              </a:rPr>
              <a:t>VI engine</a:t>
            </a:r>
          </a:p>
          <a:p>
            <a:pPr eaLnBrk="1" hangingPunct="1"/>
            <a:r>
              <a:rPr lang="en-US" altLang="zh-TW" smtClean="0">
                <a:ea typeface="新細明體" charset="-120"/>
              </a:rPr>
              <a:t>Design for scenarios </a:t>
            </a:r>
          </a:p>
        </p:txBody>
      </p:sp>
    </p:spTree>
    <p:extLst>
      <p:ext uri="{BB962C8B-B14F-4D97-AF65-F5344CB8AC3E}">
        <p14:creationId xmlns:p14="http://schemas.microsoft.com/office/powerpoint/2010/main" val="2250982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24</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24</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94924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25</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25</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49554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26</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26</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970496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27</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27</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1792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779AB8-8F43-452A-B8D8-0E6D63811CFA}" type="slidenum">
              <a:rPr lang="en-US" altLang="zh-TW"/>
              <a:pPr/>
              <a:t>3</a:t>
            </a:fld>
            <a:endParaRPr lang="en-US" altLang="zh-TW"/>
          </a:p>
        </p:txBody>
      </p:sp>
      <p:sp>
        <p:nvSpPr>
          <p:cNvPr id="348162" name="Rectangle 2"/>
          <p:cNvSpPr>
            <a:spLocks noGrp="1" noRot="1" noChangeAspect="1" noChangeArrowheads="1" noTextEdit="1"/>
          </p:cNvSpPr>
          <p:nvPr>
            <p:ph type="sldImg"/>
          </p:nvPr>
        </p:nvSpPr>
        <p:spPr>
          <a:xfrm>
            <a:off x="992188" y="768350"/>
            <a:ext cx="5114925" cy="3836988"/>
          </a:xfrm>
          <a:ln/>
        </p:spPr>
      </p:sp>
      <p:sp>
        <p:nvSpPr>
          <p:cNvPr id="3481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53346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4</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4</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47951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5</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5</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10540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6</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6</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28889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7</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7</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56030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8</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8</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42997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9</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9</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52857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81316BA8-B3AA-45D1-81DE-8C74C4A08098}" type="slidenum">
              <a:rPr lang="en-US" altLang="zh-TW"/>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7EEFF9FE-A170-4290-AFB3-BCB9D9221F73}" type="slidenum">
              <a:rPr lang="en-US" altLang="zh-TW"/>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90360036-9335-427F-88D1-F2A7A6D8DDF4}" type="slidenum">
              <a:rPr lang="en-US" altLang="zh-TW"/>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0"/>
            <a:ext cx="8229600" cy="4525963"/>
          </a:xfrm>
        </p:spPr>
        <p:txBody>
          <a:bodyPr/>
          <a:lstStyle/>
          <a:p>
            <a:endParaRPr lang="zh-TW" altLang="en-US"/>
          </a:p>
        </p:txBody>
      </p:sp>
      <p:sp>
        <p:nvSpPr>
          <p:cNvPr id="4" name="日期版面配置區 3"/>
          <p:cNvSpPr>
            <a:spLocks noGrp="1"/>
          </p:cNvSpPr>
          <p:nvPr>
            <p:ph type="dt" sz="half" idx="10"/>
          </p:nvPr>
        </p:nvSpPr>
        <p:spPr>
          <a:xfrm>
            <a:off x="457200" y="6245225"/>
            <a:ext cx="2133600" cy="476250"/>
          </a:xfrm>
        </p:spPr>
        <p:txBody>
          <a:bodyPr/>
          <a:lstStyle>
            <a:lvl1pPr>
              <a:defRPr/>
            </a:lvl1pPr>
          </a:lstStyle>
          <a:p>
            <a:endParaRPr lang="en-US" altLang="zh-TW"/>
          </a:p>
        </p:txBody>
      </p:sp>
      <p:sp>
        <p:nvSpPr>
          <p:cNvPr id="5" name="頁尾版面配置區 4"/>
          <p:cNvSpPr>
            <a:spLocks noGrp="1"/>
          </p:cNvSpPr>
          <p:nvPr>
            <p:ph type="ftr" sz="quarter" idx="11"/>
          </p:nvPr>
        </p:nvSpPr>
        <p:spPr>
          <a:xfrm>
            <a:off x="3124200" y="6245225"/>
            <a:ext cx="2895600" cy="476250"/>
          </a:xfrm>
        </p:spPr>
        <p:txBody>
          <a:bodyPr/>
          <a:lstStyle>
            <a:lvl1pPr>
              <a:defRPr/>
            </a:lvl1pPr>
          </a:lstStyle>
          <a:p>
            <a:endParaRPr lang="en-US" altLang="zh-TW"/>
          </a:p>
        </p:txBody>
      </p:sp>
      <p:sp>
        <p:nvSpPr>
          <p:cNvPr id="6" name="投影片編號版面配置區 5"/>
          <p:cNvSpPr>
            <a:spLocks noGrp="1"/>
          </p:cNvSpPr>
          <p:nvPr>
            <p:ph type="sldNum" sz="quarter" idx="12"/>
          </p:nvPr>
        </p:nvSpPr>
        <p:spPr>
          <a:xfrm>
            <a:off x="6948488" y="44450"/>
            <a:ext cx="2133600" cy="476250"/>
          </a:xfrm>
        </p:spPr>
        <p:txBody>
          <a:bodyPr/>
          <a:lstStyle>
            <a:lvl1pPr>
              <a:defRPr/>
            </a:lvl1pPr>
          </a:lstStyle>
          <a:p>
            <a:fld id="{D472CB2C-3E8A-4EAB-89CF-4BD03616E0CC}" type="slidenum">
              <a:rPr lang="en-US" altLang="zh-TW"/>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0C0DDF1-2242-4EBC-9F87-10DF96F57689}" type="datetime1">
              <a:rPr lang="zh-TW" altLang="en-US">
                <a:solidFill>
                  <a:srgbClr val="000000"/>
                </a:solidFill>
              </a:rPr>
              <a:pPr>
                <a:defRPr/>
              </a:pPr>
              <a:t>2013/6/1</a:t>
            </a:fld>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0DFBB0-A76B-45E7-82A6-F366403F75A9}" type="slidenum">
              <a:rPr lang="en-US" altLang="zh-TW">
                <a:solidFill>
                  <a:srgbClr val="000000"/>
                </a:solidFill>
              </a:rPr>
              <a:pPr>
                <a:defRPr/>
              </a:pPr>
              <a:t>‹#›</a:t>
            </a:fld>
            <a:endParaRPr lang="en-US" altLang="zh-TW">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Text Box 7"/>
          <p:cNvSpPr txBox="1">
            <a:spLocks noChangeArrowheads="1"/>
          </p:cNvSpPr>
          <p:nvPr userDrawn="1"/>
        </p:nvSpPr>
        <p:spPr bwMode="auto">
          <a:xfrm>
            <a:off x="1042988" y="5373688"/>
            <a:ext cx="2447925" cy="366712"/>
          </a:xfrm>
          <a:prstGeom prst="rect">
            <a:avLst/>
          </a:prstGeom>
          <a:noFill/>
          <a:ln w="9525">
            <a:noFill/>
            <a:miter lim="800000"/>
            <a:headEnd/>
            <a:tailEnd/>
          </a:ln>
          <a:effectLst/>
        </p:spPr>
        <p:txBody>
          <a:bodyPr>
            <a:spAutoFit/>
          </a:bodyPr>
          <a:lstStyle/>
          <a:p>
            <a:pPr algn="l">
              <a:spcBef>
                <a:spcPct val="50000"/>
              </a:spcBef>
              <a:defRPr/>
            </a:pPr>
            <a:endParaRPr lang="zh-TW" altLang="en-US">
              <a:solidFill>
                <a:srgbClr val="000000"/>
              </a:solidFill>
              <a:ea typeface="新細明體" pitchFamily="18" charset="-120"/>
            </a:endParaRPr>
          </a:p>
        </p:txBody>
      </p:sp>
      <p:pic>
        <p:nvPicPr>
          <p:cNvPr id="5" name="Picture 24" descr="surveon logo_Colored_slogan_png"/>
          <p:cNvPicPr>
            <a:picLocks noChangeAspect="1" noChangeArrowheads="1"/>
          </p:cNvPicPr>
          <p:nvPr userDrawn="1"/>
        </p:nvPicPr>
        <p:blipFill>
          <a:blip r:embed="rId2" cstate="print"/>
          <a:srcRect/>
          <a:stretch>
            <a:fillRect/>
          </a:stretch>
        </p:blipFill>
        <p:spPr bwMode="auto">
          <a:xfrm>
            <a:off x="250825" y="6381750"/>
            <a:ext cx="1243013" cy="35401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ftr" sz="quarter" idx="10"/>
          </p:nvPr>
        </p:nvSpPr>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1"/>
          </p:nvPr>
        </p:nvSpPr>
        <p:spPr/>
        <p:txBody>
          <a:bodyPr/>
          <a:lstStyle>
            <a:lvl1pPr>
              <a:defRPr/>
            </a:lvl1pPr>
          </a:lstStyle>
          <a:p>
            <a:pPr>
              <a:defRPr/>
            </a:pPr>
            <a:fld id="{847AD670-AE37-42D5-B674-1DEC5DA0362F}" type="slidenum">
              <a:rPr lang="en-US" altLang="zh-TW">
                <a:solidFill>
                  <a:srgbClr val="000000"/>
                </a:solidFill>
              </a:rPr>
              <a:pPr>
                <a:defRPr/>
              </a:pPr>
              <a:t>‹#›</a:t>
            </a:fld>
            <a:endParaRPr lang="en-US" altLang="zh-TW">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D3D7D6C-3B02-4634-89D9-F6F0F6DD6342}" type="datetime1">
              <a:rPr lang="zh-TW" altLang="en-US">
                <a:solidFill>
                  <a:srgbClr val="000000"/>
                </a:solidFill>
              </a:rPr>
              <a:pPr>
                <a:defRPr/>
              </a:pPr>
              <a:t>2013/6/1</a:t>
            </a:fld>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0ED4F8-7CC5-4D8A-98B5-FDDB5CAEE91A}" type="slidenum">
              <a:rPr lang="en-US" altLang="zh-TW">
                <a:solidFill>
                  <a:srgbClr val="000000"/>
                </a:solidFill>
              </a:rPr>
              <a:pPr>
                <a:defRPr/>
              </a:pPr>
              <a:t>‹#›</a:t>
            </a:fld>
            <a:endParaRPr lang="en-US" altLang="zh-TW">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73F953BC-D6AE-47DB-97B8-D918C57CAE68}" type="datetime1">
              <a:rPr lang="zh-TW" altLang="en-US">
                <a:solidFill>
                  <a:srgbClr val="000000"/>
                </a:solidFill>
              </a:rPr>
              <a:pPr>
                <a:defRPr/>
              </a:pPr>
              <a:t>2013/6/1</a:t>
            </a:fld>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C56C2D-6E90-417C-948F-597BB048A75B}" type="slidenum">
              <a:rPr lang="en-US" altLang="zh-TW">
                <a:solidFill>
                  <a:srgbClr val="000000"/>
                </a:solidFill>
              </a:rPr>
              <a:pPr>
                <a:defRPr/>
              </a:pPr>
              <a:t>‹#›</a:t>
            </a:fld>
            <a:endParaRPr lang="en-US" altLang="zh-TW">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D4671151-40FF-45EE-A170-C93DE042AF45}" type="datetime1">
              <a:rPr lang="zh-TW" altLang="en-US">
                <a:solidFill>
                  <a:srgbClr val="000000"/>
                </a:solidFill>
              </a:rPr>
              <a:pPr>
                <a:defRPr/>
              </a:pPr>
              <a:t>2013/6/1</a:t>
            </a:fld>
            <a:endParaRPr lang="en-US" altLang="zh-TW">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43D8FBC-8D3F-4C85-893E-EBC632F64853}" type="slidenum">
              <a:rPr lang="en-US" altLang="zh-TW">
                <a:solidFill>
                  <a:srgbClr val="000000"/>
                </a:solidFill>
              </a:rPr>
              <a:pPr>
                <a:defRPr/>
              </a:pPr>
              <a:t>‹#›</a:t>
            </a:fld>
            <a:endParaRPr lang="en-US" altLang="zh-TW">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ADBD17B3-CF35-4871-B6B4-3698C504763F}" type="datetime1">
              <a:rPr lang="zh-TW" altLang="en-US">
                <a:solidFill>
                  <a:srgbClr val="000000"/>
                </a:solidFill>
              </a:rPr>
              <a:pPr>
                <a:defRPr/>
              </a:pPr>
              <a:t>2013/6/1</a:t>
            </a:fld>
            <a:endParaRPr lang="en-US" altLang="zh-TW">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CE4F2B5-2EDF-4BF6-B29E-38BBD10AD4C1}" type="slidenum">
              <a:rPr lang="en-US" altLang="zh-TW">
                <a:solidFill>
                  <a:srgbClr val="000000"/>
                </a:solidFill>
              </a:rPr>
              <a:pPr>
                <a:defRPr/>
              </a:pPr>
              <a:t>‹#›</a:t>
            </a:fld>
            <a:endParaRPr lang="en-US" altLang="zh-TW">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6AA1046-719A-4D30-8908-0569B6DFA0AE}" type="datetime1">
              <a:rPr lang="zh-TW" altLang="en-US">
                <a:solidFill>
                  <a:srgbClr val="000000"/>
                </a:solidFill>
              </a:rPr>
              <a:pPr>
                <a:defRPr/>
              </a:pPr>
              <a:t>2013/6/1</a:t>
            </a:fld>
            <a:endParaRPr lang="en-US" altLang="zh-TW">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E02BA05-7634-428C-A3E9-52440A0EBB40}" type="slidenum">
              <a:rPr lang="en-US" altLang="zh-TW">
                <a:solidFill>
                  <a:srgbClr val="000000"/>
                </a:solidFill>
              </a:rPr>
              <a:pPr>
                <a:defRPr/>
              </a:pPr>
              <a:t>‹#›</a:t>
            </a:fld>
            <a:endParaRPr lang="en-US" altLang="zh-TW">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F783C734-56FB-4F4E-A935-07A3375D2223}" type="slidenum">
              <a:rPr lang="en-US" altLang="zh-TW"/>
              <a:pPr/>
              <a:t>‹#›</a:t>
            </a:fld>
            <a:endParaRPr lang="en-US" altLang="zh-TW"/>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B87AC6E-1ECC-46DF-8A37-E404CB92A46D}" type="datetime1">
              <a:rPr lang="zh-TW" altLang="en-US">
                <a:solidFill>
                  <a:srgbClr val="000000"/>
                </a:solidFill>
              </a:rPr>
              <a:pPr>
                <a:defRPr/>
              </a:pPr>
              <a:t>2013/6/1</a:t>
            </a:fld>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8BF3E96-05B6-49FD-9EE8-F6A940D7EA0A}" type="slidenum">
              <a:rPr lang="en-US" altLang="zh-TW">
                <a:solidFill>
                  <a:srgbClr val="000000"/>
                </a:solidFill>
              </a:rPr>
              <a:pPr>
                <a:defRPr/>
              </a:pPr>
              <a:t>‹#›</a:t>
            </a:fld>
            <a:endParaRPr lang="en-US" altLang="zh-TW">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FCC78B3-171C-4AF6-A997-32ED4E4E253F}" type="datetime1">
              <a:rPr lang="zh-TW" altLang="en-US">
                <a:solidFill>
                  <a:srgbClr val="000000"/>
                </a:solidFill>
              </a:rPr>
              <a:pPr>
                <a:defRPr/>
              </a:pPr>
              <a:t>2013/6/1</a:t>
            </a:fld>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8A2607-56C2-455A-8B27-D0CC3D932A56}" type="slidenum">
              <a:rPr lang="en-US" altLang="zh-TW">
                <a:solidFill>
                  <a:srgbClr val="000000"/>
                </a:solidFill>
              </a:rPr>
              <a:pPr>
                <a:defRPr/>
              </a:pPr>
              <a:t>‹#›</a:t>
            </a:fld>
            <a:endParaRPr lang="en-US" altLang="zh-TW">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9FAF060E-2020-4A7F-9217-E70B87D5EB72}" type="datetime1">
              <a:rPr lang="zh-TW" altLang="en-US">
                <a:solidFill>
                  <a:srgbClr val="000000"/>
                </a:solidFill>
              </a:rPr>
              <a:pPr>
                <a:defRPr/>
              </a:pPr>
              <a:t>2013/6/1</a:t>
            </a:fld>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297319-0E29-4EF3-A1F0-98CFEF7E05D5}" type="slidenum">
              <a:rPr lang="en-US" altLang="zh-TW">
                <a:solidFill>
                  <a:srgbClr val="000000"/>
                </a:solidFill>
              </a:rPr>
              <a:pPr>
                <a:defRPr/>
              </a:pPr>
              <a:t>‹#›</a:t>
            </a:fld>
            <a:endParaRPr lang="en-US" altLang="zh-TW">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08B86C83-A2F7-43A4-BF51-CC81D27C110E}" type="datetime1">
              <a:rPr lang="zh-TW" altLang="en-US">
                <a:solidFill>
                  <a:srgbClr val="000000"/>
                </a:solidFill>
              </a:rPr>
              <a:pPr>
                <a:defRPr/>
              </a:pPr>
              <a:t>2013/6/1</a:t>
            </a:fld>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BC46AB-C9E7-40A8-B3A2-E8CAC4C06862}" type="slidenum">
              <a:rPr lang="en-US" altLang="zh-TW">
                <a:solidFill>
                  <a:srgbClr val="000000"/>
                </a:solidFill>
              </a:rPr>
              <a:pPr>
                <a:defRPr/>
              </a:pPr>
              <a:t>‹#›</a:t>
            </a:fld>
            <a:endParaRPr lang="en-US" altLang="zh-TW">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fld id="{25E48275-1BCA-46D1-A0F1-360893E1E249}" type="datetime1">
              <a:rPr lang="zh-TW" altLang="en-US">
                <a:solidFill>
                  <a:srgbClr val="000000"/>
                </a:solidFill>
              </a:rPr>
              <a:pPr>
                <a:defRPr/>
              </a:pPr>
              <a:t>2013/6/1</a:t>
            </a:fld>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036004-8786-4115-8D26-F30BA6717F23}" type="slidenum">
              <a:rPr lang="en-US" altLang="zh-TW">
                <a:solidFill>
                  <a:srgbClr val="000000"/>
                </a:solidFill>
              </a:rPr>
              <a:pPr>
                <a:defRPr/>
              </a:pPr>
              <a:t>‹#›</a:t>
            </a:fld>
            <a:endParaRPr lang="en-US" altLang="zh-TW">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a:ln/>
        </p:spPr>
        <p:txBody>
          <a:bodyPr/>
          <a:lstStyle>
            <a:lvl1pPr>
              <a:defRPr/>
            </a:lvl1pPr>
          </a:lstStyle>
          <a:p>
            <a:pPr>
              <a:defRPr/>
            </a:pPr>
            <a:fld id="{012AB989-436B-4372-A059-1B74C6CADC51}" type="datetime1">
              <a:rPr lang="zh-TW" altLang="en-US">
                <a:solidFill>
                  <a:srgbClr val="000000"/>
                </a:solidFill>
              </a:rPr>
              <a:pPr>
                <a:defRPr/>
              </a:pPr>
              <a:t>2013/6/1</a:t>
            </a:fld>
            <a:endParaRPr lang="en-US" altLang="zh-TW">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28FE2BA3-4899-483F-8D4C-E5E84A8CE35F}" type="slidenum">
              <a:rPr lang="en-US" altLang="zh-TW">
                <a:solidFill>
                  <a:srgbClr val="000000"/>
                </a:solidFill>
              </a:rPr>
              <a:pPr>
                <a:defRPr/>
              </a:pPr>
              <a:t>‹#›</a:t>
            </a:fld>
            <a:endParaRPr lang="en-US" altLang="zh-TW">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94C95DF6-FF52-434C-B3CC-FC629D4BE0DA}" type="slidenum">
              <a:rPr lang="en-US" altLang="zh-TW"/>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07E70417-9613-4F30-9CCC-192AECD809F0}" type="slidenum">
              <a:rPr lang="en-US" altLang="zh-TW"/>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p>
        </p:txBody>
      </p:sp>
      <p:sp>
        <p:nvSpPr>
          <p:cNvPr id="8" name="頁尾版面配置區 7"/>
          <p:cNvSpPr>
            <a:spLocks noGrp="1"/>
          </p:cNvSpPr>
          <p:nvPr>
            <p:ph type="ftr" sz="quarter" idx="11"/>
          </p:nvPr>
        </p:nvSpPr>
        <p:spPr/>
        <p:txBody>
          <a:bodyPr/>
          <a:lstStyle>
            <a:lvl1pPr>
              <a:defRPr/>
            </a:lvl1pPr>
          </a:lstStyle>
          <a:p>
            <a:endParaRPr lang="en-US" altLang="zh-TW"/>
          </a:p>
        </p:txBody>
      </p:sp>
      <p:sp>
        <p:nvSpPr>
          <p:cNvPr id="9" name="投影片編號版面配置區 8"/>
          <p:cNvSpPr>
            <a:spLocks noGrp="1"/>
          </p:cNvSpPr>
          <p:nvPr>
            <p:ph type="sldNum" sz="quarter" idx="12"/>
          </p:nvPr>
        </p:nvSpPr>
        <p:spPr/>
        <p:txBody>
          <a:bodyPr/>
          <a:lstStyle>
            <a:lvl1pPr>
              <a:defRPr/>
            </a:lvl1pPr>
          </a:lstStyle>
          <a:p>
            <a:fld id="{830679D6-0BF6-45B9-96AF-146579F3AA83}" type="slidenum">
              <a:rPr lang="en-US" altLang="zh-TW"/>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p>
        </p:txBody>
      </p:sp>
      <p:sp>
        <p:nvSpPr>
          <p:cNvPr id="4" name="頁尾版面配置區 3"/>
          <p:cNvSpPr>
            <a:spLocks noGrp="1"/>
          </p:cNvSpPr>
          <p:nvPr>
            <p:ph type="ftr" sz="quarter" idx="11"/>
          </p:nvPr>
        </p:nvSpPr>
        <p:spPr/>
        <p:txBody>
          <a:bodyPr/>
          <a:lstStyle>
            <a:lvl1pPr>
              <a:defRPr/>
            </a:lvl1pPr>
          </a:lstStyle>
          <a:p>
            <a:endParaRPr lang="en-US" altLang="zh-TW"/>
          </a:p>
        </p:txBody>
      </p:sp>
      <p:sp>
        <p:nvSpPr>
          <p:cNvPr id="5" name="投影片編號版面配置區 4"/>
          <p:cNvSpPr>
            <a:spLocks noGrp="1"/>
          </p:cNvSpPr>
          <p:nvPr>
            <p:ph type="sldNum" sz="quarter" idx="12"/>
          </p:nvPr>
        </p:nvSpPr>
        <p:spPr/>
        <p:txBody>
          <a:bodyPr/>
          <a:lstStyle>
            <a:lvl1pPr>
              <a:defRPr/>
            </a:lvl1pPr>
          </a:lstStyle>
          <a:p>
            <a:fld id="{E5C9708A-6EA7-4AAA-A5ED-6E5C66FDA912}" type="slidenum">
              <a:rPr lang="en-US" altLang="zh-TW"/>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p>
        </p:txBody>
      </p:sp>
      <p:sp>
        <p:nvSpPr>
          <p:cNvPr id="3" name="頁尾版面配置區 2"/>
          <p:cNvSpPr>
            <a:spLocks noGrp="1"/>
          </p:cNvSpPr>
          <p:nvPr>
            <p:ph type="ftr" sz="quarter" idx="11"/>
          </p:nvPr>
        </p:nvSpPr>
        <p:spPr/>
        <p:txBody>
          <a:bodyPr/>
          <a:lstStyle>
            <a:lvl1pPr>
              <a:defRPr/>
            </a:lvl1pPr>
          </a:lstStyle>
          <a:p>
            <a:endParaRPr lang="en-US" altLang="zh-TW"/>
          </a:p>
        </p:txBody>
      </p:sp>
      <p:sp>
        <p:nvSpPr>
          <p:cNvPr id="4" name="投影片編號版面配置區 3"/>
          <p:cNvSpPr>
            <a:spLocks noGrp="1"/>
          </p:cNvSpPr>
          <p:nvPr>
            <p:ph type="sldNum" sz="quarter" idx="12"/>
          </p:nvPr>
        </p:nvSpPr>
        <p:spPr/>
        <p:txBody>
          <a:bodyPr/>
          <a:lstStyle>
            <a:lvl1pPr>
              <a:defRPr/>
            </a:lvl1pPr>
          </a:lstStyle>
          <a:p>
            <a:fld id="{AE68551B-DE6F-430D-B3D0-2497C815DD17}" type="slidenum">
              <a:rPr lang="en-US" altLang="zh-TW"/>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67FECB85-A9FB-42AA-8963-A2B1D0D8273F}" type="slidenum">
              <a:rPr lang="en-US" altLang="zh-TW"/>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DB7CF1AF-6B94-47E1-8945-1E00A1C8CD09}" type="slidenum">
              <a:rPr lang="en-US" altLang="zh-TW"/>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zh-TW"/>
          </a:p>
        </p:txBody>
      </p:sp>
      <p:sp>
        <p:nvSpPr>
          <p:cNvPr id="1030" name="Rectangle 6"/>
          <p:cNvSpPr>
            <a:spLocks noGrp="1" noChangeArrowheads="1"/>
          </p:cNvSpPr>
          <p:nvPr>
            <p:ph type="sldNum" sz="quarter" idx="4"/>
          </p:nvPr>
        </p:nvSpPr>
        <p:spPr bwMode="auto">
          <a:xfrm>
            <a:off x="6948488" y="444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lvl1pPr>
          </a:lstStyle>
          <a:p>
            <a:fld id="{5184C4F8-3BAE-4171-A38F-ECA7E99C8932}"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新細明體" charset="-120"/>
        </a:defRPr>
      </a:lvl2pPr>
      <a:lvl3pPr algn="ctr" rtl="0" fontAlgn="base">
        <a:spcBef>
          <a:spcPct val="0"/>
        </a:spcBef>
        <a:spcAft>
          <a:spcPct val="0"/>
        </a:spcAft>
        <a:defRPr kumimoji="1" sz="4400">
          <a:solidFill>
            <a:schemeClr val="tx2"/>
          </a:solidFill>
          <a:latin typeface="Arial" charset="0"/>
          <a:ea typeface="新細明體" charset="-120"/>
        </a:defRPr>
      </a:lvl3pPr>
      <a:lvl4pPr algn="ctr" rtl="0" fontAlgn="base">
        <a:spcBef>
          <a:spcPct val="0"/>
        </a:spcBef>
        <a:spcAft>
          <a:spcPct val="0"/>
        </a:spcAft>
        <a:defRPr kumimoji="1" sz="4400">
          <a:solidFill>
            <a:schemeClr val="tx2"/>
          </a:solidFill>
          <a:latin typeface="Arial" charset="0"/>
          <a:ea typeface="新細明體" charset="-120"/>
        </a:defRPr>
      </a:lvl4pPr>
      <a:lvl5pPr algn="ctr" rtl="0" fontAlgn="base">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新細明體" pitchFamily="18" charset="-120"/>
              </a:defRPr>
            </a:lvl1pPr>
          </a:lstStyle>
          <a:p>
            <a:pPr algn="l">
              <a:defRPr/>
            </a:pPr>
            <a:fld id="{8760A4FC-D4AA-443B-BD56-9E8AD36F9947}" type="datetime1">
              <a:rPr lang="zh-TW" altLang="en-US">
                <a:solidFill>
                  <a:srgbClr val="000000"/>
                </a:solidFill>
              </a:rPr>
              <a:pPr algn="l">
                <a:defRPr/>
              </a:pPr>
              <a:t>2013/6/1</a:t>
            </a:fld>
            <a:endParaRPr lang="en-US" altLang="zh-TW">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新細明體" pitchFamily="18" charset="-120"/>
              </a:defRPr>
            </a:lvl1pPr>
          </a:lstStyle>
          <a:p>
            <a:pPr>
              <a:defRPr/>
            </a:pPr>
            <a:endParaRPr lang="en-US" altLang="zh-TW">
              <a:solidFill>
                <a:srgbClr val="000000"/>
              </a:solidFill>
            </a:endParaRPr>
          </a:p>
        </p:txBody>
      </p:sp>
      <p:sp>
        <p:nvSpPr>
          <p:cNvPr id="1030" name="Rectangle 6"/>
          <p:cNvSpPr>
            <a:spLocks noGrp="1" noChangeArrowheads="1"/>
          </p:cNvSpPr>
          <p:nvPr>
            <p:ph type="sldNum" sz="quarter" idx="4"/>
          </p:nvPr>
        </p:nvSpPr>
        <p:spPr bwMode="auto">
          <a:xfrm>
            <a:off x="6804025" y="188913"/>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ea typeface="新細明體" pitchFamily="18" charset="-120"/>
              </a:defRPr>
            </a:lvl1pPr>
          </a:lstStyle>
          <a:p>
            <a:pPr>
              <a:defRPr/>
            </a:pPr>
            <a:fld id="{C25EA83C-C7FE-4B8F-8218-0B59D7A9E5F9}" type="slidenum">
              <a:rPr lang="en-US" altLang="zh-TW">
                <a:solidFill>
                  <a:srgbClr val="000000"/>
                </a:solidFill>
              </a:rPr>
              <a:pPr>
                <a:defRPr/>
              </a:pPr>
              <a:t>‹#›</a:t>
            </a:fld>
            <a:endParaRPr lang="en-US" altLang="zh-TW">
              <a:solidFill>
                <a:srgbClr val="000000"/>
              </a:solidFill>
            </a:endParaRPr>
          </a:p>
        </p:txBody>
      </p:sp>
      <p:sp>
        <p:nvSpPr>
          <p:cNvPr id="1031" name="Text Box 7"/>
          <p:cNvSpPr txBox="1">
            <a:spLocks noChangeArrowheads="1"/>
          </p:cNvSpPr>
          <p:nvPr userDrawn="1"/>
        </p:nvSpPr>
        <p:spPr bwMode="auto">
          <a:xfrm>
            <a:off x="1042988" y="5373688"/>
            <a:ext cx="2447925" cy="366712"/>
          </a:xfrm>
          <a:prstGeom prst="rect">
            <a:avLst/>
          </a:prstGeom>
          <a:noFill/>
          <a:ln w="9525">
            <a:noFill/>
            <a:miter lim="800000"/>
            <a:headEnd/>
            <a:tailEnd/>
          </a:ln>
          <a:effectLst/>
        </p:spPr>
        <p:txBody>
          <a:bodyPr>
            <a:spAutoFit/>
          </a:bodyPr>
          <a:lstStyle/>
          <a:p>
            <a:pPr algn="l">
              <a:spcBef>
                <a:spcPct val="50000"/>
              </a:spcBef>
              <a:defRPr/>
            </a:pPr>
            <a:endParaRPr lang="zh-TW" altLang="en-US">
              <a:solidFill>
                <a:srgbClr val="000000"/>
              </a:solidFill>
              <a:ea typeface="新細明體" pitchFamily="18" charset="-120"/>
            </a:endParaRPr>
          </a:p>
        </p:txBody>
      </p:sp>
      <p:pic>
        <p:nvPicPr>
          <p:cNvPr id="1032" name="Picture 24" descr="surveon logo_Colored_slogan_png"/>
          <p:cNvPicPr>
            <a:picLocks noChangeAspect="1" noChangeArrowheads="1"/>
          </p:cNvPicPr>
          <p:nvPr userDrawn="1"/>
        </p:nvPicPr>
        <p:blipFill>
          <a:blip r:embed="rId15" cstate="print"/>
          <a:srcRect/>
          <a:stretch>
            <a:fillRect/>
          </a:stretch>
        </p:blipFill>
        <p:spPr bwMode="auto">
          <a:xfrm>
            <a:off x="250825" y="6381750"/>
            <a:ext cx="1243013" cy="3540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Calibri"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Calibri"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Calibri"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Calibri"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38.png"/><Relationship Id="rId5" Type="http://schemas.openxmlformats.org/officeDocument/2006/relationships/image" Target="../media/image43.jpeg"/><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21.xml"/><Relationship Id="rId1" Type="http://schemas.openxmlformats.org/officeDocument/2006/relationships/slideLayout" Target="../slideLayouts/slideLayout19.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image" Target="../media/image52.jpeg"/><Relationship Id="rId4" Type="http://schemas.openxmlformats.org/officeDocument/2006/relationships/image" Target="../media/image51.jpeg"/></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16.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9C0A3E0-69B2-4AC2-83DA-9646BFAD2F5C}" type="slidenum">
              <a:rPr lang="en-US" altLang="zh-TW"/>
              <a:pPr/>
              <a:t>1</a:t>
            </a:fld>
            <a:endParaRPr lang="en-US" altLang="zh-TW"/>
          </a:p>
        </p:txBody>
      </p:sp>
      <p:sp>
        <p:nvSpPr>
          <p:cNvPr id="3074" name="Rectangle 2"/>
          <p:cNvSpPr>
            <a:spLocks noChangeArrowheads="1"/>
          </p:cNvSpPr>
          <p:nvPr/>
        </p:nvSpPr>
        <p:spPr bwMode="auto">
          <a:xfrm>
            <a:off x="177800" y="1765300"/>
            <a:ext cx="8713788" cy="2952750"/>
          </a:xfrm>
          <a:prstGeom prst="rect">
            <a:avLst/>
          </a:prstGeom>
          <a:solidFill>
            <a:srgbClr val="3C1E87">
              <a:alpha val="50000"/>
            </a:srgbClr>
          </a:solidFill>
          <a:ln w="9525">
            <a:noFill/>
            <a:miter lim="800000"/>
            <a:headEnd/>
            <a:tailEnd/>
          </a:ln>
          <a:effectLst/>
        </p:spPr>
        <p:txBody>
          <a:bodyPr wrap="none" anchor="ctr"/>
          <a:lstStyle/>
          <a:p>
            <a:endParaRPr lang="zh-TW" altLang="en-US"/>
          </a:p>
        </p:txBody>
      </p:sp>
      <p:sp>
        <p:nvSpPr>
          <p:cNvPr id="3075" name="Rectangle 3"/>
          <p:cNvSpPr>
            <a:spLocks noChangeArrowheads="1"/>
          </p:cNvSpPr>
          <p:nvPr/>
        </p:nvSpPr>
        <p:spPr bwMode="auto">
          <a:xfrm>
            <a:off x="34925" y="1836738"/>
            <a:ext cx="8964613" cy="2808287"/>
          </a:xfrm>
          <a:prstGeom prst="rect">
            <a:avLst/>
          </a:prstGeom>
          <a:solidFill>
            <a:srgbClr val="00005C"/>
          </a:solidFill>
          <a:ln w="9525">
            <a:noFill/>
            <a:miter lim="800000"/>
            <a:headEnd/>
            <a:tailEnd/>
          </a:ln>
          <a:effectLst/>
        </p:spPr>
        <p:txBody>
          <a:bodyPr wrap="none" anchor="ctr"/>
          <a:lstStyle/>
          <a:p>
            <a:pPr algn="r">
              <a:lnSpc>
                <a:spcPct val="130000"/>
              </a:lnSpc>
              <a:spcBef>
                <a:spcPts val="400"/>
              </a:spcBef>
              <a:buClr>
                <a:schemeClr val="accent1"/>
              </a:buClr>
              <a:buSzPct val="68000"/>
              <a:buFont typeface="Wingdings 3" pitchFamily="18" charset="2"/>
              <a:buNone/>
            </a:pPr>
            <a:r>
              <a:rPr kumimoji="0" lang="en-US" altLang="zh-CN" sz="4000" b="1" dirty="0" smtClean="0">
                <a:solidFill>
                  <a:schemeClr val="bg1"/>
                </a:solidFill>
                <a:latin typeface="Lucida Sans Unicode" pitchFamily="34" charset="0"/>
              </a:rPr>
              <a:t>Hospital HD Surveillance Solution</a:t>
            </a:r>
            <a:endParaRPr kumimoji="0" lang="zh-TW" altLang="en-US" sz="4000" b="1" dirty="0" smtClean="0">
              <a:solidFill>
                <a:schemeClr val="bg1"/>
              </a:solidFill>
              <a:latin typeface="Lucida Sans Unicode" pitchFamily="34" charset="0"/>
            </a:endParaRPr>
          </a:p>
          <a:p>
            <a:pPr algn="r">
              <a:lnSpc>
                <a:spcPct val="130000"/>
              </a:lnSpc>
              <a:spcBef>
                <a:spcPts val="400"/>
              </a:spcBef>
              <a:buClr>
                <a:schemeClr val="accent1"/>
              </a:buClr>
              <a:buSzPct val="68000"/>
              <a:buFont typeface="Wingdings 3" pitchFamily="18" charset="2"/>
              <a:buNone/>
            </a:pPr>
            <a:r>
              <a:rPr kumimoji="0" lang="en-US" altLang="zh-TW" sz="2800" b="1" dirty="0" smtClean="0">
                <a:solidFill>
                  <a:schemeClr val="bg1"/>
                </a:solidFill>
                <a:latin typeface="Lucida Sans Unicode" pitchFamily="34" charset="0"/>
              </a:rPr>
              <a:t>-</a:t>
            </a:r>
            <a:r>
              <a:rPr kumimoji="0" lang="zh-TW" altLang="en-US" sz="2800" b="1" dirty="0" smtClean="0">
                <a:solidFill>
                  <a:schemeClr val="bg1"/>
                </a:solidFill>
                <a:latin typeface="Lucida Sans Unicode" pitchFamily="34" charset="0"/>
              </a:rPr>
              <a:t> </a:t>
            </a:r>
            <a:r>
              <a:rPr kumimoji="0" lang="en-US" altLang="zh-TW" sz="2800" b="1" dirty="0" smtClean="0">
                <a:solidFill>
                  <a:schemeClr val="bg1"/>
                </a:solidFill>
                <a:latin typeface="Lucida Sans Unicode" pitchFamily="34" charset="0"/>
              </a:rPr>
              <a:t>Surveon Technology</a:t>
            </a:r>
            <a:endParaRPr kumimoji="0" lang="zh-TW" altLang="en-US" sz="2800" b="1" dirty="0">
              <a:solidFill>
                <a:schemeClr val="bg1"/>
              </a:solidFill>
              <a:latin typeface="Lucida Sans Unicode" pitchFamily="34" charset="0"/>
            </a:endParaRPr>
          </a:p>
        </p:txBody>
      </p:sp>
      <p:sp>
        <p:nvSpPr>
          <p:cNvPr id="3076" name="副标题 2"/>
          <p:cNvSpPr>
            <a:spLocks/>
          </p:cNvSpPr>
          <p:nvPr/>
        </p:nvSpPr>
        <p:spPr bwMode="auto">
          <a:xfrm>
            <a:off x="1187450" y="5229225"/>
            <a:ext cx="7772400" cy="1200150"/>
          </a:xfrm>
          <a:prstGeom prst="rect">
            <a:avLst/>
          </a:prstGeom>
          <a:noFill/>
          <a:ln w="9525">
            <a:noFill/>
            <a:miter lim="800000"/>
            <a:headEnd/>
            <a:tailEnd/>
          </a:ln>
        </p:spPr>
        <p:txBody>
          <a:bodyPr lIns="45720" rIns="45720"/>
          <a:lstStyle/>
          <a:p>
            <a:pPr algn="r">
              <a:lnSpc>
                <a:spcPct val="140000"/>
              </a:lnSpc>
              <a:spcBef>
                <a:spcPct val="20000"/>
              </a:spcBef>
            </a:pPr>
            <a:endParaRPr kumimoji="0" lang="en-US" altLang="zh-TW" sz="2000" dirty="0">
              <a:latin typeface="Lucida Sans Unicode" pitchFamily="34" charset="0"/>
            </a:endParaRPr>
          </a:p>
        </p:txBody>
      </p:sp>
      <p:pic>
        <p:nvPicPr>
          <p:cNvPr id="3079" name="Picture 7" descr="surveon logo_Colored_solgan"/>
          <p:cNvPicPr>
            <a:picLocks noChangeAspect="1" noChangeArrowheads="1"/>
          </p:cNvPicPr>
          <p:nvPr/>
        </p:nvPicPr>
        <p:blipFill>
          <a:blip r:embed="rId3" cstate="print"/>
          <a:srcRect/>
          <a:stretch>
            <a:fillRect/>
          </a:stretch>
        </p:blipFill>
        <p:spPr bwMode="auto">
          <a:xfrm>
            <a:off x="107950" y="6381750"/>
            <a:ext cx="1368425" cy="390525"/>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6" descr="http://www.surveon.com/images/p_product/IP_CAM1320.jpg"/>
          <p:cNvPicPr>
            <a:picLocks noChangeAspect="1" noChangeArrowheads="1"/>
          </p:cNvPicPr>
          <p:nvPr/>
        </p:nvPicPr>
        <p:blipFill>
          <a:blip r:embed="rId3" cstate="print"/>
          <a:srcRect/>
          <a:stretch>
            <a:fillRect/>
          </a:stretch>
        </p:blipFill>
        <p:spPr bwMode="auto">
          <a:xfrm>
            <a:off x="7097588" y="5301208"/>
            <a:ext cx="1866900" cy="1181101"/>
          </a:xfrm>
          <a:prstGeom prst="rect">
            <a:avLst/>
          </a:prstGeom>
          <a:noFill/>
        </p:spPr>
      </p:pic>
      <p:pic>
        <p:nvPicPr>
          <p:cNvPr id="32772" name="Picture 4" descr="http://www.surveon.com/images/p_product/IP_CAM1301.jpg"/>
          <p:cNvPicPr>
            <a:picLocks noChangeAspect="1" noChangeArrowheads="1"/>
          </p:cNvPicPr>
          <p:nvPr/>
        </p:nvPicPr>
        <p:blipFill>
          <a:blip r:embed="rId4" cstate="print"/>
          <a:srcRect/>
          <a:stretch>
            <a:fillRect/>
          </a:stretch>
        </p:blipFill>
        <p:spPr bwMode="auto">
          <a:xfrm>
            <a:off x="1187624" y="5344243"/>
            <a:ext cx="1866900" cy="1181101"/>
          </a:xfrm>
          <a:prstGeom prst="rect">
            <a:avLst/>
          </a:prstGeom>
          <a:noFill/>
        </p:spPr>
      </p:pic>
      <p:sp>
        <p:nvSpPr>
          <p:cNvPr id="6" name="投影片編號版面配置區 3"/>
          <p:cNvSpPr>
            <a:spLocks noGrp="1"/>
          </p:cNvSpPr>
          <p:nvPr>
            <p:ph type="sldNum" sz="quarter" idx="12"/>
          </p:nvPr>
        </p:nvSpPr>
        <p:spPr/>
        <p:txBody>
          <a:bodyPr/>
          <a:lstStyle/>
          <a:p>
            <a:fld id="{D5B312CC-07A2-4B39-BAEE-AEB796F3D43F}" type="slidenum">
              <a:rPr lang="en-US" altLang="zh-TW"/>
              <a:pPr/>
              <a:t>10</a:t>
            </a:fld>
            <a:endParaRPr lang="en-US" altLang="zh-TW"/>
          </a:p>
        </p:txBody>
      </p:sp>
      <p:sp>
        <p:nvSpPr>
          <p:cNvPr id="407554" name="Rectangle 2"/>
          <p:cNvSpPr>
            <a:spLocks noGrp="1" noChangeArrowheads="1"/>
          </p:cNvSpPr>
          <p:nvPr>
            <p:ph type="title" idx="4294967295"/>
          </p:nvPr>
        </p:nvSpPr>
        <p:spPr>
          <a:xfrm>
            <a:off x="323528" y="116632"/>
            <a:ext cx="8229600" cy="1143000"/>
          </a:xfrm>
        </p:spPr>
        <p:txBody>
          <a:bodyPr/>
          <a:lstStyle/>
          <a:p>
            <a:r>
              <a:rPr lang="en-US" altLang="zh-CN" sz="3200" dirty="0" smtClean="0"/>
              <a:t>Administrative Region HD camera installation key areas</a:t>
            </a:r>
            <a:endParaRPr lang="zh-CN" altLang="en-US" sz="3200" dirty="0"/>
          </a:p>
        </p:txBody>
      </p:sp>
      <p:sp>
        <p:nvSpPr>
          <p:cNvPr id="7" name="矩形 6"/>
          <p:cNvSpPr/>
          <p:nvPr/>
        </p:nvSpPr>
        <p:spPr>
          <a:xfrm>
            <a:off x="395536" y="3573016"/>
            <a:ext cx="1072730" cy="416011"/>
          </a:xfrm>
          <a:prstGeom prst="rect">
            <a:avLst/>
          </a:prstGeom>
        </p:spPr>
        <p:txBody>
          <a:bodyPr wrap="none">
            <a:spAutoFit/>
          </a:bodyPr>
          <a:lstStyle/>
          <a:p>
            <a:pPr algn="l">
              <a:lnSpc>
                <a:spcPct val="150000"/>
              </a:lnSpc>
            </a:pPr>
            <a:r>
              <a:rPr lang="en-US" altLang="zh-CN" sz="1600" dirty="0" smtClean="0"/>
              <a:t>Stairways</a:t>
            </a:r>
            <a:endParaRPr lang="zh-TW" altLang="en-US" sz="1600" dirty="0"/>
          </a:p>
        </p:txBody>
      </p:sp>
      <p:sp>
        <p:nvSpPr>
          <p:cNvPr id="19" name="矩形 18"/>
          <p:cNvSpPr/>
          <p:nvPr/>
        </p:nvSpPr>
        <p:spPr>
          <a:xfrm>
            <a:off x="3347864" y="3645024"/>
            <a:ext cx="867545" cy="416011"/>
          </a:xfrm>
          <a:prstGeom prst="rect">
            <a:avLst/>
          </a:prstGeom>
        </p:spPr>
        <p:txBody>
          <a:bodyPr wrap="none">
            <a:spAutoFit/>
          </a:bodyPr>
          <a:lstStyle/>
          <a:p>
            <a:pPr algn="l">
              <a:lnSpc>
                <a:spcPct val="150000"/>
              </a:lnSpc>
            </a:pPr>
            <a:r>
              <a:rPr lang="en-US" altLang="zh-TW" sz="1600" dirty="0" smtClean="0"/>
              <a:t>Lounge</a:t>
            </a:r>
            <a:endParaRPr lang="zh-TW" altLang="en-US" sz="1600" dirty="0"/>
          </a:p>
        </p:txBody>
      </p:sp>
      <p:pic>
        <p:nvPicPr>
          <p:cNvPr id="21" name="Picture 4" descr="http://www.68685858.com/uploads/allimg/120815/12-120Q5160P2547.JPG"/>
          <p:cNvPicPr>
            <a:picLocks noChangeAspect="1" noChangeArrowheads="1"/>
          </p:cNvPicPr>
          <p:nvPr/>
        </p:nvPicPr>
        <p:blipFill>
          <a:blip r:embed="rId5" cstate="print"/>
          <a:srcRect/>
          <a:stretch>
            <a:fillRect/>
          </a:stretch>
        </p:blipFill>
        <p:spPr bwMode="auto">
          <a:xfrm>
            <a:off x="3357554" y="1714488"/>
            <a:ext cx="2627784" cy="1751856"/>
          </a:xfrm>
          <a:prstGeom prst="rect">
            <a:avLst/>
          </a:prstGeom>
          <a:noFill/>
        </p:spPr>
      </p:pic>
      <p:sp>
        <p:nvSpPr>
          <p:cNvPr id="22" name="矩形 21"/>
          <p:cNvSpPr/>
          <p:nvPr/>
        </p:nvSpPr>
        <p:spPr>
          <a:xfrm>
            <a:off x="6300192" y="3645024"/>
            <a:ext cx="1483098" cy="416011"/>
          </a:xfrm>
          <a:prstGeom prst="rect">
            <a:avLst/>
          </a:prstGeom>
        </p:spPr>
        <p:txBody>
          <a:bodyPr wrap="none">
            <a:spAutoFit/>
          </a:bodyPr>
          <a:lstStyle/>
          <a:p>
            <a:pPr algn="l">
              <a:lnSpc>
                <a:spcPct val="150000"/>
              </a:lnSpc>
            </a:pPr>
            <a:r>
              <a:rPr lang="en-US" altLang="zh-TW" sz="1600" dirty="0" smtClean="0"/>
              <a:t>Administration</a:t>
            </a:r>
            <a:endParaRPr lang="zh-TW" altLang="en-US" sz="1600" dirty="0"/>
          </a:p>
        </p:txBody>
      </p:sp>
      <p:sp>
        <p:nvSpPr>
          <p:cNvPr id="32773" name="AutoShape 5" descr="http://t3.baidu.com/it/u=3406454162,2565930934&amp;fm=2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32775" name="AutoShape 7" descr="http://t3.baidu.com/it/u=3406454162,2565930934&amp;fm=2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32777" name="Picture 9" descr="http://www.xn120.net/uploadfiles/Picture_Departments/2009417160228.jpg"/>
          <p:cNvPicPr>
            <a:picLocks noChangeAspect="1" noChangeArrowheads="1"/>
          </p:cNvPicPr>
          <p:nvPr/>
        </p:nvPicPr>
        <p:blipFill>
          <a:blip r:embed="rId6" cstate="print"/>
          <a:srcRect/>
          <a:stretch>
            <a:fillRect/>
          </a:stretch>
        </p:blipFill>
        <p:spPr bwMode="auto">
          <a:xfrm>
            <a:off x="6286512" y="1643050"/>
            <a:ext cx="2667018" cy="1857388"/>
          </a:xfrm>
          <a:prstGeom prst="rect">
            <a:avLst/>
          </a:prstGeom>
          <a:noFill/>
        </p:spPr>
      </p:pic>
      <p:sp>
        <p:nvSpPr>
          <p:cNvPr id="20" name="矩形 19"/>
          <p:cNvSpPr/>
          <p:nvPr/>
        </p:nvSpPr>
        <p:spPr>
          <a:xfrm>
            <a:off x="395536" y="4172887"/>
            <a:ext cx="2016224" cy="1569660"/>
          </a:xfrm>
          <a:prstGeom prst="rect">
            <a:avLst/>
          </a:prstGeom>
        </p:spPr>
        <p:txBody>
          <a:bodyPr wrap="square">
            <a:spAutoFit/>
          </a:bodyPr>
          <a:lstStyle/>
          <a:p>
            <a:pPr algn="l">
              <a:lnSpc>
                <a:spcPct val="150000"/>
              </a:lnSpc>
            </a:pPr>
            <a:r>
              <a:rPr lang="en-US" altLang="zh-TW" sz="1600" dirty="0" smtClean="0"/>
              <a:t>Stairway aisle entrance monitor HD IR Box CAM1301</a:t>
            </a:r>
          </a:p>
        </p:txBody>
      </p:sp>
      <p:sp>
        <p:nvSpPr>
          <p:cNvPr id="23" name="矩形 22"/>
          <p:cNvSpPr/>
          <p:nvPr/>
        </p:nvSpPr>
        <p:spPr>
          <a:xfrm>
            <a:off x="3419872" y="4149080"/>
            <a:ext cx="2016224" cy="1200329"/>
          </a:xfrm>
          <a:prstGeom prst="rect">
            <a:avLst/>
          </a:prstGeom>
        </p:spPr>
        <p:txBody>
          <a:bodyPr wrap="square">
            <a:spAutoFit/>
          </a:bodyPr>
          <a:lstStyle/>
          <a:p>
            <a:pPr algn="l">
              <a:lnSpc>
                <a:spcPct val="150000"/>
              </a:lnSpc>
            </a:pPr>
            <a:r>
              <a:rPr lang="en-US" altLang="zh-TW" sz="1600" dirty="0" smtClean="0"/>
              <a:t>Entrance monitor</a:t>
            </a:r>
          </a:p>
          <a:p>
            <a:pPr algn="l">
              <a:lnSpc>
                <a:spcPct val="150000"/>
              </a:lnSpc>
            </a:pPr>
            <a:r>
              <a:rPr lang="en-US" altLang="zh-TW" sz="1600" dirty="0" smtClean="0"/>
              <a:t>HD IR mini Dome</a:t>
            </a:r>
          </a:p>
          <a:p>
            <a:pPr algn="l">
              <a:lnSpc>
                <a:spcPct val="150000"/>
              </a:lnSpc>
            </a:pPr>
            <a:r>
              <a:rPr lang="en-US" altLang="zh-TW" sz="1600" dirty="0" smtClean="0"/>
              <a:t>CAM1320</a:t>
            </a:r>
          </a:p>
        </p:txBody>
      </p:sp>
      <p:pic>
        <p:nvPicPr>
          <p:cNvPr id="32774" name="Picture 6" descr="http://www.surveon.com/images/p_product/IP_CAM1320.jpg"/>
          <p:cNvPicPr>
            <a:picLocks noChangeAspect="1" noChangeArrowheads="1"/>
          </p:cNvPicPr>
          <p:nvPr/>
        </p:nvPicPr>
        <p:blipFill>
          <a:blip r:embed="rId3" cstate="print"/>
          <a:srcRect/>
          <a:stretch>
            <a:fillRect/>
          </a:stretch>
        </p:blipFill>
        <p:spPr bwMode="auto">
          <a:xfrm>
            <a:off x="4067944" y="5373216"/>
            <a:ext cx="1866900" cy="1181101"/>
          </a:xfrm>
          <a:prstGeom prst="rect">
            <a:avLst/>
          </a:prstGeom>
          <a:noFill/>
        </p:spPr>
      </p:pic>
      <p:sp>
        <p:nvSpPr>
          <p:cNvPr id="24" name="矩形 23"/>
          <p:cNvSpPr/>
          <p:nvPr/>
        </p:nvSpPr>
        <p:spPr>
          <a:xfrm>
            <a:off x="6300192" y="4221088"/>
            <a:ext cx="2016224" cy="1524007"/>
          </a:xfrm>
          <a:prstGeom prst="rect">
            <a:avLst/>
          </a:prstGeom>
        </p:spPr>
        <p:txBody>
          <a:bodyPr wrap="square">
            <a:spAutoFit/>
          </a:bodyPr>
          <a:lstStyle/>
          <a:p>
            <a:pPr algn="l">
              <a:lnSpc>
                <a:spcPct val="150000"/>
              </a:lnSpc>
            </a:pPr>
            <a:r>
              <a:rPr lang="en-US" altLang="zh-TW" sz="1600" dirty="0" smtClean="0"/>
              <a:t>Access control and operation monitor HD Mini  Dome CAM1320</a:t>
            </a:r>
          </a:p>
        </p:txBody>
      </p:sp>
      <p:pic>
        <p:nvPicPr>
          <p:cNvPr id="32778" name="Picture 10" descr="http://t3.gstatic.com/images?q=tbn:ANd9GcT64FosCMPVnghMOCmvRYQz1rHMeqkU5gwV8K0Rk94iRo5Unhjtwg"/>
          <p:cNvPicPr>
            <a:picLocks noChangeAspect="1" noChangeArrowheads="1"/>
          </p:cNvPicPr>
          <p:nvPr/>
        </p:nvPicPr>
        <p:blipFill>
          <a:blip r:embed="rId7" cstate="print"/>
          <a:srcRect/>
          <a:stretch>
            <a:fillRect/>
          </a:stretch>
        </p:blipFill>
        <p:spPr bwMode="auto">
          <a:xfrm>
            <a:off x="251520" y="1700809"/>
            <a:ext cx="2563109" cy="1800200"/>
          </a:xfrm>
          <a:prstGeom prst="rect">
            <a:avLst/>
          </a:prstGeom>
          <a:noFill/>
        </p:spPr>
      </p:pic>
      <p:sp>
        <p:nvSpPr>
          <p:cNvPr id="26" name="橢圓 25"/>
          <p:cNvSpPr/>
          <p:nvPr/>
        </p:nvSpPr>
        <p:spPr bwMode="auto">
          <a:xfrm>
            <a:off x="971600" y="1772816"/>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28" name="橢圓 27"/>
          <p:cNvSpPr/>
          <p:nvPr/>
        </p:nvSpPr>
        <p:spPr bwMode="auto">
          <a:xfrm>
            <a:off x="3635896" y="1916832"/>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11</a:t>
            </a:fld>
            <a:endParaRPr lang="en-US" altLang="zh-TW"/>
          </a:p>
        </p:txBody>
      </p:sp>
      <p:sp>
        <p:nvSpPr>
          <p:cNvPr id="15" name="Rectangle 2"/>
          <p:cNvSpPr txBox="1">
            <a:spLocks noChangeArrowheads="1"/>
          </p:cNvSpPr>
          <p:nvPr/>
        </p:nvSpPr>
        <p:spPr bwMode="auto">
          <a:xfrm>
            <a:off x="323528" y="-99392"/>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zh-TW" sz="2900" b="1" i="0" u="none" strike="noStrike" kern="0" cap="none" spc="0" normalizeH="0" baseline="0" noProof="0" dirty="0" smtClean="0">
                <a:ln>
                  <a:noFill/>
                </a:ln>
                <a:solidFill>
                  <a:srgbClr val="0070C0"/>
                </a:solidFill>
                <a:effectLst/>
                <a:uLnTx/>
                <a:uFillTx/>
                <a:latin typeface="+mj-lt"/>
                <a:ea typeface="+mj-ea"/>
                <a:cs typeface="+mj-cs"/>
              </a:rPr>
              <a:t>Video</a:t>
            </a:r>
            <a:r>
              <a:rPr kumimoji="1" lang="en-US" altLang="zh-TW" sz="2900" b="1" i="0" u="none" strike="noStrike" kern="0" cap="none" spc="0" normalizeH="0" noProof="0" dirty="0" smtClean="0">
                <a:ln>
                  <a:noFill/>
                </a:ln>
                <a:solidFill>
                  <a:srgbClr val="0070C0"/>
                </a:solidFill>
                <a:effectLst/>
                <a:uLnTx/>
                <a:uFillTx/>
                <a:latin typeface="+mj-lt"/>
                <a:ea typeface="+mj-ea"/>
                <a:cs typeface="+mj-cs"/>
              </a:rPr>
              <a:t> Intelligence I – Business </a:t>
            </a:r>
            <a:r>
              <a:rPr kumimoji="1" lang="en-US" altLang="zh-TW" sz="2900" b="1" i="0" u="none" strike="noStrike" kern="0" cap="none" spc="0" normalizeH="0" noProof="0" smtClean="0">
                <a:ln>
                  <a:noFill/>
                </a:ln>
                <a:solidFill>
                  <a:srgbClr val="0070C0"/>
                </a:solidFill>
                <a:effectLst/>
                <a:uLnTx/>
                <a:uFillTx/>
                <a:latin typeface="+mj-lt"/>
                <a:ea typeface="+mj-ea"/>
                <a:cs typeface="+mj-cs"/>
              </a:rPr>
              <a:t>Chanelleges</a:t>
            </a:r>
            <a:r>
              <a:rPr kumimoji="1" lang="en-US" altLang="zh-TW" sz="2900" b="1" i="0" u="none" strike="noStrike" kern="0" cap="none" spc="0" normalizeH="0" noProof="0" dirty="0" smtClean="0">
                <a:ln>
                  <a:noFill/>
                </a:ln>
                <a:solidFill>
                  <a:srgbClr val="0070C0"/>
                </a:solidFill>
                <a:effectLst/>
                <a:uLnTx/>
                <a:uFillTx/>
                <a:latin typeface="+mj-lt"/>
                <a:ea typeface="+mj-ea"/>
                <a:cs typeface="+mj-cs"/>
              </a:rPr>
              <a:t> </a:t>
            </a:r>
            <a:endParaRPr kumimoji="1" lang="zh-TW" altLang="en-US" sz="2900" b="0" i="0" u="none" strike="noStrike" kern="0" cap="none" spc="0" normalizeH="0" baseline="0" noProof="0" dirty="0">
              <a:ln>
                <a:noFill/>
              </a:ln>
              <a:solidFill>
                <a:schemeClr val="tx2"/>
              </a:solidFill>
              <a:effectLst/>
              <a:uLnTx/>
              <a:uFillTx/>
              <a:latin typeface="+mj-lt"/>
              <a:ea typeface="+mj-ea"/>
              <a:cs typeface="+mj-cs"/>
            </a:endParaRPr>
          </a:p>
        </p:txBody>
      </p:sp>
      <p:sp>
        <p:nvSpPr>
          <p:cNvPr id="16"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sp>
        <p:nvSpPr>
          <p:cNvPr id="2" name="矩形 1"/>
          <p:cNvSpPr/>
          <p:nvPr/>
        </p:nvSpPr>
        <p:spPr>
          <a:xfrm>
            <a:off x="539552" y="1196752"/>
            <a:ext cx="7704856" cy="3690177"/>
          </a:xfrm>
          <a:prstGeom prst="rect">
            <a:avLst/>
          </a:prstGeom>
        </p:spPr>
        <p:txBody>
          <a:bodyPr wrap="square">
            <a:spAutoFit/>
          </a:bodyPr>
          <a:lstStyle/>
          <a:p>
            <a:pPr marL="342900" indent="-342900" algn="l">
              <a:lnSpc>
                <a:spcPct val="200000"/>
              </a:lnSpc>
              <a:buFont typeface="Wingdings" panose="05000000000000000000" pitchFamily="2" charset="2"/>
              <a:buChar char="ü"/>
            </a:pPr>
            <a:r>
              <a:rPr lang="en-US" altLang="zh-TW" sz="2000" dirty="0"/>
              <a:t>Real-time Detection of Perimeter Intrusion &amp; Secure Zone Breaches</a:t>
            </a:r>
          </a:p>
          <a:p>
            <a:pPr marL="342900" indent="-342900" algn="l">
              <a:lnSpc>
                <a:spcPct val="200000"/>
              </a:lnSpc>
              <a:buFont typeface="Wingdings" panose="05000000000000000000" pitchFamily="2" charset="2"/>
              <a:buChar char="ü"/>
            </a:pPr>
            <a:r>
              <a:rPr lang="en-US" altLang="zh-TW" sz="2000" dirty="0"/>
              <a:t> Detect Unattended Objects</a:t>
            </a:r>
          </a:p>
          <a:p>
            <a:pPr marL="342900" indent="-342900" algn="l">
              <a:lnSpc>
                <a:spcPct val="200000"/>
              </a:lnSpc>
              <a:buFont typeface="Wingdings" panose="05000000000000000000" pitchFamily="2" charset="2"/>
              <a:buChar char="ü"/>
            </a:pPr>
            <a:r>
              <a:rPr lang="en-US" altLang="zh-TW" sz="2000" dirty="0">
                <a:latin typeface="+mj-lt"/>
              </a:rPr>
              <a:t>Identify Suspicious </a:t>
            </a:r>
            <a:r>
              <a:rPr lang="en-US" altLang="zh-TW" sz="2000" dirty="0" smtClean="0">
                <a:latin typeface="+mj-lt"/>
              </a:rPr>
              <a:t>Activity</a:t>
            </a:r>
          </a:p>
          <a:p>
            <a:pPr marL="342900" indent="-342900" algn="l">
              <a:lnSpc>
                <a:spcPct val="200000"/>
              </a:lnSpc>
              <a:buFont typeface="Wingdings" panose="05000000000000000000" pitchFamily="2" charset="2"/>
              <a:buChar char="ü"/>
            </a:pPr>
            <a:r>
              <a:rPr lang="en-US" altLang="zh-TW" sz="2000" dirty="0"/>
              <a:t>Real-time Detection of Blocked Emergency Passages / Exits</a:t>
            </a:r>
          </a:p>
          <a:p>
            <a:pPr marL="342900" indent="-342900" algn="l">
              <a:lnSpc>
                <a:spcPct val="200000"/>
              </a:lnSpc>
              <a:buFont typeface="Wingdings" panose="05000000000000000000" pitchFamily="2" charset="2"/>
              <a:buChar char="ü"/>
            </a:pPr>
            <a:r>
              <a:rPr lang="en-US" altLang="zh-TW" sz="2000" dirty="0"/>
              <a:t>Safeguarding Assets</a:t>
            </a:r>
            <a:endParaRPr lang="zh-TW" altLang="en-US" sz="2000" dirty="0"/>
          </a:p>
        </p:txBody>
      </p:sp>
    </p:spTree>
    <p:extLst>
      <p:ext uri="{BB962C8B-B14F-4D97-AF65-F5344CB8AC3E}">
        <p14:creationId xmlns:p14="http://schemas.microsoft.com/office/powerpoint/2010/main" val="2582888468"/>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12</a:t>
            </a:fld>
            <a:endParaRPr lang="en-US" altLang="zh-TW"/>
          </a:p>
        </p:txBody>
      </p:sp>
      <p:sp>
        <p:nvSpPr>
          <p:cNvPr id="15" name="Rectangle 2"/>
          <p:cNvSpPr txBox="1">
            <a:spLocks noChangeArrowheads="1"/>
          </p:cNvSpPr>
          <p:nvPr/>
        </p:nvSpPr>
        <p:spPr bwMode="auto">
          <a:xfrm>
            <a:off x="323528" y="-99392"/>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zh-TW" sz="2900" b="1" i="0" u="none" strike="noStrike" kern="0" cap="none" spc="0" normalizeH="0" baseline="0" noProof="0" dirty="0" smtClean="0">
                <a:ln>
                  <a:noFill/>
                </a:ln>
                <a:solidFill>
                  <a:srgbClr val="0070C0"/>
                </a:solidFill>
                <a:effectLst/>
                <a:uLnTx/>
                <a:uFillTx/>
                <a:latin typeface="+mj-lt"/>
                <a:ea typeface="+mj-ea"/>
                <a:cs typeface="+mj-cs"/>
              </a:rPr>
              <a:t>Video</a:t>
            </a:r>
            <a:r>
              <a:rPr kumimoji="1" lang="en-US" altLang="zh-TW" sz="2900" b="1" i="0" u="none" strike="noStrike" kern="0" cap="none" spc="0" normalizeH="0" noProof="0" dirty="0" smtClean="0">
                <a:ln>
                  <a:noFill/>
                </a:ln>
                <a:solidFill>
                  <a:srgbClr val="0070C0"/>
                </a:solidFill>
                <a:effectLst/>
                <a:uLnTx/>
                <a:uFillTx/>
                <a:latin typeface="+mj-lt"/>
                <a:ea typeface="+mj-ea"/>
                <a:cs typeface="+mj-cs"/>
              </a:rPr>
              <a:t> </a:t>
            </a:r>
            <a:r>
              <a:rPr kumimoji="1" lang="en-US" altLang="zh-TW" sz="2900" b="1" i="0" u="none" strike="noStrike" kern="0" cap="none" spc="0" normalizeH="0" noProof="0" smtClean="0">
                <a:ln>
                  <a:noFill/>
                </a:ln>
                <a:solidFill>
                  <a:srgbClr val="0070C0"/>
                </a:solidFill>
                <a:effectLst/>
                <a:uLnTx/>
                <a:uFillTx/>
                <a:latin typeface="+mj-lt"/>
                <a:ea typeface="+mj-ea"/>
                <a:cs typeface="+mj-cs"/>
              </a:rPr>
              <a:t>Intelligence II </a:t>
            </a:r>
            <a:r>
              <a:rPr kumimoji="1" lang="en-US" altLang="zh-TW" sz="2900" b="1" i="0" u="none" strike="noStrike" kern="0" cap="none" spc="0" normalizeH="0" noProof="0" dirty="0" smtClean="0">
                <a:ln>
                  <a:noFill/>
                </a:ln>
                <a:solidFill>
                  <a:srgbClr val="0070C0"/>
                </a:solidFill>
                <a:effectLst/>
                <a:uLnTx/>
                <a:uFillTx/>
                <a:latin typeface="+mj-lt"/>
                <a:ea typeface="+mj-ea"/>
                <a:cs typeface="+mj-cs"/>
              </a:rPr>
              <a:t>– Application</a:t>
            </a:r>
            <a:endParaRPr kumimoji="1" lang="zh-TW" altLang="en-US" sz="2900" b="0" i="0" u="none" strike="noStrike" kern="0" cap="none" spc="0" normalizeH="0" baseline="0" noProof="0" dirty="0">
              <a:ln>
                <a:noFill/>
              </a:ln>
              <a:solidFill>
                <a:schemeClr val="tx2"/>
              </a:solidFill>
              <a:effectLst/>
              <a:uLnTx/>
              <a:uFillTx/>
              <a:latin typeface="+mj-lt"/>
              <a:ea typeface="+mj-ea"/>
              <a:cs typeface="+mj-cs"/>
            </a:endParaRPr>
          </a:p>
        </p:txBody>
      </p:sp>
      <p:sp>
        <p:nvSpPr>
          <p:cNvPr id="16"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340768"/>
            <a:ext cx="2987040" cy="2214880"/>
          </a:xfrm>
          <a:prstGeom prst="rect">
            <a:avLst/>
          </a:prstGeom>
        </p:spPr>
      </p:pic>
      <p:sp>
        <p:nvSpPr>
          <p:cNvPr id="4" name="文字方塊 3"/>
          <p:cNvSpPr txBox="1"/>
          <p:nvPr/>
        </p:nvSpPr>
        <p:spPr>
          <a:xfrm>
            <a:off x="3995936" y="1484784"/>
            <a:ext cx="4320480" cy="1754326"/>
          </a:xfrm>
          <a:prstGeom prst="rect">
            <a:avLst/>
          </a:prstGeom>
          <a:noFill/>
        </p:spPr>
        <p:txBody>
          <a:bodyPr wrap="square" rtlCol="0">
            <a:spAutoFit/>
          </a:bodyPr>
          <a:lstStyle/>
          <a:p>
            <a:pPr algn="l"/>
            <a:r>
              <a:rPr lang="en-US" altLang="zh-TW" u="sng" dirty="0" smtClean="0"/>
              <a:t>Forbidden area:</a:t>
            </a:r>
          </a:p>
          <a:p>
            <a:pPr algn="l"/>
            <a:r>
              <a:rPr lang="en-US" altLang="zh-TW" dirty="0" smtClean="0"/>
              <a:t>Vehicle that stops in preset forbidden area will trigger alarm to inform security guard to help remove the obstacle that blocks the main gate or entrance of ambulance lane</a:t>
            </a:r>
            <a:endParaRPr lang="zh-TW" altLang="en-US" dirty="0"/>
          </a:p>
        </p:txBody>
      </p:sp>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8328" y="3686244"/>
            <a:ext cx="3657600" cy="2420112"/>
          </a:xfrm>
          <a:prstGeom prst="rect">
            <a:avLst/>
          </a:prstGeom>
        </p:spPr>
      </p:pic>
      <p:sp>
        <p:nvSpPr>
          <p:cNvPr id="8" name="文字方塊 7"/>
          <p:cNvSpPr txBox="1"/>
          <p:nvPr/>
        </p:nvSpPr>
        <p:spPr>
          <a:xfrm>
            <a:off x="539552" y="4149080"/>
            <a:ext cx="3672408" cy="1200329"/>
          </a:xfrm>
          <a:prstGeom prst="rect">
            <a:avLst/>
          </a:prstGeom>
          <a:noFill/>
        </p:spPr>
        <p:txBody>
          <a:bodyPr wrap="square" rtlCol="0">
            <a:spAutoFit/>
          </a:bodyPr>
          <a:lstStyle/>
          <a:p>
            <a:pPr algn="l"/>
            <a:r>
              <a:rPr lang="en-US" altLang="zh-TW" u="sng" dirty="0" smtClean="0"/>
              <a:t>Missing Object detection:</a:t>
            </a:r>
          </a:p>
          <a:p>
            <a:pPr algn="l"/>
            <a:r>
              <a:rPr lang="en-US" altLang="zh-TW" dirty="0" smtClean="0"/>
              <a:t>Protect hospital assets if the asset is disappeared from the scene it will trigger alarm</a:t>
            </a:r>
            <a:endParaRPr lang="en-US" altLang="zh-TW" dirty="0"/>
          </a:p>
        </p:txBody>
      </p:sp>
    </p:spTree>
    <p:extLst>
      <p:ext uri="{BB962C8B-B14F-4D97-AF65-F5344CB8AC3E}">
        <p14:creationId xmlns:p14="http://schemas.microsoft.com/office/powerpoint/2010/main" val="744529348"/>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13</a:t>
            </a:fld>
            <a:endParaRPr lang="en-US" altLang="zh-TW"/>
          </a:p>
        </p:txBody>
      </p:sp>
      <p:sp>
        <p:nvSpPr>
          <p:cNvPr id="407554" name="Rectangle 2"/>
          <p:cNvSpPr>
            <a:spLocks noGrp="1" noChangeArrowheads="1"/>
          </p:cNvSpPr>
          <p:nvPr>
            <p:ph type="title" idx="4294967295"/>
          </p:nvPr>
        </p:nvSpPr>
        <p:spPr>
          <a:xfrm>
            <a:off x="251520" y="116632"/>
            <a:ext cx="8229600" cy="1143000"/>
          </a:xfrm>
        </p:spPr>
        <p:txBody>
          <a:bodyPr/>
          <a:lstStyle/>
          <a:p>
            <a:r>
              <a:rPr lang="en-US" altLang="zh-CN" sz="3200" dirty="0" smtClean="0"/>
              <a:t>Hospital HD video recording and management solution Configuration</a:t>
            </a:r>
            <a:endParaRPr lang="zh-CN" altLang="en-US" sz="3200" dirty="0"/>
          </a:p>
        </p:txBody>
      </p:sp>
      <p:graphicFrame>
        <p:nvGraphicFramePr>
          <p:cNvPr id="5" name="表格 4"/>
          <p:cNvGraphicFramePr>
            <a:graphicFrameLocks noGrp="1"/>
          </p:cNvGraphicFramePr>
          <p:nvPr/>
        </p:nvGraphicFramePr>
        <p:xfrm>
          <a:off x="395536" y="1340770"/>
          <a:ext cx="8064895" cy="5121795"/>
        </p:xfrm>
        <a:graphic>
          <a:graphicData uri="http://schemas.openxmlformats.org/drawingml/2006/table">
            <a:tbl>
              <a:tblPr firstRow="1" bandRow="1">
                <a:tableStyleId>{5C22544A-7EE6-4342-B048-85BDC9FD1C3A}</a:tableStyleId>
              </a:tblPr>
              <a:tblGrid>
                <a:gridCol w="1380590"/>
                <a:gridCol w="2117738"/>
                <a:gridCol w="2117738"/>
                <a:gridCol w="2448829"/>
              </a:tblGrid>
              <a:tr h="551184">
                <a:tc>
                  <a:txBody>
                    <a:bodyPr/>
                    <a:lstStyle/>
                    <a:p>
                      <a:pPr algn="ctr"/>
                      <a:endParaRPr lang="zh-TW"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600" b="0" dirty="0" smtClean="0">
                          <a:solidFill>
                            <a:schemeClr val="tx1"/>
                          </a:solidFill>
                        </a:rPr>
                        <a:t>Large hospitals</a:t>
                      </a:r>
                    </a:p>
                    <a:p>
                      <a:pPr algn="ctr"/>
                      <a:r>
                        <a:rPr lang="en-US" altLang="zh-TW" sz="1600" b="0" dirty="0" smtClean="0">
                          <a:solidFill>
                            <a:schemeClr val="tx1"/>
                          </a:solidFill>
                        </a:rPr>
                        <a:t>100-500 Cameras</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600" b="0" dirty="0" smtClean="0">
                          <a:solidFill>
                            <a:schemeClr val="tx1"/>
                          </a:solidFill>
                        </a:rPr>
                        <a:t>Medium Hospitals</a:t>
                      </a:r>
                    </a:p>
                    <a:p>
                      <a:pPr algn="ctr"/>
                      <a:r>
                        <a:rPr lang="en-US" altLang="zh-TW" sz="1600" b="0" dirty="0" smtClean="0">
                          <a:solidFill>
                            <a:schemeClr val="tx1"/>
                          </a:solidFill>
                        </a:rPr>
                        <a:t>50 – 100 Cameras</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600" b="0" dirty="0" smtClean="0">
                          <a:solidFill>
                            <a:schemeClr val="tx1"/>
                          </a:solidFill>
                        </a:rPr>
                        <a:t>Smal</a:t>
                      </a:r>
                      <a:r>
                        <a:rPr lang="en-US" altLang="zh-TW" sz="1600" b="0" baseline="0" dirty="0" smtClean="0">
                          <a:solidFill>
                            <a:schemeClr val="tx1"/>
                          </a:solidFill>
                        </a:rPr>
                        <a:t>l </a:t>
                      </a:r>
                      <a:r>
                        <a:rPr lang="en-US" altLang="zh-TW" sz="1600" b="0" dirty="0" smtClean="0">
                          <a:solidFill>
                            <a:schemeClr val="tx1"/>
                          </a:solidFill>
                        </a:rPr>
                        <a:t>Hospitals</a:t>
                      </a:r>
                    </a:p>
                    <a:p>
                      <a:pPr algn="ctr"/>
                      <a:r>
                        <a:rPr lang="en-US" altLang="zh-TW" sz="1600" b="0" dirty="0" smtClean="0">
                          <a:solidFill>
                            <a:schemeClr val="tx1"/>
                          </a:solidFill>
                        </a:rPr>
                        <a:t>Below 50 Cameras</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66575">
                <a:tc>
                  <a:txBody>
                    <a:bodyPr/>
                    <a:lstStyle/>
                    <a:p>
                      <a:pPr algn="l"/>
                      <a:r>
                        <a:rPr lang="en-US" altLang="zh-CN" sz="1600" dirty="0" smtClean="0"/>
                        <a:t>Record system</a:t>
                      </a:r>
                      <a:endParaRPr lang="zh-TW"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dirty="0" smtClean="0">
                          <a:solidFill>
                            <a:schemeClr val="tx1"/>
                          </a:solidFill>
                        </a:rPr>
                        <a:t>Centralized storage IP SAN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dirty="0" smtClean="0">
                          <a:solidFill>
                            <a:schemeClr val="tx1"/>
                          </a:solidFill>
                        </a:rPr>
                        <a:t>DAS</a:t>
                      </a:r>
                      <a:r>
                        <a:rPr lang="en-US" altLang="zh-TW" sz="1600" b="0" baseline="0" dirty="0" smtClean="0">
                          <a:solidFill>
                            <a:schemeClr val="tx1"/>
                          </a:solidFill>
                        </a:rPr>
                        <a:t> RAID system</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dirty="0" smtClean="0">
                          <a:solidFill>
                            <a:schemeClr val="tx1"/>
                          </a:solidFill>
                        </a:rPr>
                        <a:t>Embedded RAID</a:t>
                      </a:r>
                      <a:r>
                        <a:rPr lang="en-US" altLang="zh-TW" sz="1600" b="0" baseline="0" dirty="0" smtClean="0">
                          <a:solidFill>
                            <a:schemeClr val="tx1"/>
                          </a:solidFill>
                        </a:rPr>
                        <a:t> controller</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74214">
                <a:tc>
                  <a:txBody>
                    <a:bodyPr/>
                    <a:lstStyle/>
                    <a:p>
                      <a:pPr algn="l"/>
                      <a:r>
                        <a:rPr lang="en-US" altLang="zh-CN" sz="1600" dirty="0" smtClean="0"/>
                        <a:t>VI</a:t>
                      </a:r>
                      <a:r>
                        <a:rPr lang="en-US" altLang="zh-CN" sz="1600" baseline="0" dirty="0" smtClean="0"/>
                        <a:t> and Database system</a:t>
                      </a:r>
                      <a:endParaRPr lang="zh-TW"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dirty="0" smtClean="0">
                          <a:solidFill>
                            <a:schemeClr val="tx1"/>
                          </a:solidFill>
                        </a:rPr>
                        <a:t>NVR2100</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dirty="0" smtClean="0">
                          <a:solidFill>
                            <a:schemeClr val="tx1"/>
                          </a:solidFill>
                        </a:rPr>
                        <a:t>NVR2100</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dirty="0" smtClean="0">
                          <a:solidFill>
                            <a:schemeClr val="tx1"/>
                          </a:solidFill>
                        </a:rPr>
                        <a:t>SMR8000</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74214">
                <a:tc>
                  <a:txBody>
                    <a:bodyPr/>
                    <a:lstStyle/>
                    <a:p>
                      <a:pPr algn="l"/>
                      <a:r>
                        <a:rPr lang="en-US" altLang="zh-TW" sz="1600" dirty="0" smtClean="0"/>
                        <a:t>Client</a:t>
                      </a:r>
                      <a:r>
                        <a:rPr lang="en-US" altLang="zh-TW" sz="1600" baseline="0" dirty="0" smtClean="0"/>
                        <a:t> Management surveillance software</a:t>
                      </a:r>
                      <a:endParaRPr lang="zh-TW"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l"/>
                      <a:r>
                        <a:rPr lang="en-US" altLang="zh-TW" sz="1600" b="0" dirty="0" smtClean="0">
                          <a:solidFill>
                            <a:schemeClr val="tx1"/>
                          </a:solidFill>
                        </a:rPr>
                        <a:t>Surveon</a:t>
                      </a:r>
                      <a:r>
                        <a:rPr lang="en-US" altLang="zh-TW" sz="1600" b="0" baseline="0" dirty="0" smtClean="0">
                          <a:solidFill>
                            <a:schemeClr val="tx1"/>
                          </a:solidFill>
                        </a:rPr>
                        <a:t> Client Enterprise software 2.4.8</a:t>
                      </a:r>
                      <a:r>
                        <a:rPr lang="en-US" altLang="zh-TW" sz="1600" b="0" dirty="0" smtClean="0">
                          <a:solidFill>
                            <a:schemeClr val="tx1"/>
                          </a:solidFill>
                        </a:rPr>
                        <a:t>, Mobile client ,Browser</a:t>
                      </a:r>
                      <a:r>
                        <a:rPr lang="en-US" altLang="zh-TW" sz="1600" b="0" baseline="0" dirty="0" smtClean="0">
                          <a:solidFill>
                            <a:schemeClr val="tx1"/>
                          </a:solidFill>
                        </a:rPr>
                        <a:t> client</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012126">
                <a:tc>
                  <a:txBody>
                    <a:bodyPr/>
                    <a:lstStyle/>
                    <a:p>
                      <a:pPr algn="l"/>
                      <a:r>
                        <a:rPr lang="en-US" altLang="zh-TW" sz="1600" dirty="0" smtClean="0"/>
                        <a:t>CMS</a:t>
                      </a:r>
                      <a:endParaRPr lang="zh-TW"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dirty="0" smtClean="0">
                          <a:solidFill>
                            <a:schemeClr val="tx1"/>
                          </a:solidFill>
                        </a:rPr>
                        <a:t>Required, Manage multiple</a:t>
                      </a:r>
                      <a:r>
                        <a:rPr lang="en-US" altLang="zh-TW" sz="1600" b="0" baseline="0" dirty="0" smtClean="0">
                          <a:solidFill>
                            <a:schemeClr val="tx1"/>
                          </a:solidFill>
                        </a:rPr>
                        <a:t> sites</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dirty="0" smtClean="0">
                          <a:solidFill>
                            <a:schemeClr val="tx1"/>
                          </a:solidFill>
                        </a:rPr>
                        <a:t>Required, Manage multiple</a:t>
                      </a:r>
                      <a:r>
                        <a:rPr lang="en-US" altLang="zh-TW" sz="1600" b="0" baseline="0" dirty="0" smtClean="0">
                          <a:solidFill>
                            <a:schemeClr val="tx1"/>
                          </a:solidFill>
                        </a:rPr>
                        <a:t> sites</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dirty="0" smtClean="0">
                          <a:solidFill>
                            <a:schemeClr val="tx1"/>
                          </a:solidFill>
                        </a:rPr>
                        <a:t>Often</a:t>
                      </a:r>
                      <a:r>
                        <a:rPr lang="en-US" altLang="zh-TW" sz="1600" b="0" baseline="0" dirty="0" smtClean="0">
                          <a:solidFill>
                            <a:schemeClr val="tx1"/>
                          </a:solidFill>
                        </a:rPr>
                        <a:t> n</a:t>
                      </a:r>
                      <a:r>
                        <a:rPr lang="en-US" altLang="zh-TW" sz="1600" b="0" dirty="0" smtClean="0">
                          <a:solidFill>
                            <a:schemeClr val="tx1"/>
                          </a:solidFill>
                        </a:rPr>
                        <a:t>ot</a:t>
                      </a:r>
                      <a:r>
                        <a:rPr lang="en-US" altLang="zh-TW" sz="1600" b="0" baseline="0" dirty="0" smtClean="0">
                          <a:solidFill>
                            <a:schemeClr val="tx1"/>
                          </a:solidFill>
                        </a:rPr>
                        <a:t> required, all in one</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74214">
                <a:tc>
                  <a:txBody>
                    <a:bodyPr/>
                    <a:lstStyle/>
                    <a:p>
                      <a:pPr algn="l"/>
                      <a:r>
                        <a:rPr lang="en-US" altLang="zh-TW" sz="1600" dirty="0" smtClean="0"/>
                        <a:t>TV</a:t>
                      </a:r>
                      <a:r>
                        <a:rPr lang="en-US" altLang="zh-TW" sz="1600" baseline="0" dirty="0" smtClean="0"/>
                        <a:t> Wall</a:t>
                      </a:r>
                    </a:p>
                    <a:p>
                      <a:pPr algn="l"/>
                      <a:r>
                        <a:rPr lang="en-US" altLang="zh-TW" sz="1600" baseline="0" dirty="0" smtClean="0"/>
                        <a:t>Management</a:t>
                      </a:r>
                      <a:endParaRPr lang="zh-TW"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smtClean="0">
                          <a:solidFill>
                            <a:schemeClr val="tx1"/>
                          </a:solidFill>
                        </a:rPr>
                        <a:t>Required</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dirty="0" smtClean="0">
                          <a:solidFill>
                            <a:schemeClr val="tx1"/>
                          </a:solidFill>
                        </a:rPr>
                        <a:t>Often</a:t>
                      </a:r>
                      <a:r>
                        <a:rPr lang="en-US" altLang="zh-TW" sz="1600" b="0" baseline="0" dirty="0" smtClean="0">
                          <a:solidFill>
                            <a:schemeClr val="tx1"/>
                          </a:solidFill>
                        </a:rPr>
                        <a:t> n</a:t>
                      </a:r>
                      <a:r>
                        <a:rPr lang="en-US" altLang="zh-TW" sz="1600" b="0" dirty="0" smtClean="0">
                          <a:solidFill>
                            <a:schemeClr val="tx1"/>
                          </a:solidFill>
                        </a:rPr>
                        <a:t>ot</a:t>
                      </a:r>
                      <a:r>
                        <a:rPr lang="en-US" altLang="zh-TW" sz="1600" b="0" baseline="0" dirty="0" smtClean="0">
                          <a:solidFill>
                            <a:schemeClr val="tx1"/>
                          </a:solidFill>
                        </a:rPr>
                        <a:t> required</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600" b="0" dirty="0" smtClean="0">
                          <a:solidFill>
                            <a:schemeClr val="tx1"/>
                          </a:solidFill>
                        </a:rPr>
                        <a:t>No</a:t>
                      </a:r>
                      <a:r>
                        <a:rPr lang="en-US" altLang="zh-TW" sz="1600" b="0" baseline="0" dirty="0" smtClean="0">
                          <a:solidFill>
                            <a:schemeClr val="tx1"/>
                          </a:solidFill>
                        </a:rPr>
                        <a:t>t required</a:t>
                      </a:r>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8" descr="NVR2000+3U"/>
          <p:cNvPicPr>
            <a:picLocks noChangeAspect="1" noChangeArrowheads="1"/>
          </p:cNvPicPr>
          <p:nvPr/>
        </p:nvPicPr>
        <p:blipFill>
          <a:blip r:embed="rId3" cstate="print"/>
          <a:srcRect/>
          <a:stretch>
            <a:fillRect/>
          </a:stretch>
        </p:blipFill>
        <p:spPr bwMode="auto">
          <a:xfrm>
            <a:off x="6191250" y="1484784"/>
            <a:ext cx="2952750" cy="1770063"/>
          </a:xfrm>
          <a:prstGeom prst="rect">
            <a:avLst/>
          </a:prstGeom>
          <a:noFill/>
          <a:ln w="9525">
            <a:noFill/>
            <a:miter lim="800000"/>
            <a:headEnd/>
            <a:tailEnd/>
          </a:ln>
        </p:spPr>
      </p:pic>
      <p:sp>
        <p:nvSpPr>
          <p:cNvPr id="6" name="投影片編號版面配置區 3"/>
          <p:cNvSpPr>
            <a:spLocks noGrp="1"/>
          </p:cNvSpPr>
          <p:nvPr>
            <p:ph type="sldNum" sz="quarter" idx="12"/>
          </p:nvPr>
        </p:nvSpPr>
        <p:spPr/>
        <p:txBody>
          <a:bodyPr/>
          <a:lstStyle/>
          <a:p>
            <a:fld id="{D5B312CC-07A2-4B39-BAEE-AEB796F3D43F}" type="slidenum">
              <a:rPr lang="en-US" altLang="zh-TW"/>
              <a:pPr/>
              <a:t>14</a:t>
            </a:fld>
            <a:endParaRPr lang="en-US" altLang="zh-TW"/>
          </a:p>
        </p:txBody>
      </p:sp>
      <p:sp>
        <p:nvSpPr>
          <p:cNvPr id="407554" name="Rectangle 2"/>
          <p:cNvSpPr>
            <a:spLocks noGrp="1" noChangeArrowheads="1"/>
          </p:cNvSpPr>
          <p:nvPr>
            <p:ph type="title" idx="4294967295"/>
          </p:nvPr>
        </p:nvSpPr>
        <p:spPr>
          <a:xfrm>
            <a:off x="251520" y="116632"/>
            <a:ext cx="8229600" cy="1143000"/>
          </a:xfrm>
        </p:spPr>
        <p:txBody>
          <a:bodyPr/>
          <a:lstStyle/>
          <a:p>
            <a:pPr algn="r">
              <a:lnSpc>
                <a:spcPct val="120000"/>
              </a:lnSpc>
            </a:pPr>
            <a:r>
              <a:rPr lang="en-US" altLang="zh-TW" sz="2900" dirty="0" smtClean="0"/>
              <a:t>Medium-Large Hospital HD Record Project solution configuration – NVR2100 Series</a:t>
            </a:r>
            <a:endParaRPr lang="zh-TW" altLang="en-US" sz="2900" dirty="0"/>
          </a:p>
        </p:txBody>
      </p:sp>
      <p:sp>
        <p:nvSpPr>
          <p:cNvPr id="13" name="Rectangle 3"/>
          <p:cNvSpPr txBox="1">
            <a:spLocks noChangeArrowheads="1"/>
          </p:cNvSpPr>
          <p:nvPr/>
        </p:nvSpPr>
        <p:spPr bwMode="auto">
          <a:xfrm>
            <a:off x="251520" y="1124744"/>
            <a:ext cx="8712968" cy="53285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a:lnSpc>
                <a:spcPct val="200000"/>
              </a:lnSpc>
              <a:spcBef>
                <a:spcPct val="20000"/>
              </a:spcBef>
              <a:buFontTx/>
              <a:buChar char="•"/>
              <a:defRPr/>
            </a:pPr>
            <a:r>
              <a:rPr lang="en-US" altLang="zh-TW" sz="2000" kern="0" dirty="0" smtClean="0">
                <a:latin typeface="+mn-lt"/>
                <a:ea typeface="+mn-ea"/>
              </a:rPr>
              <a:t>Stand-alone supports up to 64 cameras full HD</a:t>
            </a:r>
          </a:p>
          <a:p>
            <a:pPr marL="342900" lvl="0" indent="-342900" algn="l">
              <a:lnSpc>
                <a:spcPct val="200000"/>
              </a:lnSpc>
              <a:spcBef>
                <a:spcPct val="20000"/>
              </a:spcBef>
              <a:buFontTx/>
              <a:buChar char="•"/>
              <a:defRPr/>
            </a:pPr>
            <a:r>
              <a:rPr lang="en-US" altLang="zh-TW" sz="2000" kern="0" dirty="0" smtClean="0">
                <a:latin typeface="+mn-lt"/>
                <a:ea typeface="+mn-ea"/>
              </a:rPr>
              <a:t>Each camera 1080P more than 30 FPS</a:t>
            </a:r>
          </a:p>
          <a:p>
            <a:pPr marL="342900" lvl="0" indent="-342900" algn="l">
              <a:lnSpc>
                <a:spcPct val="200000"/>
              </a:lnSpc>
              <a:spcBef>
                <a:spcPct val="20000"/>
              </a:spcBef>
              <a:buFontTx/>
              <a:buChar char="•"/>
              <a:defRPr/>
            </a:pPr>
            <a:r>
              <a:rPr lang="en-US" altLang="zh-TW" sz="2000" kern="0" dirty="0" smtClean="0">
                <a:latin typeface="+mn-lt"/>
                <a:ea typeface="+mn-ea"/>
              </a:rPr>
              <a:t>Suitable for more than 100 medium and large </a:t>
            </a:r>
          </a:p>
          <a:p>
            <a:pPr marL="342900" lvl="0" indent="-342900" algn="l">
              <a:lnSpc>
                <a:spcPct val="200000"/>
              </a:lnSpc>
              <a:spcBef>
                <a:spcPct val="20000"/>
              </a:spcBef>
              <a:defRPr/>
            </a:pPr>
            <a:r>
              <a:rPr lang="en-US" altLang="zh-TW" sz="2000" kern="0" dirty="0" smtClean="0">
                <a:latin typeface="+mn-lt"/>
                <a:ea typeface="+mn-ea"/>
              </a:rPr>
              <a:t>      hospitals projects</a:t>
            </a:r>
          </a:p>
          <a:p>
            <a:pPr marL="342900" lvl="0" indent="-342900" algn="l">
              <a:lnSpc>
                <a:spcPct val="200000"/>
              </a:lnSpc>
              <a:spcBef>
                <a:spcPct val="20000"/>
              </a:spcBef>
              <a:buFontTx/>
              <a:buChar char="•"/>
              <a:defRPr/>
            </a:pPr>
            <a:r>
              <a:rPr lang="en-US" altLang="zh-TW" sz="2000" kern="0" dirty="0" smtClean="0">
                <a:latin typeface="+mn-lt"/>
                <a:ea typeface="+mn-ea"/>
              </a:rPr>
              <a:t>IP SAN or DAS architecture supports centralized </a:t>
            </a:r>
          </a:p>
          <a:p>
            <a:pPr marL="342900" lvl="0" indent="-342900" algn="l">
              <a:lnSpc>
                <a:spcPct val="200000"/>
              </a:lnSpc>
              <a:spcBef>
                <a:spcPct val="20000"/>
              </a:spcBef>
              <a:defRPr/>
            </a:pPr>
            <a:r>
              <a:rPr lang="en-US" altLang="zh-TW" sz="2000" kern="0" dirty="0" smtClean="0">
                <a:latin typeface="+mn-lt"/>
                <a:ea typeface="+mn-ea"/>
              </a:rPr>
              <a:t>     storage</a:t>
            </a:r>
          </a:p>
          <a:p>
            <a:pPr marL="342900" lvl="0" indent="-342900" algn="l">
              <a:lnSpc>
                <a:spcPct val="200000"/>
              </a:lnSpc>
              <a:spcBef>
                <a:spcPct val="20000"/>
              </a:spcBef>
              <a:buFontTx/>
              <a:buChar char="•"/>
              <a:defRPr/>
            </a:pPr>
            <a:r>
              <a:rPr lang="en-US" altLang="zh-TW" sz="2000" kern="0" dirty="0" smtClean="0">
                <a:latin typeface="+mn-lt"/>
                <a:ea typeface="+mn-ea"/>
              </a:rPr>
              <a:t>Supports up to 3000 + cameras, up to</a:t>
            </a:r>
          </a:p>
          <a:p>
            <a:pPr marL="342900" lvl="0" indent="-342900" algn="l">
              <a:lnSpc>
                <a:spcPct val="200000"/>
              </a:lnSpc>
              <a:spcBef>
                <a:spcPct val="20000"/>
              </a:spcBef>
              <a:defRPr/>
            </a:pPr>
            <a:r>
              <a:rPr lang="en-US" altLang="zh-TW" sz="2000" kern="0" dirty="0" smtClean="0">
                <a:latin typeface="+mn-lt"/>
                <a:ea typeface="+mn-ea"/>
              </a:rPr>
              <a:t>     180-day recording</a:t>
            </a:r>
            <a:endParaRPr kumimoji="1" lang="en-US" altLang="zh-TW"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7" name="矩形 21"/>
          <p:cNvSpPr>
            <a:spLocks noChangeArrowheads="1"/>
          </p:cNvSpPr>
          <p:nvPr/>
        </p:nvSpPr>
        <p:spPr bwMode="auto">
          <a:xfrm>
            <a:off x="6732240" y="2996952"/>
            <a:ext cx="1481138" cy="338137"/>
          </a:xfrm>
          <a:prstGeom prst="rect">
            <a:avLst/>
          </a:prstGeom>
          <a:noFill/>
          <a:ln w="9525">
            <a:noFill/>
            <a:miter lim="800000"/>
            <a:headEnd/>
            <a:tailEnd/>
          </a:ln>
        </p:spPr>
        <p:txBody>
          <a:bodyPr wrap="none">
            <a:spAutoFit/>
          </a:bodyPr>
          <a:lstStyle/>
          <a:p>
            <a:r>
              <a:rPr lang="en-US" altLang="zh-TW" sz="1600">
                <a:solidFill>
                  <a:schemeClr val="tx2"/>
                </a:solidFill>
              </a:rPr>
              <a:t>NVR2164 – 16B</a:t>
            </a:r>
            <a:endParaRPr lang="zh-TW" altLang="en-US" sz="1600"/>
          </a:p>
        </p:txBody>
      </p:sp>
      <p:sp>
        <p:nvSpPr>
          <p:cNvPr id="8" name="Rectangle 2"/>
          <p:cNvSpPr txBox="1">
            <a:spLocks noChangeArrowheads="1"/>
          </p:cNvSpPr>
          <p:nvPr/>
        </p:nvSpPr>
        <p:spPr bwMode="auto">
          <a:xfrm>
            <a:off x="5652120" y="5229200"/>
            <a:ext cx="3168278" cy="1079699"/>
          </a:xfrm>
          <a:prstGeom prst="rect">
            <a:avLst/>
          </a:prstGeom>
          <a:solidFill>
            <a:schemeClr val="folHlink">
              <a:alpha val="27058"/>
            </a:schemeClr>
          </a:solidFill>
          <a:ln w="9525">
            <a:solidFill>
              <a:srgbClr val="000080"/>
            </a:solidFill>
            <a:prstDash val="dashDot"/>
            <a:miter lim="800000"/>
            <a:headEnd/>
            <a:tailEnd/>
          </a:ln>
        </p:spPr>
        <p:txBody>
          <a:bodyPr anchor="ctr"/>
          <a:lstStyle/>
          <a:p>
            <a:pPr>
              <a:lnSpc>
                <a:spcPct val="150000"/>
              </a:lnSpc>
            </a:pPr>
            <a:r>
              <a:rPr kumimoji="0" lang="en-US" altLang="zh-TW" dirty="0" smtClean="0"/>
              <a:t>Support maximum 480 TB</a:t>
            </a:r>
          </a:p>
          <a:p>
            <a:pPr>
              <a:lnSpc>
                <a:spcPct val="150000"/>
              </a:lnSpc>
            </a:pPr>
            <a:r>
              <a:rPr kumimoji="0" lang="en-US" altLang="zh-TW" dirty="0" smtClean="0"/>
              <a:t>Enterprise Level RAID</a:t>
            </a:r>
            <a:endParaRPr kumimoji="0" lang="en-US" altLang="zh-TW" dirty="0"/>
          </a:p>
        </p:txBody>
      </p:sp>
      <p:pic>
        <p:nvPicPr>
          <p:cNvPr id="9" name="Picture 23" descr="3U-f-w"/>
          <p:cNvPicPr>
            <a:picLocks noChangeAspect="1" noChangeArrowheads="1"/>
          </p:cNvPicPr>
          <p:nvPr/>
        </p:nvPicPr>
        <p:blipFill>
          <a:blip r:embed="rId4" cstate="print"/>
          <a:srcRect/>
          <a:stretch>
            <a:fillRect/>
          </a:stretch>
        </p:blipFill>
        <p:spPr bwMode="auto">
          <a:xfrm>
            <a:off x="6372200" y="3645024"/>
            <a:ext cx="2489200" cy="863600"/>
          </a:xfrm>
          <a:prstGeom prst="rect">
            <a:avLst/>
          </a:prstGeom>
          <a:noFill/>
          <a:ln w="9525">
            <a:noFill/>
            <a:miter lim="800000"/>
            <a:headEnd/>
            <a:tailEnd/>
          </a:ln>
        </p:spPr>
      </p:pic>
      <p:sp>
        <p:nvSpPr>
          <p:cNvPr id="10" name="矩形 22"/>
          <p:cNvSpPr>
            <a:spLocks noChangeArrowheads="1"/>
          </p:cNvSpPr>
          <p:nvPr/>
        </p:nvSpPr>
        <p:spPr bwMode="auto">
          <a:xfrm>
            <a:off x="6876256" y="4509120"/>
            <a:ext cx="1543050" cy="585787"/>
          </a:xfrm>
          <a:prstGeom prst="rect">
            <a:avLst/>
          </a:prstGeom>
          <a:noFill/>
          <a:ln w="9525">
            <a:noFill/>
            <a:miter lim="800000"/>
            <a:headEnd/>
            <a:tailEnd/>
          </a:ln>
        </p:spPr>
        <p:txBody>
          <a:bodyPr wrap="none">
            <a:spAutoFit/>
          </a:bodyPr>
          <a:lstStyle/>
          <a:p>
            <a:pPr algn="ctr"/>
            <a:r>
              <a:rPr lang="en-US" altLang="zh-TW" sz="1600" dirty="0" smtClean="0">
                <a:solidFill>
                  <a:schemeClr val="tx2"/>
                </a:solidFill>
              </a:rPr>
              <a:t>Enterprise RIAD</a:t>
            </a:r>
            <a:endParaRPr lang="en-US" altLang="zh-TW" sz="1600" dirty="0">
              <a:solidFill>
                <a:schemeClr val="tx2"/>
              </a:solidFill>
            </a:endParaRPr>
          </a:p>
          <a:p>
            <a:pPr algn="ctr"/>
            <a:r>
              <a:rPr lang="en-US" altLang="zh-TW" sz="1600" dirty="0">
                <a:solidFill>
                  <a:schemeClr val="tx2"/>
                </a:solidFill>
              </a:rPr>
              <a:t>Subsystem</a:t>
            </a:r>
            <a:endParaRPr lang="zh-TW" altLang="en-US" sz="1600" dirty="0"/>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6466" name="Picture 2" descr="http://www.surveon.com/images/p_product/SMR_8000U.jpg"/>
          <p:cNvPicPr>
            <a:picLocks noChangeAspect="1" noChangeArrowheads="1"/>
          </p:cNvPicPr>
          <p:nvPr/>
        </p:nvPicPr>
        <p:blipFill>
          <a:blip r:embed="rId3" cstate="print"/>
          <a:srcRect l="5172" t="31143" r="10345" b="23950"/>
          <a:stretch>
            <a:fillRect/>
          </a:stretch>
        </p:blipFill>
        <p:spPr bwMode="auto">
          <a:xfrm>
            <a:off x="5364088" y="4656782"/>
            <a:ext cx="3528392" cy="1080120"/>
          </a:xfrm>
          <a:prstGeom prst="rect">
            <a:avLst/>
          </a:prstGeom>
          <a:noFill/>
        </p:spPr>
      </p:pic>
      <p:sp>
        <p:nvSpPr>
          <p:cNvPr id="6" name="投影片編號版面配置區 3"/>
          <p:cNvSpPr>
            <a:spLocks noGrp="1"/>
          </p:cNvSpPr>
          <p:nvPr>
            <p:ph type="sldNum" sz="quarter" idx="12"/>
          </p:nvPr>
        </p:nvSpPr>
        <p:spPr/>
        <p:txBody>
          <a:bodyPr/>
          <a:lstStyle/>
          <a:p>
            <a:fld id="{D5B312CC-07A2-4B39-BAEE-AEB796F3D43F}" type="slidenum">
              <a:rPr lang="en-US" altLang="zh-TW"/>
              <a:pPr/>
              <a:t>15</a:t>
            </a:fld>
            <a:endParaRPr lang="en-US" altLang="zh-TW"/>
          </a:p>
        </p:txBody>
      </p:sp>
      <p:sp>
        <p:nvSpPr>
          <p:cNvPr id="407554" name="Rectangle 2"/>
          <p:cNvSpPr>
            <a:spLocks noGrp="1" noChangeArrowheads="1"/>
          </p:cNvSpPr>
          <p:nvPr>
            <p:ph type="title" idx="4294967295"/>
          </p:nvPr>
        </p:nvSpPr>
        <p:spPr>
          <a:xfrm>
            <a:off x="251520" y="116632"/>
            <a:ext cx="8229600" cy="1143000"/>
          </a:xfrm>
        </p:spPr>
        <p:txBody>
          <a:bodyPr/>
          <a:lstStyle/>
          <a:p>
            <a:pPr algn="r">
              <a:lnSpc>
                <a:spcPct val="120000"/>
              </a:lnSpc>
            </a:pPr>
            <a:r>
              <a:rPr lang="en-US" altLang="zh-TW" sz="2900" dirty="0" smtClean="0"/>
              <a:t>Small and medium-sized hospitals HD solution configuration - SMR8000 series</a:t>
            </a:r>
            <a:endParaRPr lang="zh-TW" altLang="en-US" sz="2900" dirty="0"/>
          </a:p>
        </p:txBody>
      </p:sp>
      <p:sp>
        <p:nvSpPr>
          <p:cNvPr id="13" name="Rectangle 3"/>
          <p:cNvSpPr txBox="1">
            <a:spLocks noChangeArrowheads="1"/>
          </p:cNvSpPr>
          <p:nvPr/>
        </p:nvSpPr>
        <p:spPr bwMode="auto">
          <a:xfrm>
            <a:off x="467544" y="1124744"/>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kumimoji="1" lang="en-US" altLang="zh-TW" b="0" i="0" u="none" strike="noStrike" kern="0" cap="none" spc="0" normalizeH="0" baseline="0" noProof="0" dirty="0" smtClean="0">
                <a:ln>
                  <a:noFill/>
                </a:ln>
                <a:solidFill>
                  <a:schemeClr val="tx1"/>
                </a:solidFill>
                <a:effectLst/>
                <a:uLnTx/>
                <a:uFillTx/>
                <a:latin typeface="+mn-lt"/>
                <a:ea typeface="+mn-ea"/>
                <a:cs typeface="+mn-cs"/>
              </a:rPr>
              <a:t>Support</a:t>
            </a:r>
            <a:r>
              <a:rPr kumimoji="1" lang="zh-TW" altLang="en-US" b="0" i="0" u="none" strike="noStrike" kern="0" cap="none" spc="0" normalizeH="0" baseline="0" noProof="0" dirty="0" smtClean="0">
                <a:ln>
                  <a:noFill/>
                </a:ln>
                <a:solidFill>
                  <a:schemeClr val="tx1"/>
                </a:solidFill>
                <a:effectLst/>
                <a:uLnTx/>
                <a:uFillTx/>
                <a:latin typeface="+mn-lt"/>
                <a:ea typeface="+mn-ea"/>
                <a:cs typeface="+mn-cs"/>
              </a:rPr>
              <a:t> </a:t>
            </a:r>
            <a:r>
              <a:rPr kumimoji="1" lang="en-US" altLang="zh-TW" b="0" i="0" u="none" strike="noStrike" kern="0" cap="none" spc="0" normalizeH="0" baseline="0" noProof="0" dirty="0" smtClean="0">
                <a:ln>
                  <a:noFill/>
                </a:ln>
                <a:solidFill>
                  <a:schemeClr val="tx1"/>
                </a:solidFill>
                <a:effectLst/>
                <a:uLnTx/>
                <a:uFillTx/>
                <a:latin typeface="+mn-lt"/>
                <a:ea typeface="+mn-ea"/>
                <a:cs typeface="+mn-cs"/>
              </a:rPr>
              <a:t>16 – 40 Channels , Full</a:t>
            </a:r>
            <a:r>
              <a:rPr kumimoji="1" lang="en-US" altLang="zh-TW" b="0" i="0" u="none" strike="noStrike" kern="0" cap="none" spc="0" normalizeH="0" noProof="0" dirty="0" smtClean="0">
                <a:ln>
                  <a:noFill/>
                </a:ln>
                <a:solidFill>
                  <a:schemeClr val="tx1"/>
                </a:solidFill>
                <a:effectLst/>
                <a:uLnTx/>
                <a:uFillTx/>
                <a:latin typeface="+mn-lt"/>
                <a:ea typeface="+mn-ea"/>
                <a:cs typeface="+mn-cs"/>
              </a:rPr>
              <a:t> HD Cameras video surveillance</a:t>
            </a:r>
          </a:p>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lang="en-US" altLang="zh-TW" kern="0" baseline="0" dirty="0" smtClean="0">
                <a:latin typeface="+mn-lt"/>
                <a:ea typeface="+mn-ea"/>
              </a:rPr>
              <a:t>Support</a:t>
            </a:r>
            <a:r>
              <a:rPr lang="en-US" altLang="zh-TW" kern="0" dirty="0" smtClean="0">
                <a:latin typeface="+mn-lt"/>
                <a:ea typeface="+mn-ea"/>
              </a:rPr>
              <a:t> up to 8 HHDD and Hardware</a:t>
            </a:r>
          </a:p>
          <a:p>
            <a:pPr marL="342900" marR="0" lvl="0" indent="-342900" algn="l" defTabSz="914400" rtl="0" eaLnBrk="1" fontAlgn="base" latinLnBrk="0" hangingPunct="1">
              <a:lnSpc>
                <a:spcPct val="180000"/>
              </a:lnSpc>
              <a:spcBef>
                <a:spcPct val="20000"/>
              </a:spcBef>
              <a:spcAft>
                <a:spcPct val="0"/>
              </a:spcAft>
              <a:buClrTx/>
              <a:buSzTx/>
              <a:tabLst/>
              <a:defRPr/>
            </a:pPr>
            <a:r>
              <a:rPr lang="en-US" altLang="zh-TW" kern="0" dirty="0" smtClean="0">
                <a:latin typeface="+mn-lt"/>
                <a:ea typeface="+mn-ea"/>
              </a:rPr>
              <a:t>     RAID protection</a:t>
            </a:r>
          </a:p>
          <a:p>
            <a:pPr marL="342900" marR="0" lvl="0" indent="-342900" algn="l" defTabSz="914400" rtl="0" eaLnBrk="1" fontAlgn="base" latinLnBrk="0" hangingPunct="1">
              <a:lnSpc>
                <a:spcPct val="180000"/>
              </a:lnSpc>
              <a:spcBef>
                <a:spcPct val="20000"/>
              </a:spcBef>
              <a:spcAft>
                <a:spcPct val="0"/>
              </a:spcAft>
              <a:buClrTx/>
              <a:buSzTx/>
              <a:buFont typeface="Arial" pitchFamily="34" charset="0"/>
              <a:buChar char="•"/>
              <a:tabLst/>
              <a:defRPr/>
            </a:pPr>
            <a:r>
              <a:rPr kumimoji="1" lang="en-US" altLang="zh-TW" b="0" i="0" u="none" strike="noStrike" kern="0" cap="none" spc="0" normalizeH="0" baseline="0" noProof="0" dirty="0" smtClean="0">
                <a:ln>
                  <a:noFill/>
                </a:ln>
                <a:solidFill>
                  <a:schemeClr val="tx1"/>
                </a:solidFill>
                <a:effectLst/>
                <a:uLnTx/>
                <a:uFillTx/>
                <a:latin typeface="+mn-lt"/>
                <a:ea typeface="+mn-ea"/>
                <a:cs typeface="+mn-cs"/>
              </a:rPr>
              <a:t>Rack mount and tower</a:t>
            </a:r>
            <a:r>
              <a:rPr kumimoji="1" lang="en-US" altLang="zh-TW" b="0" i="0" u="none" strike="noStrike" kern="0" cap="none" spc="0" normalizeH="0" noProof="0" dirty="0" smtClean="0">
                <a:ln>
                  <a:noFill/>
                </a:ln>
                <a:solidFill>
                  <a:schemeClr val="tx1"/>
                </a:solidFill>
                <a:effectLst/>
                <a:uLnTx/>
                <a:uFillTx/>
                <a:latin typeface="+mn-lt"/>
                <a:ea typeface="+mn-ea"/>
                <a:cs typeface="+mn-cs"/>
              </a:rPr>
              <a:t> two solution</a:t>
            </a:r>
            <a:endParaRPr kumimoji="1" lang="en-US" altLang="zh-TW"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kumimoji="1" lang="en-US" altLang="zh-TW" b="0" i="0" u="none" strike="noStrike" kern="0" cap="none" spc="0" normalizeH="0" baseline="0" noProof="0" dirty="0" smtClean="0">
                <a:ln>
                  <a:noFill/>
                </a:ln>
                <a:solidFill>
                  <a:schemeClr val="tx1"/>
                </a:solidFill>
                <a:effectLst/>
                <a:uLnTx/>
                <a:uFillTx/>
                <a:latin typeface="+mn-lt"/>
                <a:ea typeface="+mn-ea"/>
                <a:cs typeface="+mn-cs"/>
              </a:rPr>
              <a:t>Virtual</a:t>
            </a:r>
            <a:r>
              <a:rPr kumimoji="1" lang="en-US" altLang="zh-TW" b="0" i="0" u="none" strike="noStrike" kern="0" cap="none" spc="0" normalizeH="0" noProof="0" dirty="0" smtClean="0">
                <a:ln>
                  <a:noFill/>
                </a:ln>
                <a:solidFill>
                  <a:schemeClr val="tx1"/>
                </a:solidFill>
                <a:effectLst/>
                <a:uLnTx/>
                <a:uFillTx/>
                <a:latin typeface="+mn-lt"/>
                <a:ea typeface="+mn-ea"/>
                <a:cs typeface="+mn-cs"/>
              </a:rPr>
              <a:t> matrix </a:t>
            </a:r>
            <a:r>
              <a:rPr kumimoji="1" lang="en-US" altLang="zh-TW" b="0" i="0" u="none" strike="noStrike" kern="0" cap="none" spc="0" normalizeH="0" baseline="0" noProof="0" dirty="0" smtClean="0">
                <a:ln>
                  <a:noFill/>
                </a:ln>
                <a:solidFill>
                  <a:schemeClr val="tx1"/>
                </a:solidFill>
                <a:effectLst/>
                <a:uLnTx/>
                <a:uFillTx/>
                <a:latin typeface="+mn-lt"/>
                <a:ea typeface="+mn-ea"/>
                <a:cs typeface="+mn-cs"/>
              </a:rPr>
              <a:t>,</a:t>
            </a:r>
            <a:r>
              <a:rPr kumimoji="1" lang="en-US" altLang="zh-TW" b="0" i="0" u="none" strike="noStrike" kern="0" cap="none" spc="0" normalizeH="0" noProof="0" dirty="0" smtClean="0">
                <a:ln>
                  <a:noFill/>
                </a:ln>
                <a:solidFill>
                  <a:schemeClr val="tx1"/>
                </a:solidFill>
                <a:effectLst/>
                <a:uLnTx/>
                <a:uFillTx/>
                <a:latin typeface="+mn-lt"/>
                <a:ea typeface="+mn-ea"/>
                <a:cs typeface="+mn-cs"/>
              </a:rPr>
              <a:t> support up to 8 physical </a:t>
            </a:r>
          </a:p>
          <a:p>
            <a:pPr marL="342900" marR="0" lvl="0" indent="-342900" algn="l" defTabSz="914400" rtl="0" eaLnBrk="1" fontAlgn="base" latinLnBrk="0" hangingPunct="1">
              <a:lnSpc>
                <a:spcPct val="180000"/>
              </a:lnSpc>
              <a:spcBef>
                <a:spcPct val="20000"/>
              </a:spcBef>
              <a:spcAft>
                <a:spcPct val="0"/>
              </a:spcAft>
              <a:buClrTx/>
              <a:buSzTx/>
              <a:tabLst/>
              <a:defRPr/>
            </a:pPr>
            <a:r>
              <a:rPr lang="en-US" altLang="zh-TW" kern="0" dirty="0" smtClean="0">
                <a:latin typeface="+mn-lt"/>
                <a:ea typeface="+mn-ea"/>
              </a:rPr>
              <a:t>     </a:t>
            </a:r>
            <a:r>
              <a:rPr kumimoji="1" lang="en-US" altLang="zh-TW" b="0" i="0" u="none" strike="noStrike" kern="0" cap="none" spc="0" normalizeH="0" noProof="0" dirty="0" smtClean="0">
                <a:ln>
                  <a:noFill/>
                </a:ln>
                <a:solidFill>
                  <a:schemeClr val="tx1"/>
                </a:solidFill>
                <a:effectLst/>
                <a:uLnTx/>
                <a:uFillTx/>
                <a:latin typeface="+mn-lt"/>
                <a:ea typeface="+mn-ea"/>
                <a:cs typeface="+mn-cs"/>
              </a:rPr>
              <a:t>monitors on single server</a:t>
            </a:r>
            <a:endParaRPr kumimoji="1" lang="zh-TW" altLang="en-US"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lang="en-US" altLang="zh-TW" kern="0" dirty="0" smtClean="0">
                <a:latin typeface="+mn-lt"/>
                <a:ea typeface="+mn-ea"/>
              </a:rPr>
              <a:t>Support HTML integrated with View</a:t>
            </a:r>
            <a:endParaRPr kumimoji="1" lang="zh-TW" altLang="en-US"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lang="en-US" altLang="zh-TW" kern="0" dirty="0" smtClean="0">
                <a:latin typeface="+mn-lt"/>
                <a:ea typeface="+mn-ea"/>
              </a:rPr>
              <a:t>Advance multi-layer E-Map</a:t>
            </a:r>
            <a:endParaRPr kumimoji="1" lang="zh-TW" altLang="en-US"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kumimoji="0" lang="en-US" altLang="zh-TW" b="0" i="0" u="none" strike="noStrike" kern="0" cap="none" spc="0" normalizeH="0" baseline="0" noProof="0" dirty="0" smtClean="0">
                <a:ln>
                  <a:noFill/>
                </a:ln>
                <a:solidFill>
                  <a:schemeClr val="tx1"/>
                </a:solidFill>
                <a:effectLst/>
                <a:uLnTx/>
                <a:uFillTx/>
                <a:latin typeface="+mn-lt"/>
                <a:ea typeface="+mn-ea"/>
                <a:cs typeface="+mn-cs"/>
              </a:rPr>
              <a:t>Client/Server</a:t>
            </a:r>
            <a:r>
              <a:rPr kumimoji="0" lang="en-US" altLang="zh-TW" b="0" i="0" u="none" strike="noStrike" kern="0" cap="none" spc="0" normalizeH="0" noProof="0" dirty="0" smtClean="0">
                <a:ln>
                  <a:noFill/>
                </a:ln>
                <a:solidFill>
                  <a:schemeClr val="tx1"/>
                </a:solidFill>
                <a:effectLst/>
                <a:uLnTx/>
                <a:uFillTx/>
                <a:latin typeface="+mn-lt"/>
                <a:ea typeface="+mn-ea"/>
                <a:cs typeface="+mn-cs"/>
              </a:rPr>
              <a:t> Central management structure</a:t>
            </a:r>
            <a:endParaRPr kumimoji="0" lang="zh-TW" altLang="en-US"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kumimoji="1" lang="en-US" altLang="zh-TW" b="0" i="0" u="none" strike="noStrike" kern="0" cap="none" spc="0" normalizeH="0" baseline="0" noProof="0" dirty="0" smtClean="0">
                <a:ln>
                  <a:noFill/>
                </a:ln>
                <a:solidFill>
                  <a:schemeClr val="tx1"/>
                </a:solidFill>
                <a:effectLst/>
                <a:uLnTx/>
                <a:uFillTx/>
                <a:latin typeface="+mn-lt"/>
                <a:ea typeface="+mn-ea"/>
                <a:cs typeface="+mn-cs"/>
              </a:rPr>
              <a:t>Advance Event management record rule</a:t>
            </a:r>
            <a:endParaRPr kumimoji="1" lang="zh-TW" altLang="en-US"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4" name="Picture 4"/>
          <p:cNvPicPr>
            <a:picLocks noChangeAspect="1" noChangeArrowheads="1"/>
          </p:cNvPicPr>
          <p:nvPr/>
        </p:nvPicPr>
        <p:blipFill>
          <a:blip r:embed="rId4" cstate="print"/>
          <a:srcRect/>
          <a:stretch>
            <a:fillRect/>
          </a:stretch>
        </p:blipFill>
        <p:spPr bwMode="auto">
          <a:xfrm>
            <a:off x="5436096" y="2352526"/>
            <a:ext cx="3205807" cy="1937878"/>
          </a:xfrm>
          <a:prstGeom prst="rect">
            <a:avLst/>
          </a:prstGeom>
          <a:noFill/>
          <a:ln w="9525">
            <a:noFill/>
            <a:miter lim="800000"/>
            <a:headEnd/>
            <a:tailEnd/>
          </a:ln>
          <a:effectLst/>
        </p:spPr>
      </p:pic>
      <p:sp>
        <p:nvSpPr>
          <p:cNvPr id="16" name="矩形 15"/>
          <p:cNvSpPr/>
          <p:nvPr/>
        </p:nvSpPr>
        <p:spPr>
          <a:xfrm>
            <a:off x="5513795" y="5727610"/>
            <a:ext cx="2927404" cy="338554"/>
          </a:xfrm>
          <a:prstGeom prst="rect">
            <a:avLst/>
          </a:prstGeom>
        </p:spPr>
        <p:txBody>
          <a:bodyPr wrap="none">
            <a:spAutoFit/>
          </a:bodyPr>
          <a:lstStyle/>
          <a:p>
            <a:r>
              <a:rPr lang="en-US" altLang="zh-TW" sz="1600" dirty="0" smtClean="0"/>
              <a:t>SMR8040 Megapixel HD NVR</a:t>
            </a:r>
            <a:endParaRPr lang="zh-TW" altLang="en-US" sz="1600" dirty="0"/>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文字方塊 11"/>
          <p:cNvSpPr txBox="1">
            <a:spLocks noChangeArrowheads="1"/>
          </p:cNvSpPr>
          <p:nvPr/>
        </p:nvSpPr>
        <p:spPr bwMode="auto">
          <a:xfrm>
            <a:off x="0" y="2276475"/>
            <a:ext cx="9144000" cy="1800225"/>
          </a:xfrm>
          <a:prstGeom prst="rect">
            <a:avLst/>
          </a:prstGeom>
          <a:solidFill>
            <a:srgbClr val="7F9FD3"/>
          </a:solidFill>
          <a:ln w="9525">
            <a:noFill/>
            <a:miter lim="800000"/>
            <a:headEnd/>
            <a:tailEnd/>
          </a:ln>
        </p:spPr>
        <p:txBody>
          <a:bodyPr anchor="ctr"/>
          <a:lstStyle/>
          <a:p>
            <a:endParaRPr lang="zh-TW" altLang="en-US" sz="3600">
              <a:solidFill>
                <a:srgbClr val="FFFFFF"/>
              </a:solidFill>
            </a:endParaRPr>
          </a:p>
        </p:txBody>
      </p:sp>
      <p:sp>
        <p:nvSpPr>
          <p:cNvPr id="43010" name="Rectangle 2"/>
          <p:cNvSpPr txBox="1">
            <a:spLocks noChangeArrowheads="1"/>
          </p:cNvSpPr>
          <p:nvPr/>
        </p:nvSpPr>
        <p:spPr bwMode="auto">
          <a:xfrm>
            <a:off x="519113" y="2636838"/>
            <a:ext cx="8229600" cy="1143000"/>
          </a:xfrm>
          <a:prstGeom prst="rect">
            <a:avLst/>
          </a:prstGeom>
          <a:noFill/>
          <a:ln w="9525">
            <a:noFill/>
            <a:miter lim="800000"/>
            <a:headEnd/>
            <a:tailEnd/>
          </a:ln>
        </p:spPr>
        <p:txBody>
          <a:bodyPr anchor="ctr"/>
          <a:lstStyle/>
          <a:p>
            <a:r>
              <a:rPr lang="en-US" altLang="zh-TW" sz="3600" b="1" dirty="0" smtClean="0">
                <a:solidFill>
                  <a:schemeClr val="bg1"/>
                </a:solidFill>
              </a:rPr>
              <a:t>Enterprise Level Video Management Platform features Overview</a:t>
            </a:r>
          </a:p>
          <a:p>
            <a:pPr algn="ctr">
              <a:lnSpc>
                <a:spcPct val="150000"/>
              </a:lnSpc>
            </a:pPr>
            <a:r>
              <a:rPr lang="en-US" altLang="zh-TW" sz="2800" dirty="0" smtClean="0">
                <a:solidFill>
                  <a:schemeClr val="bg1"/>
                </a:solidFill>
              </a:rPr>
              <a:t>- To meet your professional security project</a:t>
            </a:r>
            <a:endParaRPr lang="en-US" altLang="zh-TW" sz="2800" dirty="0">
              <a:solidFill>
                <a:schemeClr val="bg1"/>
              </a:solidFill>
            </a:endParaRPr>
          </a:p>
        </p:txBody>
      </p:sp>
      <p:sp>
        <p:nvSpPr>
          <p:cNvPr id="43011"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DE36ADAB-A629-4BF6-AD1E-AEE82080656D}" type="slidenum">
              <a:rPr lang="en-US" altLang="zh-TW" sz="1400"/>
              <a:pPr algn="r"/>
              <a:t>16</a:t>
            </a:fld>
            <a:endParaRPr lang="en-US" altLang="zh-TW" sz="14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矩形 7"/>
          <p:cNvSpPr>
            <a:spLocks noChangeArrowheads="1"/>
          </p:cNvSpPr>
          <p:nvPr/>
        </p:nvSpPr>
        <p:spPr bwMode="auto">
          <a:xfrm>
            <a:off x="6300192" y="1196975"/>
            <a:ext cx="2521546" cy="4401205"/>
          </a:xfrm>
          <a:prstGeom prst="rect">
            <a:avLst/>
          </a:prstGeom>
          <a:noFill/>
          <a:ln w="9525">
            <a:noFill/>
            <a:miter lim="800000"/>
            <a:headEnd/>
            <a:tailEnd/>
          </a:ln>
        </p:spPr>
        <p:txBody>
          <a:bodyPr wrap="square">
            <a:spAutoFit/>
          </a:bodyPr>
          <a:lstStyle/>
          <a:p>
            <a:pPr marL="342900" indent="-342900" algn="l">
              <a:lnSpc>
                <a:spcPct val="200000"/>
              </a:lnSpc>
            </a:pPr>
            <a:r>
              <a:rPr lang="fr-FR" altLang="zh-TW" sz="2000" dirty="0" smtClean="0">
                <a:solidFill>
                  <a:srgbClr val="000000"/>
                </a:solidFill>
                <a:latin typeface="Calibri" pitchFamily="34" charset="0"/>
              </a:rPr>
              <a:t>Module design</a:t>
            </a:r>
          </a:p>
          <a:p>
            <a:pPr marL="342900" indent="-342900" algn="l">
              <a:lnSpc>
                <a:spcPct val="200000"/>
              </a:lnSpc>
            </a:pPr>
            <a:r>
              <a:rPr lang="fr-FR" altLang="zh-TW" sz="2000" dirty="0" smtClean="0">
                <a:solidFill>
                  <a:srgbClr val="000000"/>
                </a:solidFill>
                <a:latin typeface="Calibri" pitchFamily="34" charset="0"/>
              </a:rPr>
              <a:t>1. Record server</a:t>
            </a:r>
          </a:p>
          <a:p>
            <a:pPr marL="342900" indent="-342900" algn="l">
              <a:lnSpc>
                <a:spcPct val="200000"/>
              </a:lnSpc>
            </a:pPr>
            <a:r>
              <a:rPr lang="fr-FR" altLang="zh-TW" sz="2000" dirty="0" smtClean="0">
                <a:solidFill>
                  <a:srgbClr val="000000"/>
                </a:solidFill>
                <a:latin typeface="Calibri" pitchFamily="34" charset="0"/>
              </a:rPr>
              <a:t>2. Domain Mgt. Server</a:t>
            </a:r>
          </a:p>
          <a:p>
            <a:pPr marL="342900" indent="-342900" algn="l">
              <a:lnSpc>
                <a:spcPct val="200000"/>
              </a:lnSpc>
            </a:pPr>
            <a:r>
              <a:rPr lang="fr-FR" altLang="zh-TW" sz="2000" dirty="0" smtClean="0">
                <a:solidFill>
                  <a:srgbClr val="000000"/>
                </a:solidFill>
                <a:latin typeface="Calibri" pitchFamily="34" charset="0"/>
              </a:rPr>
              <a:t>3. VI Server</a:t>
            </a:r>
          </a:p>
          <a:p>
            <a:pPr marL="342900" indent="-342900" algn="l">
              <a:lnSpc>
                <a:spcPct val="200000"/>
              </a:lnSpc>
            </a:pPr>
            <a:r>
              <a:rPr lang="fr-FR" altLang="zh-TW" sz="2000" dirty="0" smtClean="0">
                <a:solidFill>
                  <a:srgbClr val="000000"/>
                </a:solidFill>
                <a:latin typeface="Calibri" pitchFamily="34" charset="0"/>
              </a:rPr>
              <a:t>4. Client UI</a:t>
            </a:r>
          </a:p>
          <a:p>
            <a:pPr marL="342900" indent="-342900" algn="l">
              <a:lnSpc>
                <a:spcPct val="200000"/>
              </a:lnSpc>
            </a:pPr>
            <a:r>
              <a:rPr lang="fr-FR" altLang="zh-TW" sz="2000" dirty="0" smtClean="0">
                <a:solidFill>
                  <a:srgbClr val="000000"/>
                </a:solidFill>
                <a:latin typeface="Calibri" pitchFamily="34" charset="0"/>
              </a:rPr>
              <a:t>5. Mobile Client</a:t>
            </a:r>
          </a:p>
          <a:p>
            <a:pPr marL="342900" indent="-342900" algn="l">
              <a:lnSpc>
                <a:spcPct val="200000"/>
              </a:lnSpc>
            </a:pPr>
            <a:r>
              <a:rPr lang="fr-FR" altLang="zh-TW" sz="2000" dirty="0" smtClean="0">
                <a:solidFill>
                  <a:srgbClr val="000000"/>
                </a:solidFill>
                <a:latin typeface="Calibri" pitchFamily="34" charset="0"/>
              </a:rPr>
              <a:t>6. CMS client</a:t>
            </a:r>
            <a:endParaRPr lang="zh-TW" altLang="en-US" sz="2000" dirty="0">
              <a:solidFill>
                <a:srgbClr val="000000"/>
              </a:solidFill>
              <a:latin typeface="Calibri" pitchFamily="34" charset="0"/>
            </a:endParaRPr>
          </a:p>
        </p:txBody>
      </p:sp>
      <p:sp>
        <p:nvSpPr>
          <p:cNvPr id="45058" name="Rectangle 2"/>
          <p:cNvSpPr>
            <a:spLocks/>
          </p:cNvSpPr>
          <p:nvPr/>
        </p:nvSpPr>
        <p:spPr bwMode="auto">
          <a:xfrm>
            <a:off x="468313" y="44450"/>
            <a:ext cx="7869237" cy="863600"/>
          </a:xfrm>
          <a:prstGeom prst="rect">
            <a:avLst/>
          </a:prstGeom>
          <a:noFill/>
          <a:ln w="9525">
            <a:noFill/>
            <a:miter lim="800000"/>
            <a:headEnd/>
            <a:tailEnd/>
          </a:ln>
        </p:spPr>
        <p:txBody>
          <a:bodyPr anchor="ctr"/>
          <a:lstStyle/>
          <a:p>
            <a:pPr algn="l"/>
            <a:r>
              <a:rPr lang="en-US" altLang="zh-CN" sz="3000" b="1" dirty="0" smtClean="0">
                <a:solidFill>
                  <a:srgbClr val="6094CE"/>
                </a:solidFill>
                <a:latin typeface="Calibri" pitchFamily="34" charset="0"/>
              </a:rPr>
              <a:t>Distributed architecture of enterprise-level Video management platform</a:t>
            </a:r>
            <a:endParaRPr lang="en-US" altLang="zh-TW" sz="3000" b="1" dirty="0">
              <a:solidFill>
                <a:srgbClr val="6094CE"/>
              </a:solidFill>
              <a:latin typeface="Calibri" pitchFamily="34" charset="0"/>
            </a:endParaRPr>
          </a:p>
        </p:txBody>
      </p:sp>
      <p:pic>
        <p:nvPicPr>
          <p:cNvPr id="45059" name="Picture 7" descr="company_05"/>
          <p:cNvPicPr>
            <a:picLocks noChangeAspect="1" noChangeArrowheads="1"/>
          </p:cNvPicPr>
          <p:nvPr/>
        </p:nvPicPr>
        <p:blipFill>
          <a:blip r:embed="rId3" cstate="print"/>
          <a:srcRect/>
          <a:stretch>
            <a:fillRect/>
          </a:stretch>
        </p:blipFill>
        <p:spPr bwMode="auto">
          <a:xfrm>
            <a:off x="250825" y="1196975"/>
            <a:ext cx="6048375" cy="5195888"/>
          </a:xfrm>
          <a:prstGeom prst="rect">
            <a:avLst/>
          </a:prstGeom>
          <a:noFill/>
          <a:ln w="9525">
            <a:noFill/>
            <a:miter lim="800000"/>
            <a:headEnd/>
            <a:tailEnd/>
          </a:ln>
        </p:spPr>
      </p:pic>
      <p:sp>
        <p:nvSpPr>
          <p:cNvPr id="45060"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931C2686-1989-4ABB-BBC9-7F1417D2FF2F}" type="slidenum">
              <a:rPr lang="en-US" altLang="zh-TW" sz="1400">
                <a:solidFill>
                  <a:srgbClr val="000000"/>
                </a:solidFill>
                <a:latin typeface="Calibri" pitchFamily="34" charset="0"/>
              </a:rPr>
              <a:pPr algn="r"/>
              <a:t>17</a:t>
            </a:fld>
            <a:endParaRPr lang="en-US" altLang="zh-TW" sz="1400">
              <a:solidFill>
                <a:srgbClr val="000000"/>
              </a:solidFill>
              <a:latin typeface="Calibri" pitchFamily="34" charset="0"/>
            </a:endParaRPr>
          </a:p>
        </p:txBody>
      </p:sp>
      <p:sp>
        <p:nvSpPr>
          <p:cNvPr id="45061"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pPr algn="l"/>
            <a:endParaRPr lang="zh-TW" altLang="en-US">
              <a:solidFill>
                <a:srgbClr val="000000"/>
              </a:solidFill>
              <a:latin typeface="Calibri" pitchFamily="34" charset="0"/>
            </a:endParaRPr>
          </a:p>
        </p:txBody>
      </p:sp>
      <p:sp>
        <p:nvSpPr>
          <p:cNvPr id="7" name="矩形 6"/>
          <p:cNvSpPr/>
          <p:nvPr/>
        </p:nvSpPr>
        <p:spPr>
          <a:xfrm>
            <a:off x="1691680" y="6021288"/>
            <a:ext cx="7272808" cy="648072"/>
          </a:xfrm>
          <a:prstGeom prst="rect">
            <a:avLst/>
          </a:prstGeom>
          <a:solidFill>
            <a:srgbClr val="FFFF00">
              <a:alpha val="47059"/>
            </a:srgbClr>
          </a:solidFill>
          <a:ln>
            <a:solidFill>
              <a:srgbClr val="FF0000"/>
            </a:solidFill>
            <a:prstDash val="dashDot"/>
          </a:ln>
        </p:spPr>
        <p:txBody>
          <a:bodyPr wrap="square">
            <a:spAutoFit/>
          </a:bodyPr>
          <a:lstStyle/>
          <a:p>
            <a:pPr algn="l"/>
            <a:r>
              <a:rPr lang="en-US" altLang="zh-TW" dirty="0" smtClean="0">
                <a:solidFill>
                  <a:srgbClr val="000000"/>
                </a:solidFill>
                <a:latin typeface="Calibri" pitchFamily="34" charset="0"/>
              </a:rPr>
              <a:t>Support 2000+ cameras monitor requirements, and can support multi-local and remote monitoring as well as TV Wall equipment</a:t>
            </a:r>
            <a:endParaRPr lang="zh-TW" altLang="en-US" dirty="0"/>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p:cNvSpPr>
          <p:nvPr>
            <p:ph type="title" idx="4294967295"/>
          </p:nvPr>
        </p:nvSpPr>
        <p:spPr>
          <a:xfrm>
            <a:off x="468313" y="115888"/>
            <a:ext cx="8229600" cy="792162"/>
          </a:xfrm>
        </p:spPr>
        <p:txBody>
          <a:bodyPr/>
          <a:lstStyle/>
          <a:p>
            <a:pPr algn="l"/>
            <a:r>
              <a:rPr lang="en-US" altLang="zh-TW" sz="3000" b="1" dirty="0" smtClean="0">
                <a:solidFill>
                  <a:srgbClr val="6094CE"/>
                </a:solidFill>
              </a:rPr>
              <a:t>Versatile Live View mode</a:t>
            </a:r>
          </a:p>
        </p:txBody>
      </p:sp>
      <p:sp>
        <p:nvSpPr>
          <p:cNvPr id="47106"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C60BCB95-A567-4BE1-BC82-F28BFFD46F72}" type="slidenum">
              <a:rPr lang="en-US" altLang="zh-TW" sz="1400">
                <a:solidFill>
                  <a:srgbClr val="000000"/>
                </a:solidFill>
                <a:latin typeface="Calibri" pitchFamily="34" charset="0"/>
              </a:rPr>
              <a:pPr algn="r"/>
              <a:t>18</a:t>
            </a:fld>
            <a:endParaRPr lang="en-US" altLang="zh-TW" sz="1400">
              <a:solidFill>
                <a:srgbClr val="000000"/>
              </a:solidFill>
              <a:latin typeface="Calibri" pitchFamily="34" charset="0"/>
            </a:endParaRPr>
          </a:p>
        </p:txBody>
      </p:sp>
      <p:sp>
        <p:nvSpPr>
          <p:cNvPr id="47107" name="Rectangle 3"/>
          <p:cNvSpPr txBox="1">
            <a:spLocks noChangeArrowheads="1"/>
          </p:cNvSpPr>
          <p:nvPr/>
        </p:nvSpPr>
        <p:spPr bwMode="auto">
          <a:xfrm>
            <a:off x="539552" y="1052736"/>
            <a:ext cx="8229600" cy="4525962"/>
          </a:xfrm>
          <a:prstGeom prst="rect">
            <a:avLst/>
          </a:prstGeom>
          <a:noFill/>
          <a:ln w="9525">
            <a:noFill/>
            <a:miter lim="800000"/>
            <a:headEnd/>
            <a:tailEnd/>
          </a:ln>
        </p:spPr>
        <p:txBody>
          <a:bodyPr/>
          <a:lstStyle/>
          <a:p>
            <a:pPr marL="342900" indent="-342900" algn="l">
              <a:lnSpc>
                <a:spcPct val="150000"/>
              </a:lnSpc>
              <a:spcBef>
                <a:spcPct val="20000"/>
              </a:spcBef>
              <a:buFontTx/>
              <a:buChar char="•"/>
            </a:pPr>
            <a:r>
              <a:rPr kumimoji="0" lang="en-US" altLang="zh-TW" sz="2500" dirty="0" smtClean="0">
                <a:solidFill>
                  <a:srgbClr val="000000"/>
                </a:solidFill>
                <a:latin typeface="Calibri" pitchFamily="34" charset="0"/>
              </a:rPr>
              <a:t>Virtual Matrix – More than 20 Views mode</a:t>
            </a:r>
            <a:endParaRPr kumimoji="0" lang="en-US" altLang="zh-TW" sz="2500" dirty="0">
              <a:solidFill>
                <a:srgbClr val="000000"/>
              </a:solidFill>
              <a:latin typeface="Calibri" pitchFamily="34" charset="0"/>
            </a:endParaRPr>
          </a:p>
          <a:p>
            <a:pPr marL="342900" indent="-342900" algn="l">
              <a:lnSpc>
                <a:spcPct val="150000"/>
              </a:lnSpc>
              <a:spcBef>
                <a:spcPct val="20000"/>
              </a:spcBef>
              <a:buFontTx/>
              <a:buChar char="•"/>
            </a:pPr>
            <a:r>
              <a:rPr kumimoji="0" lang="en-US" altLang="zh-CN" sz="2500" dirty="0" smtClean="0">
                <a:solidFill>
                  <a:srgbClr val="000000"/>
                </a:solidFill>
                <a:latin typeface="Calibri" pitchFamily="34" charset="0"/>
              </a:rPr>
              <a:t>Single client interface, including local and CMS client</a:t>
            </a:r>
          </a:p>
          <a:p>
            <a:pPr marL="342900" indent="-342900" algn="l">
              <a:lnSpc>
                <a:spcPct val="150000"/>
              </a:lnSpc>
              <a:spcBef>
                <a:spcPct val="20000"/>
              </a:spcBef>
              <a:buFontTx/>
              <a:buChar char="•"/>
            </a:pPr>
            <a:r>
              <a:rPr kumimoji="0" lang="en-US" altLang="zh-CN" sz="2500" dirty="0" smtClean="0">
                <a:solidFill>
                  <a:srgbClr val="000000"/>
                </a:solidFill>
                <a:latin typeface="Calibri" pitchFamily="34" charset="0"/>
              </a:rPr>
              <a:t>Multi-level Active E-map</a:t>
            </a:r>
          </a:p>
          <a:p>
            <a:pPr marL="342900" indent="-342900" algn="l">
              <a:lnSpc>
                <a:spcPct val="150000"/>
              </a:lnSpc>
              <a:spcBef>
                <a:spcPct val="20000"/>
              </a:spcBef>
              <a:buFontTx/>
              <a:buChar char="•"/>
            </a:pPr>
            <a:r>
              <a:rPr kumimoji="0" lang="en-US" altLang="zh-CN" sz="2500" dirty="0" smtClean="0">
                <a:solidFill>
                  <a:srgbClr val="000000"/>
                </a:solidFill>
                <a:latin typeface="Calibri" pitchFamily="34" charset="0"/>
              </a:rPr>
              <a:t>Supports HTML integration, Auto switch different Views , Stream Selection</a:t>
            </a:r>
          </a:p>
          <a:p>
            <a:pPr marL="342900" indent="-342900" algn="l">
              <a:lnSpc>
                <a:spcPct val="150000"/>
              </a:lnSpc>
              <a:spcBef>
                <a:spcPct val="20000"/>
              </a:spcBef>
              <a:buFontTx/>
              <a:buChar char="•"/>
            </a:pPr>
            <a:r>
              <a:rPr kumimoji="0" lang="en-US" altLang="zh-CN" sz="2500" dirty="0" smtClean="0">
                <a:solidFill>
                  <a:srgbClr val="000000"/>
                </a:solidFill>
                <a:latin typeface="Calibri" pitchFamily="34" charset="0"/>
              </a:rPr>
              <a:t>Single client supports up to eight physical screen</a:t>
            </a:r>
          </a:p>
          <a:p>
            <a:pPr marL="342900" indent="-342900" algn="l">
              <a:lnSpc>
                <a:spcPct val="150000"/>
              </a:lnSpc>
              <a:spcBef>
                <a:spcPct val="20000"/>
              </a:spcBef>
              <a:buFontTx/>
              <a:buChar char="•"/>
            </a:pPr>
            <a:r>
              <a:rPr kumimoji="0" lang="en-US" altLang="zh-CN" sz="2500" dirty="0" smtClean="0">
                <a:solidFill>
                  <a:srgbClr val="000000"/>
                </a:solidFill>
                <a:latin typeface="Calibri" pitchFamily="34" charset="0"/>
              </a:rPr>
              <a:t>Real-time playback, Video Bookmark</a:t>
            </a:r>
          </a:p>
          <a:p>
            <a:pPr marL="342900" indent="-342900" algn="l">
              <a:lnSpc>
                <a:spcPct val="150000"/>
              </a:lnSpc>
              <a:spcBef>
                <a:spcPct val="20000"/>
              </a:spcBef>
              <a:buFontTx/>
              <a:buChar char="•"/>
            </a:pPr>
            <a:r>
              <a:rPr kumimoji="0" lang="en-US" altLang="zh-CN" sz="2500" dirty="0" smtClean="0">
                <a:solidFill>
                  <a:srgbClr val="000000"/>
                </a:solidFill>
                <a:latin typeface="Calibri" pitchFamily="34" charset="0"/>
              </a:rPr>
              <a:t>PTZ joystick , on screen PTZ control</a:t>
            </a:r>
          </a:p>
        </p:txBody>
      </p:sp>
      <p:sp>
        <p:nvSpPr>
          <p:cNvPr id="47108"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pPr algn="l"/>
            <a:endParaRPr lang="zh-TW" altLang="en-US">
              <a:solidFill>
                <a:srgbClr val="000000"/>
              </a:solidFill>
              <a:latin typeface="Calibri"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p:cNvSpPr>
          <p:nvPr>
            <p:ph type="title" idx="4294967295"/>
          </p:nvPr>
        </p:nvSpPr>
        <p:spPr>
          <a:xfrm>
            <a:off x="468313" y="117475"/>
            <a:ext cx="8229600" cy="863600"/>
          </a:xfrm>
        </p:spPr>
        <p:txBody>
          <a:bodyPr/>
          <a:lstStyle/>
          <a:p>
            <a:pPr algn="l" eaLnBrk="1" hangingPunct="1"/>
            <a:r>
              <a:rPr lang="en-US" altLang="zh-CN" sz="3000" b="1" dirty="0" smtClean="0">
                <a:solidFill>
                  <a:srgbClr val="6094CE"/>
                </a:solidFill>
              </a:rPr>
              <a:t>Advanced Alarm and Client Management</a:t>
            </a:r>
            <a:endParaRPr lang="en-US" altLang="zh-TW" sz="3000" b="1" dirty="0" smtClean="0">
              <a:solidFill>
                <a:srgbClr val="6094CE"/>
              </a:solidFill>
            </a:endParaRPr>
          </a:p>
        </p:txBody>
      </p:sp>
      <p:sp>
        <p:nvSpPr>
          <p:cNvPr id="49154"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C3A0DF5E-B16D-4912-AF94-43ADE6BB40DB}" type="slidenum">
              <a:rPr lang="en-US" altLang="zh-TW" sz="1400">
                <a:solidFill>
                  <a:srgbClr val="000000"/>
                </a:solidFill>
                <a:latin typeface="Calibri" pitchFamily="34" charset="0"/>
              </a:rPr>
              <a:pPr algn="r"/>
              <a:t>19</a:t>
            </a:fld>
            <a:endParaRPr lang="en-US" altLang="zh-TW" sz="1400">
              <a:solidFill>
                <a:srgbClr val="000000"/>
              </a:solidFill>
              <a:latin typeface="Calibri" pitchFamily="34" charset="0"/>
            </a:endParaRPr>
          </a:p>
        </p:txBody>
      </p:sp>
      <p:sp>
        <p:nvSpPr>
          <p:cNvPr id="49155" name="Rectangle 3"/>
          <p:cNvSpPr txBox="1">
            <a:spLocks noChangeArrowheads="1"/>
          </p:cNvSpPr>
          <p:nvPr/>
        </p:nvSpPr>
        <p:spPr bwMode="auto">
          <a:xfrm>
            <a:off x="519113" y="1052513"/>
            <a:ext cx="8229600" cy="4525962"/>
          </a:xfrm>
          <a:prstGeom prst="rect">
            <a:avLst/>
          </a:prstGeom>
          <a:noFill/>
          <a:ln w="9525">
            <a:noFill/>
            <a:miter lim="800000"/>
            <a:headEnd/>
            <a:tailEnd/>
          </a:ln>
        </p:spPr>
        <p:txBody>
          <a:bodyPr/>
          <a:lstStyle/>
          <a:p>
            <a:pPr marL="342900" indent="-342900" algn="l">
              <a:lnSpc>
                <a:spcPct val="150000"/>
              </a:lnSpc>
              <a:spcBef>
                <a:spcPct val="20000"/>
              </a:spcBef>
              <a:buFontTx/>
              <a:buChar char="•"/>
            </a:pPr>
            <a:r>
              <a:rPr kumimoji="0" lang="en-US" altLang="zh-TW" sz="2500" dirty="0" smtClean="0">
                <a:solidFill>
                  <a:srgbClr val="000000"/>
                </a:solidFill>
                <a:latin typeface="Calibri" pitchFamily="34" charset="0"/>
              </a:rPr>
              <a:t>Multiple Alarm rules and schedule can be setup</a:t>
            </a:r>
          </a:p>
          <a:p>
            <a:pPr marL="342900" indent="-342900" algn="l">
              <a:lnSpc>
                <a:spcPct val="150000"/>
              </a:lnSpc>
              <a:spcBef>
                <a:spcPct val="20000"/>
              </a:spcBef>
              <a:buFontTx/>
              <a:buChar char="•"/>
            </a:pPr>
            <a:r>
              <a:rPr kumimoji="0" lang="en-US" altLang="zh-CN" sz="2500" dirty="0" smtClean="0">
                <a:solidFill>
                  <a:srgbClr val="000000"/>
                </a:solidFill>
                <a:latin typeface="Calibri" pitchFamily="34" charset="0"/>
              </a:rPr>
              <a:t>Complete system management through client software</a:t>
            </a:r>
          </a:p>
          <a:p>
            <a:pPr marL="342900" indent="-342900" algn="l">
              <a:lnSpc>
                <a:spcPct val="150000"/>
              </a:lnSpc>
              <a:spcBef>
                <a:spcPct val="20000"/>
              </a:spcBef>
              <a:buFontTx/>
              <a:buChar char="•"/>
            </a:pPr>
            <a:r>
              <a:rPr kumimoji="0" lang="en-US" altLang="zh-CN" sz="2500" dirty="0" smtClean="0">
                <a:solidFill>
                  <a:srgbClr val="000000"/>
                </a:solidFill>
                <a:latin typeface="Calibri" pitchFamily="34" charset="0"/>
              </a:rPr>
              <a:t>Multi-level user rights control</a:t>
            </a:r>
          </a:p>
          <a:p>
            <a:pPr marL="342900" indent="-342900" algn="l">
              <a:lnSpc>
                <a:spcPct val="150000"/>
              </a:lnSpc>
              <a:spcBef>
                <a:spcPct val="20000"/>
              </a:spcBef>
              <a:buFontTx/>
              <a:buChar char="•"/>
            </a:pPr>
            <a:r>
              <a:rPr kumimoji="0" lang="en-US" altLang="zh-CN" sz="2500" dirty="0" smtClean="0">
                <a:solidFill>
                  <a:srgbClr val="000000"/>
                </a:solidFill>
                <a:latin typeface="Calibri" pitchFamily="34" charset="0"/>
              </a:rPr>
              <a:t>Client-Server, Domain management framework, all accounts, NVR centralized control</a:t>
            </a:r>
          </a:p>
          <a:p>
            <a:pPr marL="342900" indent="-342900" algn="l">
              <a:lnSpc>
                <a:spcPct val="150000"/>
              </a:lnSpc>
              <a:spcBef>
                <a:spcPct val="20000"/>
              </a:spcBef>
              <a:buFontTx/>
              <a:buChar char="•"/>
            </a:pPr>
            <a:r>
              <a:rPr kumimoji="0" lang="en-US" altLang="zh-CN" sz="2500" dirty="0" smtClean="0">
                <a:solidFill>
                  <a:srgbClr val="000000"/>
                </a:solidFill>
                <a:latin typeface="Calibri" pitchFamily="34" charset="0"/>
              </a:rPr>
              <a:t>Advanced alarm configuration</a:t>
            </a:r>
            <a:endParaRPr kumimoji="0" lang="en-US" altLang="zh-TW" sz="2500" dirty="0">
              <a:solidFill>
                <a:srgbClr val="000000"/>
              </a:solidFill>
              <a:latin typeface="Calibri" pitchFamily="34" charset="0"/>
            </a:endParaRPr>
          </a:p>
        </p:txBody>
      </p:sp>
      <p:pic>
        <p:nvPicPr>
          <p:cNvPr id="49157" name="Picture 6" descr="2013-02-21_132032"/>
          <p:cNvPicPr>
            <a:picLocks noChangeAspect="1" noChangeArrowheads="1"/>
          </p:cNvPicPr>
          <p:nvPr/>
        </p:nvPicPr>
        <p:blipFill>
          <a:blip r:embed="rId3" cstate="print"/>
          <a:srcRect/>
          <a:stretch>
            <a:fillRect/>
          </a:stretch>
        </p:blipFill>
        <p:spPr bwMode="auto">
          <a:xfrm>
            <a:off x="4104258" y="4820271"/>
            <a:ext cx="5039742" cy="2037729"/>
          </a:xfrm>
          <a:prstGeom prst="rect">
            <a:avLst/>
          </a:prstGeom>
          <a:noFill/>
          <a:ln w="9525">
            <a:noFill/>
            <a:miter lim="800000"/>
            <a:headEnd/>
            <a:tailEnd/>
          </a:ln>
        </p:spPr>
      </p:pic>
      <p:sp>
        <p:nvSpPr>
          <p:cNvPr id="49158"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pPr algn="l"/>
            <a:endParaRPr lang="zh-TW" altLang="en-US">
              <a:solidFill>
                <a:srgbClr val="000000"/>
              </a:solidFill>
              <a:latin typeface="Calibri"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descr="http://www.surveon.com/images/p_product/NVR_2048_2064.jpg"/>
          <p:cNvPicPr>
            <a:picLocks noChangeAspect="1" noChangeArrowheads="1"/>
          </p:cNvPicPr>
          <p:nvPr/>
        </p:nvPicPr>
        <p:blipFill>
          <a:blip r:embed="rId3" cstate="screen"/>
          <a:srcRect/>
          <a:stretch>
            <a:fillRect/>
          </a:stretch>
        </p:blipFill>
        <p:spPr bwMode="auto">
          <a:xfrm>
            <a:off x="6084168" y="4653136"/>
            <a:ext cx="3005090" cy="1901181"/>
          </a:xfrm>
          <a:prstGeom prst="rect">
            <a:avLst/>
          </a:prstGeom>
          <a:noFill/>
        </p:spPr>
      </p:pic>
      <p:sp>
        <p:nvSpPr>
          <p:cNvPr id="4" name="投影片編號版面配置區 5"/>
          <p:cNvSpPr>
            <a:spLocks noGrp="1"/>
          </p:cNvSpPr>
          <p:nvPr>
            <p:ph type="sldNum" sz="quarter" idx="12"/>
          </p:nvPr>
        </p:nvSpPr>
        <p:spPr/>
        <p:txBody>
          <a:bodyPr/>
          <a:lstStyle/>
          <a:p>
            <a:fld id="{7996B56C-8B3E-40CA-9C46-673C7B7C3C71}" type="slidenum">
              <a:rPr lang="en-US" altLang="zh-TW"/>
              <a:pPr/>
              <a:t>2</a:t>
            </a:fld>
            <a:endParaRPr lang="en-US" altLang="zh-TW"/>
          </a:p>
        </p:txBody>
      </p:sp>
      <p:sp>
        <p:nvSpPr>
          <p:cNvPr id="288773" name="Rectangle 5"/>
          <p:cNvSpPr>
            <a:spLocks noChangeArrowheads="1"/>
          </p:cNvSpPr>
          <p:nvPr/>
        </p:nvSpPr>
        <p:spPr bwMode="auto">
          <a:xfrm>
            <a:off x="395536" y="476672"/>
            <a:ext cx="8135938" cy="781752"/>
          </a:xfrm>
          <a:prstGeom prst="rect">
            <a:avLst/>
          </a:prstGeom>
          <a:noFill/>
          <a:ln w="9525">
            <a:noFill/>
            <a:miter lim="800000"/>
            <a:headEnd/>
            <a:tailEnd/>
          </a:ln>
          <a:effectLst/>
        </p:spPr>
        <p:txBody>
          <a:bodyPr>
            <a:spAutoFit/>
          </a:bodyPr>
          <a:lstStyle/>
          <a:p>
            <a:pPr algn="l">
              <a:lnSpc>
                <a:spcPct val="160000"/>
              </a:lnSpc>
            </a:pPr>
            <a:r>
              <a:rPr kumimoji="0" lang="en-US" altLang="zh-TW" sz="2800" b="1" dirty="0" smtClean="0">
                <a:latin typeface="Lucida Sans Unicode" pitchFamily="34" charset="0"/>
              </a:rPr>
              <a:t>Hospital Surveillance Solution Intro.</a:t>
            </a:r>
            <a:endParaRPr lang="zh-TW" altLang="en-US" sz="2800" dirty="0">
              <a:latin typeface="Lucida Sans Unicode" pitchFamily="34" charset="0"/>
            </a:endParaRPr>
          </a:p>
        </p:txBody>
      </p:sp>
      <p:pic>
        <p:nvPicPr>
          <p:cNvPr id="6" name="Picture 5" descr="IP_CAM4260_4160_4365">
            <a:hlinkClick r:id="" action="ppaction://noaction"/>
          </p:cNvPr>
          <p:cNvPicPr>
            <a:picLocks noChangeAspect="1" noChangeArrowheads="1"/>
          </p:cNvPicPr>
          <p:nvPr/>
        </p:nvPicPr>
        <p:blipFill>
          <a:blip r:embed="rId4" cstate="screen"/>
          <a:stretch>
            <a:fillRect/>
          </a:stretch>
        </p:blipFill>
        <p:spPr bwMode="auto">
          <a:xfrm>
            <a:off x="6660232" y="1412776"/>
            <a:ext cx="1866900" cy="1181100"/>
          </a:xfrm>
          <a:prstGeom prst="rect">
            <a:avLst/>
          </a:prstGeom>
          <a:noFill/>
          <a:ln>
            <a:noFill/>
          </a:ln>
        </p:spPr>
      </p:pic>
      <p:sp>
        <p:nvSpPr>
          <p:cNvPr id="9" name="矩形 8"/>
          <p:cNvSpPr/>
          <p:nvPr/>
        </p:nvSpPr>
        <p:spPr>
          <a:xfrm>
            <a:off x="6321382" y="2521868"/>
            <a:ext cx="2291013" cy="307777"/>
          </a:xfrm>
          <a:prstGeom prst="rect">
            <a:avLst/>
          </a:prstGeom>
        </p:spPr>
        <p:txBody>
          <a:bodyPr wrap="none">
            <a:spAutoFit/>
          </a:bodyPr>
          <a:lstStyle/>
          <a:p>
            <a:r>
              <a:rPr lang="en-US" altLang="zh-CN" sz="1400" dirty="0" smtClean="0">
                <a:latin typeface="Lucida Sans Unicode" pitchFamily="34" charset="0"/>
              </a:rPr>
              <a:t>Megapixel HD IP camera</a:t>
            </a:r>
            <a:endParaRPr lang="zh-TW" altLang="en-US" sz="1400" dirty="0"/>
          </a:p>
        </p:txBody>
      </p:sp>
      <p:sp>
        <p:nvSpPr>
          <p:cNvPr id="11" name="矩形 10"/>
          <p:cNvSpPr/>
          <p:nvPr/>
        </p:nvSpPr>
        <p:spPr>
          <a:xfrm>
            <a:off x="6280343" y="6264696"/>
            <a:ext cx="2342244" cy="307777"/>
          </a:xfrm>
          <a:prstGeom prst="rect">
            <a:avLst/>
          </a:prstGeom>
        </p:spPr>
        <p:txBody>
          <a:bodyPr wrap="none">
            <a:spAutoFit/>
          </a:bodyPr>
          <a:lstStyle/>
          <a:p>
            <a:r>
              <a:rPr lang="en-US" altLang="zh-CN" sz="1400" dirty="0" smtClean="0"/>
              <a:t>Video Surveillance Storage</a:t>
            </a:r>
            <a:endParaRPr lang="zh-TW" altLang="en-US" sz="1400" dirty="0"/>
          </a:p>
        </p:txBody>
      </p:sp>
      <p:pic>
        <p:nvPicPr>
          <p:cNvPr id="12" name="Picture 5" descr="VMS_8_2"/>
          <p:cNvPicPr>
            <a:picLocks noChangeAspect="1" noChangeArrowheads="1"/>
          </p:cNvPicPr>
          <p:nvPr/>
        </p:nvPicPr>
        <p:blipFill>
          <a:blip r:embed="rId5" cstate="screen"/>
          <a:srcRect l="10656"/>
          <a:stretch>
            <a:fillRect/>
          </a:stretch>
        </p:blipFill>
        <p:spPr bwMode="auto">
          <a:xfrm>
            <a:off x="6372200" y="2996952"/>
            <a:ext cx="2304256" cy="1584176"/>
          </a:xfrm>
          <a:prstGeom prst="rect">
            <a:avLst/>
          </a:prstGeom>
          <a:noFill/>
          <a:ln w="9525">
            <a:noFill/>
            <a:miter lim="800000"/>
            <a:headEnd/>
            <a:tailEnd/>
          </a:ln>
        </p:spPr>
      </p:pic>
      <p:sp>
        <p:nvSpPr>
          <p:cNvPr id="15" name="矩形 14"/>
          <p:cNvSpPr/>
          <p:nvPr/>
        </p:nvSpPr>
        <p:spPr>
          <a:xfrm>
            <a:off x="6248528" y="4561383"/>
            <a:ext cx="2614819" cy="307777"/>
          </a:xfrm>
          <a:prstGeom prst="rect">
            <a:avLst/>
          </a:prstGeom>
        </p:spPr>
        <p:txBody>
          <a:bodyPr wrap="none">
            <a:spAutoFit/>
          </a:bodyPr>
          <a:lstStyle/>
          <a:p>
            <a:r>
              <a:rPr lang="en-US" altLang="zh-TW" sz="1400" dirty="0" smtClean="0"/>
              <a:t>Enterprise Level VMS Solution</a:t>
            </a:r>
            <a:endParaRPr lang="zh-TW" altLang="en-US" sz="1400" dirty="0"/>
          </a:p>
        </p:txBody>
      </p:sp>
      <p:pic>
        <p:nvPicPr>
          <p:cNvPr id="38914" name="Picture 2" descr="http://www.beaconhospital.com.my/wp-content/uploads/beacon_building.jpg"/>
          <p:cNvPicPr>
            <a:picLocks noChangeAspect="1" noChangeArrowheads="1"/>
          </p:cNvPicPr>
          <p:nvPr/>
        </p:nvPicPr>
        <p:blipFill>
          <a:blip r:embed="rId6" cstate="print"/>
          <a:srcRect/>
          <a:stretch>
            <a:fillRect/>
          </a:stretch>
        </p:blipFill>
        <p:spPr bwMode="auto">
          <a:xfrm>
            <a:off x="611560" y="2060848"/>
            <a:ext cx="4866534" cy="369758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06AE24B6-E241-4D89-95AC-3DFFC5843F13}" type="slidenum">
              <a:rPr lang="en-US" altLang="zh-TW" sz="1400">
                <a:solidFill>
                  <a:srgbClr val="000000"/>
                </a:solidFill>
                <a:latin typeface="Calibri" pitchFamily="34" charset="0"/>
              </a:rPr>
              <a:pPr algn="r"/>
              <a:t>20</a:t>
            </a:fld>
            <a:endParaRPr lang="en-US" altLang="zh-TW" sz="1400">
              <a:solidFill>
                <a:srgbClr val="000000"/>
              </a:solidFill>
              <a:latin typeface="Calibri" pitchFamily="34" charset="0"/>
            </a:endParaRPr>
          </a:p>
        </p:txBody>
      </p:sp>
      <p:sp>
        <p:nvSpPr>
          <p:cNvPr id="47106" name="Rectangle 2"/>
          <p:cNvSpPr>
            <a:spLocks noGrp="1" noChangeArrowheads="1"/>
          </p:cNvSpPr>
          <p:nvPr>
            <p:ph type="title" idx="4294967295"/>
          </p:nvPr>
        </p:nvSpPr>
        <p:spPr>
          <a:xfrm>
            <a:off x="539552" y="188640"/>
            <a:ext cx="8229600" cy="1143000"/>
          </a:xfrm>
        </p:spPr>
        <p:txBody>
          <a:bodyPr/>
          <a:lstStyle/>
          <a:p>
            <a:r>
              <a:rPr lang="en-US" altLang="zh-TW" sz="3200" b="1" dirty="0" smtClean="0">
                <a:solidFill>
                  <a:srgbClr val="6094CE"/>
                </a:solidFill>
              </a:rPr>
              <a:t>Recording Recovery for Offline</a:t>
            </a:r>
            <a:endParaRPr lang="en-US" altLang="zh-TW" sz="3200" b="1" dirty="0">
              <a:solidFill>
                <a:srgbClr val="6094CE"/>
              </a:solidFill>
            </a:endParaRPr>
          </a:p>
        </p:txBody>
      </p:sp>
      <p:sp>
        <p:nvSpPr>
          <p:cNvPr id="4" name="Rectangle 3"/>
          <p:cNvSpPr txBox="1">
            <a:spLocks/>
          </p:cNvSpPr>
          <p:nvPr/>
        </p:nvSpPr>
        <p:spPr bwMode="auto">
          <a:xfrm>
            <a:off x="457200" y="11969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90538" indent="-381000" algn="l" eaLnBrk="0" hangingPunct="0">
              <a:lnSpc>
                <a:spcPct val="150000"/>
              </a:lnSpc>
              <a:spcBef>
                <a:spcPct val="20000"/>
              </a:spcBef>
              <a:buClr>
                <a:schemeClr val="tx1"/>
              </a:buClr>
              <a:buSzPct val="50000"/>
              <a:buFont typeface="Wingdings" pitchFamily="2" charset="2"/>
              <a:buChar char="l"/>
            </a:pPr>
            <a:r>
              <a:rPr lang="en-US" altLang="zh-TW" sz="2000" dirty="0" smtClean="0"/>
              <a:t>Record to camera SD card during network failure</a:t>
            </a:r>
          </a:p>
          <a:p>
            <a:pPr marL="490538" indent="-381000" algn="l" eaLnBrk="0" hangingPunct="0">
              <a:lnSpc>
                <a:spcPct val="150000"/>
              </a:lnSpc>
              <a:spcBef>
                <a:spcPct val="20000"/>
              </a:spcBef>
              <a:buClr>
                <a:schemeClr val="tx1"/>
              </a:buClr>
              <a:buSzPct val="50000"/>
              <a:buFont typeface="Wingdings" pitchFamily="2" charset="2"/>
              <a:buChar char="l"/>
            </a:pPr>
            <a:r>
              <a:rPr lang="en-US" altLang="zh-TW" sz="2000" dirty="0" smtClean="0"/>
              <a:t>Automatic resend the video to NVR</a:t>
            </a:r>
          </a:p>
          <a:p>
            <a:pPr marL="490538" indent="-381000" algn="l" eaLnBrk="0" hangingPunct="0">
              <a:lnSpc>
                <a:spcPct val="150000"/>
              </a:lnSpc>
              <a:spcBef>
                <a:spcPct val="20000"/>
              </a:spcBef>
              <a:buClr>
                <a:schemeClr val="tx1"/>
              </a:buClr>
              <a:buSzPct val="50000"/>
              <a:buFont typeface="Wingdings" pitchFamily="2" charset="2"/>
              <a:buChar char="l"/>
            </a:pPr>
            <a:r>
              <a:rPr lang="en-US" altLang="zh-TW" sz="2000" dirty="0" smtClean="0"/>
              <a:t>Automatic bandwidth control for resending video</a:t>
            </a:r>
            <a:endParaRPr lang="en-US" altLang="zh-TW" sz="2000" dirty="0"/>
          </a:p>
        </p:txBody>
      </p:sp>
      <p:pic>
        <p:nvPicPr>
          <p:cNvPr id="5" name="Picture 21" descr="圖片1"/>
          <p:cNvPicPr>
            <a:picLocks noChangeAspect="1" noChangeArrowheads="1"/>
          </p:cNvPicPr>
          <p:nvPr/>
        </p:nvPicPr>
        <p:blipFill>
          <a:blip r:embed="rId3" cstate="print"/>
          <a:srcRect/>
          <a:stretch>
            <a:fillRect/>
          </a:stretch>
        </p:blipFill>
        <p:spPr bwMode="auto">
          <a:xfrm>
            <a:off x="827584" y="3933056"/>
            <a:ext cx="936067" cy="1143968"/>
          </a:xfrm>
          <a:prstGeom prst="rect">
            <a:avLst/>
          </a:prstGeom>
          <a:noFill/>
          <a:ln w="9525">
            <a:noFill/>
            <a:miter lim="800000"/>
            <a:headEnd/>
            <a:tailEnd/>
          </a:ln>
        </p:spPr>
      </p:pic>
      <p:sp>
        <p:nvSpPr>
          <p:cNvPr id="6" name="矩形 10"/>
          <p:cNvSpPr>
            <a:spLocks noChangeArrowheads="1"/>
          </p:cNvSpPr>
          <p:nvPr/>
        </p:nvSpPr>
        <p:spPr bwMode="auto">
          <a:xfrm>
            <a:off x="611560" y="5013176"/>
            <a:ext cx="1800200" cy="307777"/>
          </a:xfrm>
          <a:prstGeom prst="rect">
            <a:avLst/>
          </a:prstGeom>
          <a:noFill/>
          <a:ln w="9525">
            <a:noFill/>
            <a:miter lim="800000"/>
            <a:headEnd/>
            <a:tailEnd/>
          </a:ln>
        </p:spPr>
        <p:txBody>
          <a:bodyPr wrap="square">
            <a:spAutoFit/>
          </a:bodyPr>
          <a:lstStyle/>
          <a:p>
            <a:pPr algn="l"/>
            <a:r>
              <a:rPr lang="en-US" altLang="zh-TW" sz="1400" dirty="0"/>
              <a:t>Megapixel Camera</a:t>
            </a:r>
            <a:endParaRPr lang="zh-TW" altLang="en-US" sz="1400" dirty="0"/>
          </a:p>
        </p:txBody>
      </p:sp>
      <p:pic>
        <p:nvPicPr>
          <p:cNvPr id="665602" name="Picture 2" descr="http://t1.gstatic.com/images?q=tbn:ANd9GcRfvta5VYEMd8052JRCOjh4U1qssMDC8LLPxhVYnA5I1jvQ8tFx"/>
          <p:cNvPicPr>
            <a:picLocks noChangeAspect="1" noChangeArrowheads="1"/>
          </p:cNvPicPr>
          <p:nvPr/>
        </p:nvPicPr>
        <p:blipFill>
          <a:blip r:embed="rId4" cstate="print"/>
          <a:srcRect/>
          <a:stretch>
            <a:fillRect/>
          </a:stretch>
        </p:blipFill>
        <p:spPr bwMode="auto">
          <a:xfrm>
            <a:off x="2843808" y="3717032"/>
            <a:ext cx="1440160" cy="1433760"/>
          </a:xfrm>
          <a:prstGeom prst="rect">
            <a:avLst/>
          </a:prstGeom>
          <a:noFill/>
        </p:spPr>
      </p:pic>
      <p:pic>
        <p:nvPicPr>
          <p:cNvPr id="8" name="Picture 18" descr="NVR2000+3U"/>
          <p:cNvPicPr>
            <a:picLocks noChangeAspect="1" noChangeArrowheads="1"/>
          </p:cNvPicPr>
          <p:nvPr/>
        </p:nvPicPr>
        <p:blipFill>
          <a:blip r:embed="rId5" cstate="print"/>
          <a:srcRect/>
          <a:stretch>
            <a:fillRect/>
          </a:stretch>
        </p:blipFill>
        <p:spPr bwMode="auto">
          <a:xfrm>
            <a:off x="4860032" y="3861048"/>
            <a:ext cx="1871661" cy="1121990"/>
          </a:xfrm>
          <a:prstGeom prst="rect">
            <a:avLst/>
          </a:prstGeom>
          <a:noFill/>
          <a:ln w="9525">
            <a:noFill/>
            <a:miter lim="800000"/>
            <a:headEnd/>
            <a:tailEnd/>
          </a:ln>
        </p:spPr>
      </p:pic>
      <p:pic>
        <p:nvPicPr>
          <p:cNvPr id="9" name="Picture 4"/>
          <p:cNvPicPr>
            <a:picLocks noChangeAspect="1" noChangeArrowheads="1"/>
          </p:cNvPicPr>
          <p:nvPr/>
        </p:nvPicPr>
        <p:blipFill>
          <a:blip r:embed="rId6" cstate="print"/>
          <a:srcRect/>
          <a:stretch>
            <a:fillRect/>
          </a:stretch>
        </p:blipFill>
        <p:spPr bwMode="auto">
          <a:xfrm>
            <a:off x="7236296" y="3645024"/>
            <a:ext cx="1496472" cy="1226567"/>
          </a:xfrm>
          <a:prstGeom prst="rect">
            <a:avLst/>
          </a:prstGeom>
          <a:noFill/>
          <a:ln w="9525">
            <a:noFill/>
            <a:miter lim="800000"/>
            <a:headEnd/>
            <a:tailEnd/>
          </a:ln>
        </p:spPr>
      </p:pic>
      <p:sp>
        <p:nvSpPr>
          <p:cNvPr id="10" name="矩形 9"/>
          <p:cNvSpPr/>
          <p:nvPr/>
        </p:nvSpPr>
        <p:spPr>
          <a:xfrm>
            <a:off x="4572000" y="6027003"/>
            <a:ext cx="4572000" cy="830997"/>
          </a:xfrm>
          <a:prstGeom prst="rect">
            <a:avLst/>
          </a:prstGeom>
          <a:solidFill>
            <a:srgbClr val="FFFF99"/>
          </a:solidFill>
        </p:spPr>
        <p:txBody>
          <a:bodyPr>
            <a:spAutoFit/>
          </a:bodyPr>
          <a:lstStyle/>
          <a:p>
            <a:pPr marL="490538" indent="-381000" eaLnBrk="0" hangingPunct="0">
              <a:spcBef>
                <a:spcPct val="20000"/>
              </a:spcBef>
              <a:buClr>
                <a:srgbClr val="00005C"/>
              </a:buClr>
              <a:defRPr/>
            </a:pPr>
            <a:r>
              <a:rPr lang="en-US" altLang="zh-TW" sz="2400" kern="0" dirty="0" smtClean="0">
                <a:solidFill>
                  <a:srgbClr val="000000"/>
                </a:solidFill>
                <a:latin typeface="Calibri" pitchFamily="34" charset="0"/>
              </a:rPr>
              <a:t>Prevent connection loss or cut off power connection by purpose</a:t>
            </a:r>
            <a:endParaRPr lang="en-US" altLang="zh-TW" sz="2400" kern="0" dirty="0">
              <a:solidFill>
                <a:srgbClr val="000000"/>
              </a:solidFill>
              <a:latin typeface="Calibri" pitchFamily="34" charset="0"/>
            </a:endParaRPr>
          </a:p>
        </p:txBody>
      </p:sp>
      <p:sp>
        <p:nvSpPr>
          <p:cNvPr id="11" name="矩形 9"/>
          <p:cNvSpPr>
            <a:spLocks noChangeArrowheads="1"/>
          </p:cNvSpPr>
          <p:nvPr/>
        </p:nvSpPr>
        <p:spPr bwMode="auto">
          <a:xfrm>
            <a:off x="4860032" y="4941168"/>
            <a:ext cx="1684338" cy="304800"/>
          </a:xfrm>
          <a:prstGeom prst="rect">
            <a:avLst/>
          </a:prstGeom>
          <a:noFill/>
          <a:ln w="9525">
            <a:noFill/>
            <a:miter lim="800000"/>
            <a:headEnd/>
            <a:tailEnd/>
          </a:ln>
        </p:spPr>
        <p:txBody>
          <a:bodyPr wrap="none">
            <a:spAutoFit/>
          </a:bodyPr>
          <a:lstStyle/>
          <a:p>
            <a:r>
              <a:rPr lang="en-US" altLang="zh-TW" sz="1400" dirty="0"/>
              <a:t>Megapixel RAID NVR</a:t>
            </a:r>
            <a:endParaRPr lang="zh-TW" altLang="en-US" sz="1400" dirty="0"/>
          </a:p>
        </p:txBody>
      </p:sp>
      <p:sp>
        <p:nvSpPr>
          <p:cNvPr id="12" name="矩形 9"/>
          <p:cNvSpPr>
            <a:spLocks noChangeArrowheads="1"/>
          </p:cNvSpPr>
          <p:nvPr/>
        </p:nvSpPr>
        <p:spPr bwMode="auto">
          <a:xfrm>
            <a:off x="7211914" y="4941168"/>
            <a:ext cx="1733103" cy="523220"/>
          </a:xfrm>
          <a:prstGeom prst="rect">
            <a:avLst/>
          </a:prstGeom>
          <a:noFill/>
          <a:ln w="9525">
            <a:noFill/>
            <a:miter lim="800000"/>
            <a:headEnd/>
            <a:tailEnd/>
          </a:ln>
        </p:spPr>
        <p:txBody>
          <a:bodyPr wrap="none">
            <a:spAutoFit/>
          </a:bodyPr>
          <a:lstStyle/>
          <a:p>
            <a:r>
              <a:rPr lang="en-US" altLang="zh-TW" sz="1400" dirty="0" smtClean="0"/>
              <a:t>Video Management</a:t>
            </a:r>
          </a:p>
          <a:p>
            <a:r>
              <a:rPr lang="en-US" altLang="zh-TW" sz="1400" dirty="0" smtClean="0"/>
              <a:t>Software</a:t>
            </a:r>
            <a:endParaRPr lang="zh-TW" altLang="en-US" sz="1400" dirty="0"/>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txBox="1">
            <a:spLocks/>
          </p:cNvSpPr>
          <p:nvPr/>
        </p:nvSpPr>
        <p:spPr bwMode="auto">
          <a:xfrm>
            <a:off x="468313" y="115888"/>
            <a:ext cx="8229600" cy="908050"/>
          </a:xfrm>
          <a:prstGeom prst="rect">
            <a:avLst/>
          </a:prstGeom>
          <a:noFill/>
          <a:ln w="9525">
            <a:noFill/>
            <a:miter lim="800000"/>
            <a:headEnd/>
            <a:tailEnd/>
          </a:ln>
        </p:spPr>
        <p:txBody>
          <a:bodyPr anchor="ctr"/>
          <a:lstStyle/>
          <a:p>
            <a:pPr algn="l"/>
            <a:r>
              <a:rPr lang="en-US" altLang="zh-TW" sz="3000" b="1" dirty="0" smtClean="0">
                <a:solidFill>
                  <a:srgbClr val="6094CE"/>
                </a:solidFill>
              </a:rPr>
              <a:t>Real-time Video Analytics Engine</a:t>
            </a:r>
            <a:endParaRPr lang="en-US" altLang="zh-TW" sz="3000" b="1" dirty="0">
              <a:solidFill>
                <a:srgbClr val="6094CE"/>
              </a:solidFill>
            </a:endParaRPr>
          </a:p>
        </p:txBody>
      </p:sp>
      <p:pic>
        <p:nvPicPr>
          <p:cNvPr id="51202" name="Picture 7"/>
          <p:cNvPicPr>
            <a:picLocks noChangeAspect="1" noChangeArrowheads="1"/>
          </p:cNvPicPr>
          <p:nvPr/>
        </p:nvPicPr>
        <p:blipFill>
          <a:blip r:embed="rId3" cstate="print"/>
          <a:srcRect/>
          <a:stretch>
            <a:fillRect/>
          </a:stretch>
        </p:blipFill>
        <p:spPr bwMode="auto">
          <a:xfrm>
            <a:off x="215900" y="1616075"/>
            <a:ext cx="5762625" cy="2030413"/>
          </a:xfrm>
          <a:prstGeom prst="rect">
            <a:avLst/>
          </a:prstGeom>
          <a:noFill/>
          <a:ln w="9525">
            <a:noFill/>
            <a:miter lim="800000"/>
            <a:headEnd/>
            <a:tailEnd/>
          </a:ln>
        </p:spPr>
      </p:pic>
      <p:pic>
        <p:nvPicPr>
          <p:cNvPr id="51203" name="Picture 8"/>
          <p:cNvPicPr>
            <a:picLocks noChangeAspect="1" noChangeArrowheads="1"/>
          </p:cNvPicPr>
          <p:nvPr/>
        </p:nvPicPr>
        <p:blipFill>
          <a:blip r:embed="rId4" cstate="print"/>
          <a:srcRect/>
          <a:stretch>
            <a:fillRect/>
          </a:stretch>
        </p:blipFill>
        <p:spPr bwMode="auto">
          <a:xfrm>
            <a:off x="241300" y="3730625"/>
            <a:ext cx="2817813" cy="2062163"/>
          </a:xfrm>
          <a:prstGeom prst="rect">
            <a:avLst/>
          </a:prstGeom>
          <a:noFill/>
          <a:ln w="9525">
            <a:noFill/>
            <a:miter lim="800000"/>
            <a:headEnd/>
            <a:tailEnd/>
          </a:ln>
        </p:spPr>
      </p:pic>
      <p:pic>
        <p:nvPicPr>
          <p:cNvPr id="51204" name="Picture 9"/>
          <p:cNvPicPr>
            <a:picLocks noChangeAspect="1" noChangeArrowheads="1"/>
          </p:cNvPicPr>
          <p:nvPr/>
        </p:nvPicPr>
        <p:blipFill>
          <a:blip r:embed="rId5" cstate="print"/>
          <a:srcRect/>
          <a:stretch>
            <a:fillRect/>
          </a:stretch>
        </p:blipFill>
        <p:spPr bwMode="auto">
          <a:xfrm>
            <a:off x="3203575" y="3775075"/>
            <a:ext cx="2806700" cy="2019300"/>
          </a:xfrm>
          <a:prstGeom prst="rect">
            <a:avLst/>
          </a:prstGeom>
          <a:noFill/>
          <a:ln w="9525">
            <a:noFill/>
            <a:miter lim="800000"/>
            <a:headEnd/>
            <a:tailEnd/>
          </a:ln>
        </p:spPr>
      </p:pic>
      <p:pic>
        <p:nvPicPr>
          <p:cNvPr id="51205" name="Picture 10"/>
          <p:cNvPicPr>
            <a:picLocks noChangeAspect="1" noChangeArrowheads="1"/>
          </p:cNvPicPr>
          <p:nvPr/>
        </p:nvPicPr>
        <p:blipFill>
          <a:blip r:embed="rId6" cstate="print"/>
          <a:srcRect/>
          <a:stretch>
            <a:fillRect/>
          </a:stretch>
        </p:blipFill>
        <p:spPr bwMode="auto">
          <a:xfrm>
            <a:off x="6083300" y="3775075"/>
            <a:ext cx="2806700" cy="2030413"/>
          </a:xfrm>
          <a:prstGeom prst="rect">
            <a:avLst/>
          </a:prstGeom>
          <a:noFill/>
          <a:ln w="9525">
            <a:noFill/>
            <a:miter lim="800000"/>
            <a:headEnd/>
            <a:tailEnd/>
          </a:ln>
        </p:spPr>
      </p:pic>
      <p:pic>
        <p:nvPicPr>
          <p:cNvPr id="51206" name="Picture 11"/>
          <p:cNvPicPr>
            <a:picLocks noChangeAspect="1" noChangeArrowheads="1"/>
          </p:cNvPicPr>
          <p:nvPr/>
        </p:nvPicPr>
        <p:blipFill>
          <a:blip r:embed="rId7" cstate="print"/>
          <a:srcRect/>
          <a:stretch>
            <a:fillRect/>
          </a:stretch>
        </p:blipFill>
        <p:spPr bwMode="auto">
          <a:xfrm>
            <a:off x="6011863" y="1616075"/>
            <a:ext cx="2849562" cy="2062163"/>
          </a:xfrm>
          <a:prstGeom prst="rect">
            <a:avLst/>
          </a:prstGeom>
          <a:noFill/>
          <a:ln w="9525">
            <a:noFill/>
            <a:miter lim="800000"/>
            <a:headEnd/>
            <a:tailEnd/>
          </a:ln>
        </p:spPr>
      </p:pic>
      <p:sp>
        <p:nvSpPr>
          <p:cNvPr id="51207"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334575DE-9538-4A22-BA75-6E5D4CA8BDB9}" type="slidenum">
              <a:rPr lang="en-US" altLang="zh-TW" sz="1400">
                <a:solidFill>
                  <a:srgbClr val="000000"/>
                </a:solidFill>
                <a:latin typeface="Calibri" pitchFamily="34" charset="0"/>
              </a:rPr>
              <a:pPr algn="r"/>
              <a:t>21</a:t>
            </a:fld>
            <a:endParaRPr lang="en-US" altLang="zh-TW" sz="1400">
              <a:solidFill>
                <a:srgbClr val="000000"/>
              </a:solidFill>
              <a:latin typeface="Calibri" pitchFamily="34" charset="0"/>
            </a:endParaRPr>
          </a:p>
        </p:txBody>
      </p:sp>
      <p:sp>
        <p:nvSpPr>
          <p:cNvPr id="51208"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pPr algn="l"/>
            <a:endParaRPr lang="zh-TW" altLang="en-US">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idx="4294967295"/>
          </p:nvPr>
        </p:nvSpPr>
        <p:spPr>
          <a:xfrm>
            <a:off x="468313" y="117475"/>
            <a:ext cx="8229600" cy="863600"/>
          </a:xfrm>
        </p:spPr>
        <p:txBody>
          <a:bodyPr/>
          <a:lstStyle/>
          <a:p>
            <a:pPr algn="l" eaLnBrk="1" hangingPunct="1"/>
            <a:r>
              <a:rPr lang="en-US" altLang="zh-TW" sz="3000" b="1" dirty="0" smtClean="0">
                <a:solidFill>
                  <a:srgbClr val="6094CE"/>
                </a:solidFill>
              </a:rPr>
              <a:t>Investigation &amp; Search</a:t>
            </a:r>
          </a:p>
        </p:txBody>
      </p:sp>
      <p:sp>
        <p:nvSpPr>
          <p:cNvPr id="61442"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9B7FB4A2-4B6A-49A9-BBAC-856A8FB637AC}" type="slidenum">
              <a:rPr lang="en-US" altLang="zh-TW" sz="1400"/>
              <a:pPr algn="r"/>
              <a:t>22</a:t>
            </a:fld>
            <a:endParaRPr lang="en-US" altLang="zh-TW" sz="1400"/>
          </a:p>
        </p:txBody>
      </p:sp>
      <p:sp>
        <p:nvSpPr>
          <p:cNvPr id="61443" name="Rectangle 3"/>
          <p:cNvSpPr txBox="1">
            <a:spLocks noChangeArrowheads="1"/>
          </p:cNvSpPr>
          <p:nvPr/>
        </p:nvSpPr>
        <p:spPr bwMode="auto">
          <a:xfrm>
            <a:off x="539750" y="1052513"/>
            <a:ext cx="8229600" cy="4525962"/>
          </a:xfrm>
          <a:prstGeom prst="rect">
            <a:avLst/>
          </a:prstGeom>
          <a:noFill/>
          <a:ln w="9525">
            <a:noFill/>
            <a:miter lim="800000"/>
            <a:headEnd/>
            <a:tailEnd/>
          </a:ln>
        </p:spPr>
        <p:txBody>
          <a:bodyPr/>
          <a:lstStyle/>
          <a:p>
            <a:pPr marL="342900" indent="-342900" algn="l">
              <a:lnSpc>
                <a:spcPct val="150000"/>
              </a:lnSpc>
              <a:spcBef>
                <a:spcPct val="20000"/>
              </a:spcBef>
              <a:buFontTx/>
              <a:buChar char="•"/>
            </a:pPr>
            <a:r>
              <a:rPr kumimoji="0" lang="en-US" altLang="zh-TW" sz="2500" dirty="0"/>
              <a:t>Real-time Video Alarm Panel Pop-up</a:t>
            </a:r>
          </a:p>
          <a:p>
            <a:pPr marL="342900" indent="-342900" algn="l">
              <a:lnSpc>
                <a:spcPct val="150000"/>
              </a:lnSpc>
              <a:spcBef>
                <a:spcPct val="20000"/>
              </a:spcBef>
              <a:buFontTx/>
              <a:buChar char="•"/>
            </a:pPr>
            <a:r>
              <a:rPr kumimoji="0" lang="en-US" altLang="zh-TW" sz="2500" dirty="0"/>
              <a:t>Video Bookmark &amp; Advanced Label-based Search</a:t>
            </a:r>
          </a:p>
          <a:p>
            <a:pPr marL="342900" indent="-342900" algn="l">
              <a:lnSpc>
                <a:spcPct val="150000"/>
              </a:lnSpc>
              <a:spcBef>
                <a:spcPct val="20000"/>
              </a:spcBef>
              <a:buFontTx/>
              <a:buChar char="•"/>
            </a:pPr>
            <a:r>
              <a:rPr kumimoji="0" lang="en-US" altLang="zh-TW" sz="2500" dirty="0"/>
              <a:t>Sync and De-sync HD Video Playback</a:t>
            </a:r>
          </a:p>
          <a:p>
            <a:pPr marL="342900" indent="-342900" algn="l">
              <a:lnSpc>
                <a:spcPct val="150000"/>
              </a:lnSpc>
              <a:spcBef>
                <a:spcPct val="20000"/>
              </a:spcBef>
              <a:buFontTx/>
              <a:buChar char="•"/>
            </a:pPr>
            <a:r>
              <a:rPr kumimoji="0" lang="en-US" altLang="zh-TW" sz="2500" dirty="0" smtClean="0"/>
              <a:t>Multi </a:t>
            </a:r>
            <a:r>
              <a:rPr kumimoji="0" lang="en-US" altLang="zh-TW" sz="2500" dirty="0"/>
              <a:t>Channel Video Backup</a:t>
            </a:r>
          </a:p>
          <a:p>
            <a:pPr marL="342900" indent="-342900" algn="l">
              <a:lnSpc>
                <a:spcPct val="150000"/>
              </a:lnSpc>
              <a:spcBef>
                <a:spcPct val="20000"/>
              </a:spcBef>
              <a:buFontTx/>
              <a:buChar char="•"/>
            </a:pPr>
            <a:r>
              <a:rPr kumimoji="0" lang="en-US" altLang="zh-TW" sz="2500" dirty="0" smtClean="0"/>
              <a:t>Mask </a:t>
            </a:r>
            <a:r>
              <a:rPr kumimoji="0" lang="en-US" altLang="zh-TW" sz="2500" dirty="0"/>
              <a:t>and Watermark Control</a:t>
            </a:r>
          </a:p>
          <a:p>
            <a:pPr marL="342900" indent="-342900" algn="l">
              <a:lnSpc>
                <a:spcPct val="150000"/>
              </a:lnSpc>
              <a:spcBef>
                <a:spcPct val="20000"/>
              </a:spcBef>
              <a:buFontTx/>
              <a:buChar char="•"/>
            </a:pPr>
            <a:r>
              <a:rPr kumimoji="0" lang="en-US" altLang="zh-TW" sz="2500" dirty="0" smtClean="0"/>
              <a:t>Online and remote </a:t>
            </a:r>
          </a:p>
          <a:p>
            <a:pPr marL="342900" indent="-342900" algn="l">
              <a:lnSpc>
                <a:spcPct val="150000"/>
              </a:lnSpc>
              <a:spcBef>
                <a:spcPct val="20000"/>
              </a:spcBef>
            </a:pPr>
            <a:r>
              <a:rPr kumimoji="0" lang="en-US" altLang="zh-TW" sz="2500" dirty="0" smtClean="0"/>
              <a:t>    Fast-forward and playback</a:t>
            </a:r>
            <a:endParaRPr kumimoji="0" lang="en-US" altLang="zh-TW" sz="2500" dirty="0"/>
          </a:p>
        </p:txBody>
      </p:sp>
      <p:pic>
        <p:nvPicPr>
          <p:cNvPr id="61444" name="Picture 6" descr="2013-02-21_1325030"/>
          <p:cNvPicPr>
            <a:picLocks noChangeAspect="1" noChangeArrowheads="1"/>
          </p:cNvPicPr>
          <p:nvPr/>
        </p:nvPicPr>
        <p:blipFill>
          <a:blip r:embed="rId3" cstate="print"/>
          <a:srcRect/>
          <a:stretch>
            <a:fillRect/>
          </a:stretch>
        </p:blipFill>
        <p:spPr bwMode="auto">
          <a:xfrm>
            <a:off x="5386388" y="4149725"/>
            <a:ext cx="3757612" cy="2409825"/>
          </a:xfrm>
          <a:prstGeom prst="rect">
            <a:avLst/>
          </a:prstGeom>
          <a:noFill/>
          <a:ln w="9525">
            <a:noFill/>
            <a:miter lim="800000"/>
            <a:headEnd/>
            <a:tailEnd/>
          </a:ln>
        </p:spPr>
      </p:pic>
      <p:sp>
        <p:nvSpPr>
          <p:cNvPr id="61445"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endParaRPr lang="zh-TW" alt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457200" y="188913"/>
            <a:ext cx="8229600" cy="792162"/>
          </a:xfrm>
        </p:spPr>
        <p:txBody>
          <a:bodyPr/>
          <a:lstStyle/>
          <a:p>
            <a:pPr algn="l" eaLnBrk="1" hangingPunct="1"/>
            <a:r>
              <a:rPr lang="en-US" altLang="zh-TW" sz="3000" b="1" smtClean="0">
                <a:solidFill>
                  <a:srgbClr val="6094CE"/>
                </a:solidFill>
              </a:rPr>
              <a:t>Actionable Monitoring &amp; Smart Investigation</a:t>
            </a:r>
          </a:p>
        </p:txBody>
      </p:sp>
      <p:pic>
        <p:nvPicPr>
          <p:cNvPr id="63490" name="Picture 16" descr="VMS_8"/>
          <p:cNvPicPr>
            <a:picLocks noChangeAspect="1" noChangeArrowheads="1"/>
          </p:cNvPicPr>
          <p:nvPr/>
        </p:nvPicPr>
        <p:blipFill>
          <a:blip r:embed="rId3" cstate="print"/>
          <a:srcRect/>
          <a:stretch>
            <a:fillRect/>
          </a:stretch>
        </p:blipFill>
        <p:spPr bwMode="auto">
          <a:xfrm>
            <a:off x="179388" y="1268413"/>
            <a:ext cx="4316412" cy="2470150"/>
          </a:xfrm>
          <a:prstGeom prst="rect">
            <a:avLst/>
          </a:prstGeom>
          <a:noFill/>
          <a:ln w="9525">
            <a:noFill/>
            <a:miter lim="800000"/>
            <a:headEnd/>
            <a:tailEnd/>
          </a:ln>
        </p:spPr>
      </p:pic>
      <p:pic>
        <p:nvPicPr>
          <p:cNvPr id="63491" name="Picture 17" descr="VMS_8_1"/>
          <p:cNvPicPr>
            <a:picLocks noChangeAspect="1" noChangeArrowheads="1"/>
          </p:cNvPicPr>
          <p:nvPr/>
        </p:nvPicPr>
        <p:blipFill>
          <a:blip r:embed="rId4" cstate="print"/>
          <a:srcRect/>
          <a:stretch>
            <a:fillRect/>
          </a:stretch>
        </p:blipFill>
        <p:spPr bwMode="auto">
          <a:xfrm>
            <a:off x="4573588" y="1268413"/>
            <a:ext cx="4319587" cy="2439987"/>
          </a:xfrm>
          <a:prstGeom prst="rect">
            <a:avLst/>
          </a:prstGeom>
          <a:noFill/>
          <a:ln w="9525">
            <a:noFill/>
            <a:miter lim="800000"/>
            <a:headEnd/>
            <a:tailEnd/>
          </a:ln>
        </p:spPr>
      </p:pic>
      <p:pic>
        <p:nvPicPr>
          <p:cNvPr id="63492" name="Picture 18" descr="VMS_8_2"/>
          <p:cNvPicPr>
            <a:picLocks noChangeAspect="1" noChangeArrowheads="1"/>
          </p:cNvPicPr>
          <p:nvPr/>
        </p:nvPicPr>
        <p:blipFill>
          <a:blip r:embed="rId5" cstate="print"/>
          <a:srcRect/>
          <a:stretch>
            <a:fillRect/>
          </a:stretch>
        </p:blipFill>
        <p:spPr bwMode="auto">
          <a:xfrm>
            <a:off x="179388" y="3829050"/>
            <a:ext cx="4318000" cy="2838450"/>
          </a:xfrm>
          <a:prstGeom prst="rect">
            <a:avLst/>
          </a:prstGeom>
          <a:noFill/>
          <a:ln w="9525">
            <a:noFill/>
            <a:miter lim="800000"/>
            <a:headEnd/>
            <a:tailEnd/>
          </a:ln>
        </p:spPr>
      </p:pic>
      <p:pic>
        <p:nvPicPr>
          <p:cNvPr id="63493" name="Picture 19" descr="VMS_8_2"/>
          <p:cNvPicPr>
            <a:picLocks noChangeAspect="1" noChangeArrowheads="1"/>
          </p:cNvPicPr>
          <p:nvPr/>
        </p:nvPicPr>
        <p:blipFill>
          <a:blip r:embed="rId5" cstate="print"/>
          <a:srcRect/>
          <a:stretch>
            <a:fillRect/>
          </a:stretch>
        </p:blipFill>
        <p:spPr bwMode="auto">
          <a:xfrm>
            <a:off x="4572000" y="3829050"/>
            <a:ext cx="4319588" cy="2840038"/>
          </a:xfrm>
          <a:prstGeom prst="rect">
            <a:avLst/>
          </a:prstGeom>
          <a:noFill/>
          <a:ln w="9525">
            <a:noFill/>
            <a:miter lim="800000"/>
            <a:headEnd/>
            <a:tailEnd/>
          </a:ln>
        </p:spPr>
      </p:pic>
      <p:sp>
        <p:nvSpPr>
          <p:cNvPr id="63494"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E2623C06-D764-4833-B5E9-98C1A93347D7}" type="slidenum">
              <a:rPr lang="en-US" altLang="zh-TW" sz="1400"/>
              <a:pPr algn="r"/>
              <a:t>23</a:t>
            </a:fld>
            <a:endParaRPr lang="en-US" altLang="zh-TW" sz="1400"/>
          </a:p>
        </p:txBody>
      </p:sp>
      <p:sp>
        <p:nvSpPr>
          <p:cNvPr id="8" name="矩形 7"/>
          <p:cNvSpPr/>
          <p:nvPr/>
        </p:nvSpPr>
        <p:spPr>
          <a:xfrm>
            <a:off x="1331913" y="3068638"/>
            <a:ext cx="2498725" cy="369887"/>
          </a:xfrm>
          <a:prstGeom prst="rect">
            <a:avLst/>
          </a:prstGeom>
          <a:solidFill>
            <a:schemeClr val="accent3">
              <a:lumMod val="95000"/>
            </a:schemeClr>
          </a:solidFill>
        </p:spPr>
        <p:txBody>
          <a:bodyPr wrap="none">
            <a:spAutoFit/>
          </a:bodyPr>
          <a:lstStyle/>
          <a:p>
            <a:pPr>
              <a:defRPr/>
            </a:pPr>
            <a:r>
              <a:rPr lang="en-US" altLang="zh-TW" dirty="0"/>
              <a:t>Instant View/PB VI Event</a:t>
            </a:r>
            <a:endParaRPr lang="zh-TW" altLang="en-US" dirty="0"/>
          </a:p>
        </p:txBody>
      </p:sp>
      <p:sp>
        <p:nvSpPr>
          <p:cNvPr id="9" name="矩形 8"/>
          <p:cNvSpPr/>
          <p:nvPr/>
        </p:nvSpPr>
        <p:spPr>
          <a:xfrm>
            <a:off x="5891213" y="3068638"/>
            <a:ext cx="2136775" cy="369887"/>
          </a:xfrm>
          <a:prstGeom prst="rect">
            <a:avLst/>
          </a:prstGeom>
          <a:solidFill>
            <a:schemeClr val="accent3">
              <a:lumMod val="95000"/>
            </a:schemeClr>
          </a:solidFill>
        </p:spPr>
        <p:txBody>
          <a:bodyPr wrap="none">
            <a:spAutoFit/>
          </a:bodyPr>
          <a:lstStyle/>
          <a:p>
            <a:pPr>
              <a:defRPr/>
            </a:pPr>
            <a:r>
              <a:rPr lang="en-US" altLang="zh-TW" dirty="0"/>
              <a:t>Video Clip Bookmark</a:t>
            </a:r>
            <a:endParaRPr lang="zh-TW" altLang="en-US" dirty="0"/>
          </a:p>
        </p:txBody>
      </p:sp>
      <p:sp>
        <p:nvSpPr>
          <p:cNvPr id="10" name="矩形 9"/>
          <p:cNvSpPr/>
          <p:nvPr/>
        </p:nvSpPr>
        <p:spPr>
          <a:xfrm>
            <a:off x="1258888" y="5876925"/>
            <a:ext cx="2835275" cy="366713"/>
          </a:xfrm>
          <a:prstGeom prst="rect">
            <a:avLst/>
          </a:prstGeom>
          <a:solidFill>
            <a:schemeClr val="accent3">
              <a:lumMod val="95000"/>
            </a:schemeClr>
          </a:solidFill>
        </p:spPr>
        <p:txBody>
          <a:bodyPr wrap="none">
            <a:spAutoFit/>
          </a:bodyPr>
          <a:lstStyle/>
          <a:p>
            <a:pPr>
              <a:defRPr/>
            </a:pPr>
            <a:r>
              <a:rPr lang="en-US" altLang="zh-TW"/>
              <a:t>Database Quick Event Query</a:t>
            </a:r>
            <a:endParaRPr lang="zh-TW" altLang="en-US"/>
          </a:p>
        </p:txBody>
      </p:sp>
      <p:sp>
        <p:nvSpPr>
          <p:cNvPr id="11" name="矩形 10"/>
          <p:cNvSpPr/>
          <p:nvPr/>
        </p:nvSpPr>
        <p:spPr>
          <a:xfrm>
            <a:off x="6084888" y="5876925"/>
            <a:ext cx="1922462" cy="366713"/>
          </a:xfrm>
          <a:prstGeom prst="rect">
            <a:avLst/>
          </a:prstGeom>
          <a:solidFill>
            <a:schemeClr val="accent3">
              <a:lumMod val="95000"/>
            </a:schemeClr>
          </a:solidFill>
        </p:spPr>
        <p:txBody>
          <a:bodyPr wrap="none">
            <a:spAutoFit/>
          </a:bodyPr>
          <a:lstStyle/>
          <a:p>
            <a:pPr>
              <a:defRPr/>
            </a:pPr>
            <a:r>
              <a:rPr lang="en-US" altLang="zh-TW"/>
              <a:t>Case Management</a:t>
            </a:r>
            <a:endParaRPr lang="zh-TW" altLang="en-US"/>
          </a:p>
        </p:txBody>
      </p:sp>
      <p:sp>
        <p:nvSpPr>
          <p:cNvPr id="63499"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endParaRPr lang="zh-TW" altLang="en-US"/>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24</a:t>
            </a:fld>
            <a:endParaRPr lang="en-US" altLang="zh-TW"/>
          </a:p>
        </p:txBody>
      </p:sp>
      <p:sp>
        <p:nvSpPr>
          <p:cNvPr id="407554" name="Rectangle 2"/>
          <p:cNvSpPr>
            <a:spLocks noGrp="1" noChangeArrowheads="1"/>
          </p:cNvSpPr>
          <p:nvPr>
            <p:ph type="title" idx="4294967295"/>
          </p:nvPr>
        </p:nvSpPr>
        <p:spPr>
          <a:xfrm>
            <a:off x="251520" y="116632"/>
            <a:ext cx="8229600" cy="1143000"/>
          </a:xfrm>
        </p:spPr>
        <p:txBody>
          <a:bodyPr/>
          <a:lstStyle/>
          <a:p>
            <a:pPr algn="l">
              <a:lnSpc>
                <a:spcPct val="120000"/>
              </a:lnSpc>
            </a:pPr>
            <a:r>
              <a:rPr lang="en-US" altLang="zh-TW" sz="2900" dirty="0" smtClean="0"/>
              <a:t>Local monitor mode and Active VI search</a:t>
            </a:r>
            <a:endParaRPr lang="zh-TW" altLang="en-US" sz="2900" dirty="0"/>
          </a:p>
        </p:txBody>
      </p:sp>
      <p:sp>
        <p:nvSpPr>
          <p:cNvPr id="13" name="Rectangle 3"/>
          <p:cNvSpPr txBox="1">
            <a:spLocks noChangeArrowheads="1"/>
          </p:cNvSpPr>
          <p:nvPr/>
        </p:nvSpPr>
        <p:spPr bwMode="auto">
          <a:xfrm>
            <a:off x="0" y="1196752"/>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kumimoji="1" lang="en-US" altLang="zh-TW" sz="2000" b="0" i="0" u="none" strike="noStrike" kern="0" cap="none" spc="0" normalizeH="0" baseline="0" noProof="0" dirty="0" smtClean="0">
                <a:ln>
                  <a:noFill/>
                </a:ln>
                <a:solidFill>
                  <a:schemeClr val="tx1"/>
                </a:solidFill>
                <a:effectLst/>
                <a:uLnTx/>
                <a:uFillTx/>
                <a:latin typeface="+mn-lt"/>
                <a:ea typeface="+mn-ea"/>
                <a:cs typeface="+mn-cs"/>
              </a:rPr>
              <a:t>Support </a:t>
            </a:r>
            <a:r>
              <a:rPr kumimoji="1" lang="zh-TW" altLang="en-US" sz="2000" b="0" i="0" u="none" strike="noStrike" kern="0" cap="none" spc="0" normalizeH="0" baseline="0" noProof="0" dirty="0" smtClean="0">
                <a:ln>
                  <a:noFill/>
                </a:ln>
                <a:solidFill>
                  <a:schemeClr val="tx1"/>
                </a:solidFill>
                <a:effectLst/>
                <a:uLnTx/>
                <a:uFillTx/>
                <a:latin typeface="+mn-lt"/>
                <a:ea typeface="+mn-ea"/>
                <a:cs typeface="+mn-cs"/>
              </a:rPr>
              <a:t> </a:t>
            </a:r>
            <a:r>
              <a:rPr lang="en-US" altLang="zh-TW" sz="2000" kern="0" dirty="0" smtClean="0">
                <a:latin typeface="+mn-lt"/>
                <a:ea typeface="+mn-ea"/>
              </a:rPr>
              <a:t>1, 4, 5, 7, 9 – 32 View Auto Scan</a:t>
            </a:r>
            <a:endParaRPr kumimoji="1" lang="en-US" altLang="zh-TW"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kumimoji="1" lang="en-US" altLang="zh-TW" sz="2000" b="0" i="0" u="none" strike="noStrike" kern="0" cap="none" spc="0" normalizeH="0" baseline="0" noProof="0" dirty="0" smtClean="0">
                <a:ln>
                  <a:noFill/>
                </a:ln>
                <a:solidFill>
                  <a:schemeClr val="tx1"/>
                </a:solidFill>
                <a:effectLst/>
                <a:uLnTx/>
                <a:uFillTx/>
                <a:latin typeface="+mn-lt"/>
                <a:ea typeface="+mn-ea"/>
                <a:cs typeface="+mn-cs"/>
              </a:rPr>
              <a:t>Support local</a:t>
            </a:r>
            <a:r>
              <a:rPr kumimoji="1" lang="en-US" altLang="zh-TW" sz="2000" b="0" i="0" u="none" strike="noStrike" kern="0" cap="none" spc="0" normalizeH="0" noProof="0" dirty="0" smtClean="0">
                <a:ln>
                  <a:noFill/>
                </a:ln>
                <a:solidFill>
                  <a:schemeClr val="tx1"/>
                </a:solidFill>
                <a:effectLst/>
                <a:uLnTx/>
                <a:uFillTx/>
                <a:latin typeface="+mn-lt"/>
                <a:ea typeface="+mn-ea"/>
                <a:cs typeface="+mn-cs"/>
              </a:rPr>
              <a:t> server </a:t>
            </a:r>
            <a:r>
              <a:rPr kumimoji="1" lang="en-US" altLang="zh-TW" sz="2000" b="0" i="0" u="none" strike="noStrike" kern="0" cap="none" spc="0" normalizeH="0" baseline="0" noProof="0" dirty="0" smtClean="0">
                <a:ln>
                  <a:noFill/>
                </a:ln>
                <a:solidFill>
                  <a:schemeClr val="tx1"/>
                </a:solidFill>
                <a:effectLst/>
                <a:uLnTx/>
                <a:uFillTx/>
                <a:latin typeface="+mn-lt"/>
                <a:ea typeface="+mn-ea"/>
                <a:cs typeface="+mn-cs"/>
              </a:rPr>
              <a:t>Live View </a:t>
            </a:r>
            <a:r>
              <a:rPr lang="zh-TW" altLang="en-US" sz="2000" kern="0" dirty="0" smtClean="0">
                <a:latin typeface="+mn-lt"/>
                <a:ea typeface="+mn-ea"/>
              </a:rPr>
              <a:t> </a:t>
            </a:r>
            <a:r>
              <a:rPr lang="en-US" altLang="zh-TW" sz="2000" kern="0" dirty="0" smtClean="0">
                <a:latin typeface="+mn-lt"/>
                <a:ea typeface="+mn-ea"/>
              </a:rPr>
              <a:t>and playback</a:t>
            </a:r>
            <a:endParaRPr kumimoji="1" lang="en-US" altLang="zh-TW"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kumimoji="1" lang="en-US" altLang="zh-TW" sz="2000" b="0" i="0" u="none" strike="noStrike" kern="0" cap="none" spc="0" normalizeH="0" baseline="0" noProof="0" dirty="0" smtClean="0">
                <a:ln>
                  <a:noFill/>
                </a:ln>
                <a:solidFill>
                  <a:schemeClr val="tx1"/>
                </a:solidFill>
                <a:effectLst/>
                <a:uLnTx/>
                <a:uFillTx/>
                <a:latin typeface="+mn-lt"/>
                <a:ea typeface="+mn-ea"/>
                <a:cs typeface="+mn-cs"/>
              </a:rPr>
              <a:t>Support real</a:t>
            </a:r>
            <a:r>
              <a:rPr kumimoji="1" lang="en-US" altLang="zh-TW" sz="2000" b="0" i="0" u="none" strike="noStrike" kern="0" cap="none" spc="0" normalizeH="0" noProof="0" dirty="0" smtClean="0">
                <a:ln>
                  <a:noFill/>
                </a:ln>
                <a:solidFill>
                  <a:schemeClr val="tx1"/>
                </a:solidFill>
                <a:effectLst/>
                <a:uLnTx/>
                <a:uFillTx/>
                <a:latin typeface="+mn-lt"/>
                <a:ea typeface="+mn-ea"/>
                <a:cs typeface="+mn-cs"/>
              </a:rPr>
              <a:t> time VI and alarm</a:t>
            </a:r>
          </a:p>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lang="en-US" altLang="zh-TW" sz="2000" kern="0" baseline="0" dirty="0" smtClean="0">
                <a:latin typeface="+mn-lt"/>
                <a:ea typeface="+mn-ea"/>
              </a:rPr>
              <a:t>Support advance alarm and trigger</a:t>
            </a:r>
            <a:endParaRPr kumimoji="1" lang="zh-TW" alt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lvl="0" indent="-342900" algn="l">
              <a:lnSpc>
                <a:spcPct val="180000"/>
              </a:lnSpc>
              <a:spcBef>
                <a:spcPct val="20000"/>
              </a:spcBef>
              <a:buFontTx/>
              <a:buChar char="•"/>
              <a:defRPr/>
            </a:pPr>
            <a:r>
              <a:rPr kumimoji="0" lang="en-US" altLang="zh-TW" sz="2000" kern="0" dirty="0" smtClean="0">
                <a:latin typeface="+mn-lt"/>
                <a:ea typeface="+mn-ea"/>
              </a:rPr>
              <a:t>Client/server central management </a:t>
            </a:r>
            <a:r>
              <a:rPr kumimoji="0" lang="en-US" altLang="zh-TW" sz="2000" kern="0" dirty="0" smtClean="0"/>
              <a:t>infrastructure</a:t>
            </a:r>
            <a:r>
              <a:rPr kumimoji="0" lang="en-US" altLang="zh-TW" sz="2000" kern="0" dirty="0" smtClean="0">
                <a:latin typeface="+mn-lt"/>
                <a:ea typeface="+mn-ea"/>
              </a:rPr>
              <a:t> </a:t>
            </a:r>
          </a:p>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kumimoji="1" lang="en-US" altLang="zh-TW" sz="2000" b="0" i="0" u="none" strike="noStrike" kern="0" cap="none" spc="0" normalizeH="0" baseline="0" noProof="0" dirty="0" smtClean="0">
                <a:ln>
                  <a:noFill/>
                </a:ln>
                <a:solidFill>
                  <a:schemeClr val="tx1"/>
                </a:solidFill>
                <a:effectLst/>
                <a:uLnTx/>
                <a:uFillTx/>
                <a:latin typeface="+mn-lt"/>
                <a:ea typeface="+mn-ea"/>
                <a:cs typeface="+mn-cs"/>
              </a:rPr>
              <a:t>Support remote</a:t>
            </a:r>
            <a:r>
              <a:rPr kumimoji="1" lang="en-US" altLang="zh-TW" sz="2000" b="0" i="0" u="none" strike="noStrike" kern="0" cap="none" spc="0" normalizeH="0" noProof="0" dirty="0" smtClean="0">
                <a:ln>
                  <a:noFill/>
                </a:ln>
                <a:solidFill>
                  <a:schemeClr val="tx1"/>
                </a:solidFill>
                <a:effectLst/>
                <a:uLnTx/>
                <a:uFillTx/>
                <a:latin typeface="+mn-lt"/>
                <a:ea typeface="+mn-ea"/>
                <a:cs typeface="+mn-cs"/>
              </a:rPr>
              <a:t> control and playback</a:t>
            </a:r>
            <a:endParaRPr kumimoji="1" lang="en-US" altLang="zh-TW"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kumimoji="1" lang="en-US" altLang="zh-TW" sz="2000" b="0" i="0" u="none" strike="noStrike" kern="0" cap="none" spc="0" normalizeH="0" baseline="0" noProof="0" dirty="0" smtClean="0">
                <a:ln>
                  <a:noFill/>
                </a:ln>
                <a:solidFill>
                  <a:schemeClr val="tx1"/>
                </a:solidFill>
                <a:effectLst/>
                <a:uLnTx/>
                <a:uFillTx/>
                <a:latin typeface="+mn-lt"/>
                <a:ea typeface="+mn-ea"/>
                <a:cs typeface="+mn-cs"/>
              </a:rPr>
              <a:t>Advance</a:t>
            </a:r>
            <a:r>
              <a:rPr kumimoji="1" lang="en-US" altLang="zh-TW" sz="2000" b="0" i="0" u="none" strike="noStrike" kern="0" cap="none" spc="0" normalizeH="0" noProof="0" dirty="0" smtClean="0">
                <a:ln>
                  <a:noFill/>
                </a:ln>
                <a:solidFill>
                  <a:schemeClr val="tx1"/>
                </a:solidFill>
                <a:effectLst/>
                <a:uLnTx/>
                <a:uFillTx/>
                <a:latin typeface="+mn-lt"/>
                <a:ea typeface="+mn-ea"/>
                <a:cs typeface="+mn-cs"/>
              </a:rPr>
              <a:t> Event management regulation</a:t>
            </a:r>
            <a:endParaRPr kumimoji="1" lang="zh-TW" alt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8" name="Picture 3" descr="VMS_8"/>
          <p:cNvPicPr>
            <a:picLocks noChangeAspect="1" noChangeArrowheads="1"/>
          </p:cNvPicPr>
          <p:nvPr/>
        </p:nvPicPr>
        <p:blipFill>
          <a:blip r:embed="rId3" cstate="print"/>
          <a:srcRect/>
          <a:stretch>
            <a:fillRect/>
          </a:stretch>
        </p:blipFill>
        <p:spPr bwMode="auto">
          <a:xfrm>
            <a:off x="5436096" y="1484784"/>
            <a:ext cx="3527425" cy="2090738"/>
          </a:xfrm>
          <a:prstGeom prst="rect">
            <a:avLst/>
          </a:prstGeom>
          <a:noFill/>
          <a:ln w="9525">
            <a:noFill/>
            <a:miter lim="800000"/>
            <a:headEnd/>
            <a:tailEnd/>
          </a:ln>
        </p:spPr>
      </p:pic>
      <p:pic>
        <p:nvPicPr>
          <p:cNvPr id="9" name="Picture 6" descr="VMS_9_4"/>
          <p:cNvPicPr>
            <a:picLocks noChangeAspect="1" noChangeArrowheads="1"/>
          </p:cNvPicPr>
          <p:nvPr/>
        </p:nvPicPr>
        <p:blipFill>
          <a:blip r:embed="rId4" cstate="print"/>
          <a:srcRect/>
          <a:stretch>
            <a:fillRect/>
          </a:stretch>
        </p:blipFill>
        <p:spPr bwMode="auto">
          <a:xfrm>
            <a:off x="5436096" y="4293096"/>
            <a:ext cx="3529012" cy="2332037"/>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8514" name="Picture 2" descr="http://www.improveyoursecurity.com/images/Control_room_-_640.jpg"/>
          <p:cNvPicPr>
            <a:picLocks noChangeAspect="1" noChangeArrowheads="1"/>
          </p:cNvPicPr>
          <p:nvPr/>
        </p:nvPicPr>
        <p:blipFill>
          <a:blip r:embed="rId3" cstate="print"/>
          <a:srcRect/>
          <a:stretch>
            <a:fillRect/>
          </a:stretch>
        </p:blipFill>
        <p:spPr bwMode="auto">
          <a:xfrm>
            <a:off x="4462722" y="3645024"/>
            <a:ext cx="4477085" cy="2987056"/>
          </a:xfrm>
          <a:prstGeom prst="rect">
            <a:avLst/>
          </a:prstGeom>
          <a:noFill/>
        </p:spPr>
      </p:pic>
      <p:sp>
        <p:nvSpPr>
          <p:cNvPr id="6" name="投影片編號版面配置區 3"/>
          <p:cNvSpPr>
            <a:spLocks noGrp="1"/>
          </p:cNvSpPr>
          <p:nvPr>
            <p:ph type="sldNum" sz="quarter" idx="12"/>
          </p:nvPr>
        </p:nvSpPr>
        <p:spPr/>
        <p:txBody>
          <a:bodyPr/>
          <a:lstStyle/>
          <a:p>
            <a:fld id="{D5B312CC-07A2-4B39-BAEE-AEB796F3D43F}" type="slidenum">
              <a:rPr lang="en-US" altLang="zh-TW"/>
              <a:pPr/>
              <a:t>25</a:t>
            </a:fld>
            <a:endParaRPr lang="en-US" altLang="zh-TW"/>
          </a:p>
        </p:txBody>
      </p:sp>
      <p:sp>
        <p:nvSpPr>
          <p:cNvPr id="407554" name="Rectangle 2"/>
          <p:cNvSpPr>
            <a:spLocks noGrp="1" noChangeArrowheads="1"/>
          </p:cNvSpPr>
          <p:nvPr>
            <p:ph type="title" idx="4294967295"/>
          </p:nvPr>
        </p:nvSpPr>
        <p:spPr>
          <a:xfrm>
            <a:off x="251520" y="116632"/>
            <a:ext cx="8229600" cy="1143000"/>
          </a:xfrm>
        </p:spPr>
        <p:txBody>
          <a:bodyPr/>
          <a:lstStyle/>
          <a:p>
            <a:pPr algn="l">
              <a:lnSpc>
                <a:spcPct val="120000"/>
              </a:lnSpc>
            </a:pPr>
            <a:r>
              <a:rPr lang="en-US" altLang="zh-TW" sz="2900" dirty="0" smtClean="0"/>
              <a:t>Remote client and TV wall matrix</a:t>
            </a:r>
            <a:endParaRPr lang="zh-TW" altLang="en-US" sz="2900" dirty="0"/>
          </a:p>
        </p:txBody>
      </p:sp>
      <p:sp>
        <p:nvSpPr>
          <p:cNvPr id="13" name="Rectangle 3"/>
          <p:cNvSpPr txBox="1">
            <a:spLocks noChangeArrowheads="1"/>
          </p:cNvSpPr>
          <p:nvPr/>
        </p:nvSpPr>
        <p:spPr bwMode="auto">
          <a:xfrm>
            <a:off x="457200" y="1412776"/>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a:lnSpc>
                <a:spcPct val="200000"/>
              </a:lnSpc>
              <a:spcBef>
                <a:spcPct val="20000"/>
              </a:spcBef>
              <a:buFontTx/>
              <a:buChar char="•"/>
              <a:defRPr/>
            </a:pPr>
            <a:r>
              <a:rPr lang="en-US" altLang="zh-TW" sz="2000" kern="0" dirty="0" smtClean="0"/>
              <a:t>Remote</a:t>
            </a:r>
            <a:r>
              <a:rPr lang="zh-TW" altLang="en-US" sz="2000" kern="0" dirty="0" smtClean="0"/>
              <a:t> </a:t>
            </a:r>
            <a:r>
              <a:rPr lang="en-US" altLang="zh-TW" sz="2000" kern="0" dirty="0" smtClean="0"/>
              <a:t>CMS Monitor can manage more than 3000 NVR servers</a:t>
            </a:r>
          </a:p>
          <a:p>
            <a:pPr marL="342900" lvl="0" indent="-342900" algn="l">
              <a:lnSpc>
                <a:spcPct val="200000"/>
              </a:lnSpc>
              <a:spcBef>
                <a:spcPct val="20000"/>
              </a:spcBef>
              <a:buFontTx/>
              <a:buChar char="•"/>
              <a:defRPr/>
            </a:pPr>
            <a:r>
              <a:rPr lang="en-US" altLang="zh-TW" sz="2000" kern="0" dirty="0" smtClean="0"/>
              <a:t>Centralization account and authority management</a:t>
            </a:r>
          </a:p>
          <a:p>
            <a:pPr marL="342900" lvl="0" indent="-342900" algn="l">
              <a:lnSpc>
                <a:spcPct val="200000"/>
              </a:lnSpc>
              <a:spcBef>
                <a:spcPct val="20000"/>
              </a:spcBef>
              <a:buFontTx/>
              <a:buChar char="•"/>
              <a:defRPr/>
            </a:pPr>
            <a:r>
              <a:rPr lang="en-US" altLang="zh-TW" sz="2000" kern="0" dirty="0" smtClean="0"/>
              <a:t>Different levels users for operation and available playback video control</a:t>
            </a:r>
          </a:p>
          <a:p>
            <a:pPr marL="342900" lvl="0" indent="-342900" algn="l">
              <a:lnSpc>
                <a:spcPct val="200000"/>
              </a:lnSpc>
              <a:spcBef>
                <a:spcPct val="20000"/>
              </a:spcBef>
              <a:buFontTx/>
              <a:buChar char="•"/>
              <a:defRPr/>
            </a:pPr>
            <a:r>
              <a:rPr kumimoji="0" lang="en-US" altLang="zh-TW" sz="2000" kern="0" dirty="0" smtClean="0"/>
              <a:t>Support TV Wall matrix</a:t>
            </a:r>
          </a:p>
          <a:p>
            <a:pPr marL="342900" lvl="0" indent="-342900" algn="l">
              <a:lnSpc>
                <a:spcPct val="200000"/>
              </a:lnSpc>
              <a:spcBef>
                <a:spcPct val="20000"/>
              </a:spcBef>
              <a:buFontTx/>
              <a:buChar char="•"/>
              <a:defRPr/>
            </a:pPr>
            <a:r>
              <a:rPr kumimoji="0" lang="en-US" altLang="zh-TW" sz="2000" kern="0" dirty="0" smtClean="0"/>
              <a:t>Control up to 120 monitors </a:t>
            </a:r>
          </a:p>
          <a:p>
            <a:pPr marL="342900" lvl="0" indent="-342900" algn="l">
              <a:lnSpc>
                <a:spcPct val="200000"/>
              </a:lnSpc>
              <a:spcBef>
                <a:spcPct val="20000"/>
              </a:spcBef>
              <a:defRPr/>
            </a:pPr>
            <a:r>
              <a:rPr kumimoji="0" lang="en-US" altLang="zh-TW" sz="2000" kern="0" dirty="0" smtClean="0"/>
              <a:t>     simultaneously</a:t>
            </a:r>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26</a:t>
            </a:fld>
            <a:endParaRPr lang="en-US" altLang="zh-TW"/>
          </a:p>
        </p:txBody>
      </p:sp>
      <p:sp>
        <p:nvSpPr>
          <p:cNvPr id="407554" name="Rectangle 2"/>
          <p:cNvSpPr>
            <a:spLocks noGrp="1" noChangeArrowheads="1"/>
          </p:cNvSpPr>
          <p:nvPr>
            <p:ph type="title" idx="4294967295"/>
          </p:nvPr>
        </p:nvSpPr>
        <p:spPr>
          <a:xfrm>
            <a:off x="251520" y="116632"/>
            <a:ext cx="8229600" cy="936104"/>
          </a:xfrm>
        </p:spPr>
        <p:txBody>
          <a:bodyPr/>
          <a:lstStyle/>
          <a:p>
            <a:pPr algn="l">
              <a:lnSpc>
                <a:spcPct val="120000"/>
              </a:lnSpc>
            </a:pPr>
            <a:r>
              <a:rPr lang="en-US" altLang="zh-TW" sz="2900" dirty="0" smtClean="0"/>
              <a:t>Surveon Solution Advantage</a:t>
            </a:r>
            <a:endParaRPr lang="zh-TW" altLang="en-US" sz="2900" dirty="0"/>
          </a:p>
        </p:txBody>
      </p:sp>
      <p:sp>
        <p:nvSpPr>
          <p:cNvPr id="13" name="Rectangle 3"/>
          <p:cNvSpPr txBox="1">
            <a:spLocks noChangeArrowheads="1"/>
          </p:cNvSpPr>
          <p:nvPr/>
        </p:nvSpPr>
        <p:spPr bwMode="auto">
          <a:xfrm>
            <a:off x="467544" y="908720"/>
            <a:ext cx="8229600" cy="58052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200000"/>
              </a:lnSpc>
              <a:spcBef>
                <a:spcPct val="20000"/>
              </a:spcBef>
              <a:spcAft>
                <a:spcPct val="0"/>
              </a:spcAft>
              <a:buClrTx/>
              <a:buSzTx/>
              <a:buFontTx/>
              <a:buChar char="•"/>
              <a:tabLst/>
              <a:defRPr/>
            </a:pPr>
            <a:r>
              <a:rPr kumimoji="1" lang="en-US" altLang="zh-TW" sz="2000" b="0" i="0" u="none" strike="noStrike" kern="0" cap="none" spc="0" normalizeH="0" baseline="0" noProof="0" dirty="0" smtClean="0">
                <a:ln>
                  <a:noFill/>
                </a:ln>
                <a:solidFill>
                  <a:schemeClr val="tx1"/>
                </a:solidFill>
                <a:effectLst/>
                <a:uLnTx/>
                <a:uFillTx/>
                <a:latin typeface="+mn-lt"/>
                <a:ea typeface="+mn-ea"/>
                <a:cs typeface="+mn-cs"/>
              </a:rPr>
              <a:t>End</a:t>
            </a:r>
            <a:r>
              <a:rPr kumimoji="1" lang="en-US" altLang="zh-TW" sz="2000" b="0" i="0" u="none" strike="noStrike" kern="0" cap="none" spc="0" normalizeH="0" noProof="0" dirty="0" smtClean="0">
                <a:ln>
                  <a:noFill/>
                </a:ln>
                <a:solidFill>
                  <a:schemeClr val="tx1"/>
                </a:solidFill>
                <a:effectLst/>
                <a:uLnTx/>
                <a:uFillTx/>
                <a:latin typeface="+mn-lt"/>
                <a:ea typeface="+mn-ea"/>
                <a:cs typeface="+mn-cs"/>
              </a:rPr>
              <a:t> to End full integration. Performance and stability complete examination</a:t>
            </a:r>
            <a:endParaRPr lang="en-US" altLang="zh-TW" sz="2000" kern="0" dirty="0">
              <a:latin typeface="+mn-lt"/>
              <a:ea typeface="+mn-ea"/>
            </a:endParaRPr>
          </a:p>
          <a:p>
            <a:pPr marL="342900" lvl="0" indent="-342900" algn="l">
              <a:lnSpc>
                <a:spcPct val="200000"/>
              </a:lnSpc>
              <a:spcBef>
                <a:spcPct val="20000"/>
              </a:spcBef>
              <a:buFontTx/>
              <a:buChar char="•"/>
              <a:defRPr/>
            </a:pPr>
            <a:r>
              <a:rPr lang="en-US" altLang="zh-TW" sz="2000" kern="0" dirty="0" smtClean="0">
                <a:latin typeface="+mn-lt"/>
                <a:ea typeface="+mn-ea"/>
              </a:rPr>
              <a:t>End to End 100% manufacture and production , Not outsourcing </a:t>
            </a:r>
            <a:r>
              <a:rPr lang="en-US" altLang="zh-TW" sz="2000" kern="0" dirty="0" smtClean="0"/>
              <a:t>COTS </a:t>
            </a:r>
            <a:r>
              <a:rPr lang="en-US" altLang="zh-TW" sz="2000" kern="0" dirty="0" smtClean="0">
                <a:latin typeface="+mn-lt"/>
                <a:ea typeface="+mn-ea"/>
              </a:rPr>
              <a:t>solution</a:t>
            </a:r>
            <a:endParaRPr kumimoji="1" lang="en-US" altLang="zh-TW"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200000"/>
              </a:lnSpc>
              <a:spcBef>
                <a:spcPct val="20000"/>
              </a:spcBef>
              <a:spcAft>
                <a:spcPct val="0"/>
              </a:spcAft>
              <a:buClrTx/>
              <a:buSzTx/>
              <a:buFontTx/>
              <a:buChar char="•"/>
              <a:tabLst/>
              <a:defRPr/>
            </a:pPr>
            <a:r>
              <a:rPr kumimoji="1" lang="en-US" altLang="zh-TW" sz="2000" b="0" i="0" u="none" strike="noStrike" kern="0" cap="none" spc="0" normalizeH="0" baseline="0" noProof="0" dirty="0" smtClean="0">
                <a:ln>
                  <a:noFill/>
                </a:ln>
                <a:solidFill>
                  <a:schemeClr val="tx1"/>
                </a:solidFill>
                <a:effectLst/>
                <a:uLnTx/>
                <a:uFillTx/>
                <a:latin typeface="+mn-lt"/>
                <a:ea typeface="+mn-ea"/>
                <a:cs typeface="+mn-cs"/>
              </a:rPr>
              <a:t>High</a:t>
            </a:r>
            <a:r>
              <a:rPr kumimoji="1" lang="en-US" altLang="zh-TW" sz="2000" b="0" i="0" u="none" strike="noStrike" kern="0" cap="none" spc="0" normalizeH="0" noProof="0" dirty="0" smtClean="0">
                <a:ln>
                  <a:noFill/>
                </a:ln>
                <a:solidFill>
                  <a:schemeClr val="tx1"/>
                </a:solidFill>
                <a:effectLst/>
                <a:uLnTx/>
                <a:uFillTx/>
                <a:latin typeface="+mn-lt"/>
                <a:ea typeface="+mn-ea"/>
                <a:cs typeface="+mn-cs"/>
              </a:rPr>
              <a:t> quality Megapixel HD Cameras and enterprise CMS software</a:t>
            </a:r>
            <a:endParaRPr kumimoji="1" lang="en-US" altLang="zh-TW" sz="2000" b="0" i="0" u="none" strike="noStrike" kern="0" cap="none" spc="0" normalizeH="0" baseline="0" noProof="0" dirty="0" smtClean="0">
              <a:ln>
                <a:noFill/>
              </a:ln>
              <a:solidFill>
                <a:schemeClr val="tx1"/>
              </a:solidFill>
              <a:effectLst/>
              <a:uLnTx/>
              <a:uFillTx/>
              <a:latin typeface="+mn-lt"/>
              <a:ea typeface="+mn-ea"/>
              <a:cs typeface="+mn-cs"/>
            </a:endParaRPr>
          </a:p>
          <a:p>
            <a:pPr marL="342900" lvl="0" indent="-342900" algn="l">
              <a:lnSpc>
                <a:spcPct val="200000"/>
              </a:lnSpc>
              <a:spcBef>
                <a:spcPct val="20000"/>
              </a:spcBef>
              <a:buFontTx/>
              <a:buChar char="•"/>
              <a:defRPr/>
            </a:pPr>
            <a:r>
              <a:rPr kumimoji="1" lang="en-US" altLang="zh-TW" sz="2000" b="0" i="0" u="none" strike="noStrike" kern="0" cap="none" spc="0" normalizeH="0" baseline="0" noProof="0" dirty="0" smtClean="0">
                <a:ln>
                  <a:noFill/>
                </a:ln>
                <a:solidFill>
                  <a:schemeClr val="tx1"/>
                </a:solidFill>
                <a:effectLst/>
                <a:uLnTx/>
                <a:uFillTx/>
                <a:latin typeface="+mn-lt"/>
                <a:ea typeface="+mn-ea"/>
                <a:cs typeface="+mn-cs"/>
              </a:rPr>
              <a:t>15</a:t>
            </a:r>
            <a:r>
              <a:rPr kumimoji="1" lang="en-US" altLang="zh-TW" sz="2000" b="0" i="0" u="none" strike="noStrike" kern="0" cap="none" spc="0" normalizeH="0" noProof="0" dirty="0" smtClean="0">
                <a:ln>
                  <a:noFill/>
                </a:ln>
                <a:solidFill>
                  <a:schemeClr val="tx1"/>
                </a:solidFill>
                <a:effectLst/>
                <a:uLnTx/>
                <a:uFillTx/>
                <a:latin typeface="+mn-lt"/>
                <a:ea typeface="+mn-ea"/>
                <a:cs typeface="+mn-cs"/>
              </a:rPr>
              <a:t> years Taiwan company, </a:t>
            </a:r>
            <a:r>
              <a:rPr lang="en-US" altLang="zh-TW" sz="2000" kern="0" dirty="0" smtClean="0"/>
              <a:t>worldwide </a:t>
            </a:r>
            <a:r>
              <a:rPr kumimoji="1" lang="en-US" altLang="zh-TW" sz="2000" b="0" i="0" u="none" strike="noStrike" kern="0" cap="none" spc="0" normalizeH="0" noProof="0" dirty="0" smtClean="0">
                <a:ln>
                  <a:noFill/>
                </a:ln>
                <a:solidFill>
                  <a:schemeClr val="tx1"/>
                </a:solidFill>
                <a:effectLst/>
                <a:uLnTx/>
                <a:uFillTx/>
                <a:latin typeface="+mn-lt"/>
                <a:ea typeface="+mn-ea"/>
                <a:cs typeface="+mn-cs"/>
              </a:rPr>
              <a:t>customers and products implementation</a:t>
            </a:r>
            <a:endParaRPr kumimoji="1" lang="en-US" altLang="zh-TW"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200000"/>
              </a:lnSpc>
              <a:spcBef>
                <a:spcPct val="20000"/>
              </a:spcBef>
              <a:spcAft>
                <a:spcPct val="0"/>
              </a:spcAft>
              <a:buClrTx/>
              <a:buSzTx/>
              <a:buFontTx/>
              <a:buChar char="•"/>
              <a:tabLst/>
              <a:defRPr/>
            </a:pPr>
            <a:r>
              <a:rPr lang="en-US" altLang="zh-TW" sz="2000" kern="0" dirty="0" smtClean="0">
                <a:latin typeface="+mn-lt"/>
                <a:ea typeface="+mn-ea"/>
              </a:rPr>
              <a:t>Full product line Industrial components and 3 year product warranty</a:t>
            </a:r>
          </a:p>
          <a:p>
            <a:pPr marL="342900" marR="0" lvl="0" indent="-342900" algn="l" defTabSz="914400" rtl="0" eaLnBrk="1" fontAlgn="base" latinLnBrk="0" hangingPunct="1">
              <a:lnSpc>
                <a:spcPct val="200000"/>
              </a:lnSpc>
              <a:spcBef>
                <a:spcPct val="20000"/>
              </a:spcBef>
              <a:spcAft>
                <a:spcPct val="0"/>
              </a:spcAft>
              <a:buClrTx/>
              <a:buSzTx/>
              <a:buFontTx/>
              <a:buChar char="•"/>
              <a:tabLst/>
              <a:defRPr/>
            </a:pPr>
            <a:r>
              <a:rPr kumimoji="1" lang="en-US" altLang="zh-TW" sz="2000" b="0" i="0" u="none" strike="noStrike" kern="0" cap="none" spc="0" normalizeH="0" baseline="0" noProof="0" dirty="0" smtClean="0">
                <a:ln>
                  <a:noFill/>
                </a:ln>
                <a:solidFill>
                  <a:schemeClr val="tx1"/>
                </a:solidFill>
                <a:effectLst/>
                <a:uLnTx/>
                <a:uFillTx/>
                <a:latin typeface="+mn-lt"/>
                <a:ea typeface="+mn-ea"/>
                <a:cs typeface="+mn-cs"/>
              </a:rPr>
              <a:t>Manufacture</a:t>
            </a:r>
            <a:r>
              <a:rPr kumimoji="1" lang="en-US" altLang="zh-TW" sz="2000" b="0" i="0" u="none" strike="noStrike" kern="0" cap="none" spc="0" normalizeH="0" noProof="0" dirty="0" smtClean="0">
                <a:ln>
                  <a:noFill/>
                </a:ln>
                <a:solidFill>
                  <a:schemeClr val="tx1"/>
                </a:solidFill>
                <a:effectLst/>
                <a:uLnTx/>
                <a:uFillTx/>
                <a:latin typeface="+mn-lt"/>
                <a:ea typeface="+mn-ea"/>
                <a:cs typeface="+mn-cs"/>
              </a:rPr>
              <a:t> and made in Taiwan</a:t>
            </a:r>
            <a:endParaRPr kumimoji="1" lang="en-US" altLang="zh-TW"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27</a:t>
            </a:fld>
            <a:endParaRPr lang="en-US" altLang="zh-TW"/>
          </a:p>
        </p:txBody>
      </p:sp>
      <p:sp>
        <p:nvSpPr>
          <p:cNvPr id="407554" name="Rectangle 2"/>
          <p:cNvSpPr>
            <a:spLocks noGrp="1" noChangeArrowheads="1"/>
          </p:cNvSpPr>
          <p:nvPr>
            <p:ph type="title" idx="4294967295"/>
          </p:nvPr>
        </p:nvSpPr>
        <p:spPr>
          <a:xfrm>
            <a:off x="2123728" y="2996952"/>
            <a:ext cx="4248472" cy="1143000"/>
          </a:xfrm>
        </p:spPr>
        <p:txBody>
          <a:bodyPr/>
          <a:lstStyle/>
          <a:p>
            <a:pPr>
              <a:lnSpc>
                <a:spcPct val="120000"/>
              </a:lnSpc>
            </a:pPr>
            <a:r>
              <a:rPr lang="en-US" altLang="zh-TW" sz="2900" dirty="0" smtClean="0"/>
              <a:t>Question and Answer</a:t>
            </a:r>
            <a:endParaRPr lang="zh-TW" altLang="en-US" sz="2900" dirty="0"/>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fld id="{6353BFDF-F4EE-49DD-A8D2-C1AA0FEA8A37}" type="slidenum">
              <a:rPr lang="en-US" altLang="zh-TW"/>
              <a:pPr/>
              <a:t>3</a:t>
            </a:fld>
            <a:endParaRPr lang="en-US" altLang="zh-TW"/>
          </a:p>
        </p:txBody>
      </p:sp>
      <p:sp>
        <p:nvSpPr>
          <p:cNvPr id="347138" name="Rectangle 2"/>
          <p:cNvSpPr>
            <a:spLocks noGrp="1" noChangeArrowheads="1"/>
          </p:cNvSpPr>
          <p:nvPr>
            <p:ph type="title"/>
          </p:nvPr>
        </p:nvSpPr>
        <p:spPr>
          <a:xfrm>
            <a:off x="457200" y="260648"/>
            <a:ext cx="8229600" cy="1156990"/>
          </a:xfrm>
        </p:spPr>
        <p:txBody>
          <a:bodyPr/>
          <a:lstStyle/>
          <a:p>
            <a:pPr algn="l"/>
            <a:r>
              <a:rPr lang="en-US" altLang="zh-TW" sz="3200" u="sng" dirty="0" smtClean="0"/>
              <a:t>Hospital HD Surveillance Project Overview</a:t>
            </a:r>
            <a:r>
              <a:rPr lang="zh-CN" altLang="en-US" sz="4000" dirty="0" smtClean="0"/>
              <a:t/>
            </a:r>
            <a:br>
              <a:rPr lang="zh-CN" altLang="en-US" sz="4000" dirty="0" smtClean="0"/>
            </a:br>
            <a:endParaRPr lang="zh-TW" altLang="en-US" sz="3700" u="sng" dirty="0"/>
          </a:p>
        </p:txBody>
      </p:sp>
      <p:sp>
        <p:nvSpPr>
          <p:cNvPr id="5" name="Rectangle 2"/>
          <p:cNvSpPr>
            <a:spLocks noChangeArrowheads="1"/>
          </p:cNvSpPr>
          <p:nvPr/>
        </p:nvSpPr>
        <p:spPr bwMode="auto">
          <a:xfrm>
            <a:off x="179512" y="980729"/>
            <a:ext cx="8712968" cy="5909310"/>
          </a:xfrm>
          <a:prstGeom prst="rect">
            <a:avLst/>
          </a:prstGeom>
          <a:noFill/>
          <a:ln w="9525">
            <a:noFill/>
            <a:miter lim="800000"/>
            <a:headEnd/>
            <a:tailEnd/>
          </a:ln>
          <a:effectLst/>
        </p:spPr>
        <p:txBody>
          <a:bodyPr wrap="square">
            <a:spAutoFit/>
          </a:bodyPr>
          <a:lstStyle/>
          <a:p>
            <a:pPr algn="l">
              <a:lnSpc>
                <a:spcPct val="150000"/>
              </a:lnSpc>
            </a:pPr>
            <a:r>
              <a:rPr lang="zh-TW" altLang="en-US" sz="1400" dirty="0" smtClean="0"/>
              <a:t>　</a:t>
            </a:r>
            <a:r>
              <a:rPr lang="en-US" altLang="zh-CN" sz="1400" dirty="0" smtClean="0"/>
              <a:t>Hospital has a complex combination of crowd, high people traffic volume, 24-hour-open, cash flow number huge and more characteristics, this also reveals the management and security importance of medical security system for the hospital from the medical staff, patients, family members to the incoming and outgoing crowd. </a:t>
            </a:r>
          </a:p>
          <a:p>
            <a:pPr algn="l">
              <a:lnSpc>
                <a:spcPct val="150000"/>
              </a:lnSpc>
            </a:pPr>
            <a:r>
              <a:rPr lang="en-US" altLang="zh-CN" sz="1400" dirty="0" smtClean="0"/>
              <a:t>    Despite of incoming and outgoing crowd, pharmacy and important equipment security , normal </a:t>
            </a:r>
            <a:r>
              <a:rPr lang="en-US" altLang="zh-TW" sz="1400" dirty="0" smtClean="0"/>
              <a:t>incidents like medical malpractice, hired hospital violator , and OPD even ward theft makes medical surveillance become a crucial element of hospital services and operations management.</a:t>
            </a:r>
          </a:p>
          <a:p>
            <a:pPr algn="l">
              <a:lnSpc>
                <a:spcPct val="150000"/>
              </a:lnSpc>
            </a:pPr>
            <a:r>
              <a:rPr lang="en-US" altLang="zh-TW" sz="1400" dirty="0" smtClean="0"/>
              <a:t>    Many hospitals invest much capital in surveillance system but the result can’t meet their expectation. Some issues like record data quality is not good enough, most of them are stored in CIF resolution which are hard to be recognized, system is not stackable or not easy to add more cameras to the installation , management operation is difficult and lousy, and record devices are unstable.</a:t>
            </a:r>
          </a:p>
          <a:p>
            <a:pPr algn="l">
              <a:lnSpc>
                <a:spcPct val="150000"/>
              </a:lnSpc>
            </a:pPr>
            <a:r>
              <a:rPr lang="en-US" altLang="zh-TW" sz="1400" dirty="0" smtClean="0"/>
              <a:t>   Owing that general security system Installer is lack of technical skills and rare has complete pure standalone end to end solution, installer often provide suggestion as old analog solution which can’t really meet client’s demand. The advantages HD digital security system indeed solving issues including, image resolution insufficient, scalability, and management. By providing several times of clear resolution comparing with current systems, the most concerning storage and hardware integration issue, via Surveon end to end, all-in-one own manufactured solution is solved, at the same time help integrator to Implement on related medical system surveillance programs.</a:t>
            </a:r>
            <a:endParaRPr lang="zh-CN" altLang="en-US" sz="1400" dirty="0" smtClean="0"/>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4</a:t>
            </a:fld>
            <a:endParaRPr lang="en-US" altLang="zh-TW"/>
          </a:p>
        </p:txBody>
      </p:sp>
      <p:sp>
        <p:nvSpPr>
          <p:cNvPr id="407554" name="Rectangle 2"/>
          <p:cNvSpPr>
            <a:spLocks noGrp="1" noChangeArrowheads="1"/>
          </p:cNvSpPr>
          <p:nvPr>
            <p:ph type="title" idx="4294967295"/>
          </p:nvPr>
        </p:nvSpPr>
        <p:spPr>
          <a:xfrm>
            <a:off x="323528" y="116632"/>
            <a:ext cx="8229600" cy="1143000"/>
          </a:xfrm>
        </p:spPr>
        <p:txBody>
          <a:bodyPr/>
          <a:lstStyle/>
          <a:p>
            <a:pPr algn="l">
              <a:lnSpc>
                <a:spcPct val="120000"/>
              </a:lnSpc>
            </a:pPr>
            <a:r>
              <a:rPr lang="en-US" altLang="zh-TW" sz="2900" dirty="0" smtClean="0"/>
              <a:t>Security Key Areas of the Medical institutes</a:t>
            </a:r>
            <a:endParaRPr lang="zh-TW" altLang="en-US" sz="2900" dirty="0"/>
          </a:p>
        </p:txBody>
      </p:sp>
      <p:graphicFrame>
        <p:nvGraphicFramePr>
          <p:cNvPr id="20" name="表格 19"/>
          <p:cNvGraphicFramePr>
            <a:graphicFrameLocks noGrp="1"/>
          </p:cNvGraphicFramePr>
          <p:nvPr/>
        </p:nvGraphicFramePr>
        <p:xfrm>
          <a:off x="395536" y="1340770"/>
          <a:ext cx="8064896" cy="4824533"/>
        </p:xfrm>
        <a:graphic>
          <a:graphicData uri="http://schemas.openxmlformats.org/drawingml/2006/table">
            <a:tbl>
              <a:tblPr firstRow="1" bandRow="1">
                <a:tableStyleId>{5C22544A-7EE6-4342-B048-85BDC9FD1C3A}</a:tableStyleId>
              </a:tblPr>
              <a:tblGrid>
                <a:gridCol w="2419469"/>
                <a:gridCol w="5645427"/>
              </a:tblGrid>
              <a:tr h="531897">
                <a:tc>
                  <a:txBody>
                    <a:bodyPr/>
                    <a:lstStyle/>
                    <a:p>
                      <a:pPr algn="ctr"/>
                      <a:endParaRPr lang="zh-TW" altLang="en-US" sz="16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600" kern="1200" dirty="0" smtClean="0">
                          <a:solidFill>
                            <a:schemeClr val="dk1"/>
                          </a:solidFill>
                          <a:latin typeface="+mn-lt"/>
                          <a:ea typeface="+mn-ea"/>
                          <a:cs typeface="+mn-cs"/>
                        </a:rPr>
                        <a:t>The main scene</a:t>
                      </a:r>
                      <a:endParaRPr lang="zh-TW" altLang="en-US" sz="16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074556">
                <a:tc>
                  <a:txBody>
                    <a:bodyPr/>
                    <a:lstStyle/>
                    <a:p>
                      <a:pPr algn="ctr"/>
                      <a:r>
                        <a:rPr lang="en-US" altLang="zh-CN" sz="1600" kern="1200" dirty="0" smtClean="0">
                          <a:solidFill>
                            <a:schemeClr val="dk1"/>
                          </a:solidFill>
                          <a:latin typeface="+mn-lt"/>
                          <a:ea typeface="+mn-ea"/>
                          <a:cs typeface="+mn-cs"/>
                        </a:rPr>
                        <a:t>Medical district</a:t>
                      </a:r>
                      <a:endParaRPr lang="zh-TW" altLang="en-US" sz="16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kern="1200" dirty="0" smtClean="0">
                          <a:solidFill>
                            <a:schemeClr val="dk1"/>
                          </a:solidFill>
                          <a:latin typeface="+mn-lt"/>
                          <a:ea typeface="+mn-ea"/>
                          <a:cs typeface="+mn-cs"/>
                        </a:rPr>
                        <a:t>Waiting hall, Registration, Ward aisle operating room, infusion room, emergency room, valuable equipment and data repository</a:t>
                      </a:r>
                      <a:endParaRPr lang="zh-CN" altLang="en-US" sz="16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47123">
                <a:tc>
                  <a:txBody>
                    <a:bodyPr/>
                    <a:lstStyle/>
                    <a:p>
                      <a:pPr marL="0" algn="ctr" defTabSz="914400" rtl="0" eaLnBrk="1" latinLnBrk="0" hangingPunct="1"/>
                      <a:r>
                        <a:rPr lang="en-US" altLang="zh-CN" sz="1600" kern="1200" dirty="0" smtClean="0">
                          <a:solidFill>
                            <a:schemeClr val="dk1"/>
                          </a:solidFill>
                          <a:latin typeface="+mn-lt"/>
                          <a:ea typeface="+mn-ea"/>
                          <a:cs typeface="+mn-cs"/>
                        </a:rPr>
                        <a:t>Medical technology and warehouse area</a:t>
                      </a:r>
                      <a:endParaRPr lang="zh-CN" altLang="en-US" sz="16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kern="1200" dirty="0" smtClean="0">
                          <a:solidFill>
                            <a:schemeClr val="dk1"/>
                          </a:solidFill>
                          <a:latin typeface="+mn-lt"/>
                          <a:ea typeface="+mn-ea"/>
                          <a:cs typeface="+mn-cs"/>
                        </a:rPr>
                        <a:t>Research building, central laboratory, pharmacy, Drug Storage Laboratory Medicine, Central Laboratory,</a:t>
                      </a:r>
                      <a:endParaRPr lang="zh-TW" altLang="en-US" sz="16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47123">
                <a:tc>
                  <a:txBody>
                    <a:bodyPr/>
                    <a:lstStyle/>
                    <a:p>
                      <a:pPr algn="ctr"/>
                      <a:r>
                        <a:rPr lang="en-US" altLang="zh-CN" sz="1600" kern="1200" dirty="0" smtClean="0">
                          <a:solidFill>
                            <a:schemeClr val="dk1"/>
                          </a:solidFill>
                          <a:latin typeface="+mn-lt"/>
                          <a:ea typeface="+mn-ea"/>
                          <a:cs typeface="+mn-cs"/>
                        </a:rPr>
                        <a:t>Access Control District</a:t>
                      </a:r>
                      <a:endParaRPr lang="zh-TW" altLang="en-US" sz="16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kern="1200" dirty="0" smtClean="0">
                          <a:solidFill>
                            <a:schemeClr val="dk1"/>
                          </a:solidFill>
                          <a:latin typeface="+mn-lt"/>
                          <a:ea typeface="+mn-ea"/>
                          <a:cs typeface="+mn-cs"/>
                        </a:rPr>
                        <a:t>Finance, toll booths isotopes, pharmacies, warehouse, canteen warehouse</a:t>
                      </a:r>
                      <a:endParaRPr lang="zh-TW" altLang="en-US" sz="16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76711">
                <a:tc>
                  <a:txBody>
                    <a:bodyPr/>
                    <a:lstStyle/>
                    <a:p>
                      <a:pPr algn="ctr"/>
                      <a:r>
                        <a:rPr lang="en-US" altLang="zh-CN" sz="1600" kern="1200" dirty="0" smtClean="0">
                          <a:solidFill>
                            <a:schemeClr val="dk1"/>
                          </a:solidFill>
                          <a:latin typeface="+mn-lt"/>
                          <a:ea typeface="+mn-ea"/>
                          <a:cs typeface="+mn-cs"/>
                        </a:rPr>
                        <a:t>Logistics area</a:t>
                      </a:r>
                      <a:endParaRPr lang="zh-TW" altLang="en-US" sz="16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kern="1200" dirty="0" smtClean="0">
                          <a:solidFill>
                            <a:schemeClr val="dk1"/>
                          </a:solidFill>
                          <a:latin typeface="+mn-lt"/>
                          <a:ea typeface="+mn-ea"/>
                          <a:cs typeface="+mn-cs"/>
                        </a:rPr>
                        <a:t>Hospital gate, the main building entrance, the hospital walls, hospital road, parking lot, security</a:t>
                      </a:r>
                      <a:r>
                        <a:rPr lang="en-US" altLang="zh-CN" sz="1600" kern="1200" baseline="0" dirty="0" smtClean="0">
                          <a:solidFill>
                            <a:schemeClr val="dk1"/>
                          </a:solidFill>
                          <a:latin typeface="+mn-lt"/>
                          <a:ea typeface="+mn-ea"/>
                          <a:cs typeface="+mn-cs"/>
                        </a:rPr>
                        <a:t> </a:t>
                      </a:r>
                      <a:r>
                        <a:rPr lang="en-US" altLang="zh-CN" sz="1600" kern="1200" dirty="0" smtClean="0">
                          <a:solidFill>
                            <a:schemeClr val="dk1"/>
                          </a:solidFill>
                          <a:latin typeface="+mn-lt"/>
                          <a:ea typeface="+mn-ea"/>
                          <a:cs typeface="+mn-cs"/>
                        </a:rPr>
                        <a:t>monitoring center</a:t>
                      </a:r>
                      <a:endParaRPr lang="zh-TW" altLang="en-US" sz="16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47123">
                <a:tc>
                  <a:txBody>
                    <a:bodyPr/>
                    <a:lstStyle/>
                    <a:p>
                      <a:pPr algn="ctr"/>
                      <a:r>
                        <a:rPr lang="en-US" altLang="zh-CN" sz="1600" kern="1200" dirty="0" smtClean="0">
                          <a:solidFill>
                            <a:schemeClr val="dk1"/>
                          </a:solidFill>
                          <a:latin typeface="+mn-lt"/>
                          <a:ea typeface="+mn-ea"/>
                          <a:cs typeface="+mn-cs"/>
                        </a:rPr>
                        <a:t>Administrative area</a:t>
                      </a:r>
                      <a:endParaRPr lang="zh-TW" altLang="en-US" sz="16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kern="1200" dirty="0" smtClean="0">
                          <a:solidFill>
                            <a:schemeClr val="dk1"/>
                          </a:solidFill>
                          <a:latin typeface="+mn-lt"/>
                          <a:ea typeface="+mn-ea"/>
                          <a:cs typeface="+mn-cs"/>
                        </a:rPr>
                        <a:t>Stairs walkways, place of doctor-patient communication, administrative divisions, security section</a:t>
                      </a:r>
                      <a:endParaRPr lang="zh-TW" altLang="en-US" sz="16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5</a:t>
            </a:fld>
            <a:endParaRPr lang="en-US" altLang="zh-TW"/>
          </a:p>
        </p:txBody>
      </p:sp>
      <p:sp>
        <p:nvSpPr>
          <p:cNvPr id="407554" name="Rectangle 2"/>
          <p:cNvSpPr>
            <a:spLocks noGrp="1" noChangeArrowheads="1"/>
          </p:cNvSpPr>
          <p:nvPr>
            <p:ph type="title" idx="4294967295"/>
          </p:nvPr>
        </p:nvSpPr>
        <p:spPr>
          <a:xfrm>
            <a:off x="323528" y="116632"/>
            <a:ext cx="8229600" cy="1143000"/>
          </a:xfrm>
        </p:spPr>
        <p:txBody>
          <a:bodyPr/>
          <a:lstStyle/>
          <a:p>
            <a:pPr algn="l">
              <a:lnSpc>
                <a:spcPct val="120000"/>
              </a:lnSpc>
            </a:pPr>
            <a:r>
              <a:rPr lang="en-US" altLang="zh-CN" sz="2900" dirty="0" smtClean="0"/>
              <a:t>Standard system architecture - multi-level architecture</a:t>
            </a:r>
            <a:endParaRPr lang="zh-TW" altLang="en-US" sz="2900" dirty="0"/>
          </a:p>
        </p:txBody>
      </p:sp>
      <p:sp>
        <p:nvSpPr>
          <p:cNvPr id="23" name="矩形 22"/>
          <p:cNvSpPr/>
          <p:nvPr/>
        </p:nvSpPr>
        <p:spPr>
          <a:xfrm>
            <a:off x="4153499" y="5013176"/>
            <a:ext cx="994565" cy="707886"/>
          </a:xfrm>
          <a:prstGeom prst="rect">
            <a:avLst/>
          </a:prstGeom>
        </p:spPr>
        <p:txBody>
          <a:bodyPr wrap="square">
            <a:spAutoFit/>
          </a:bodyPr>
          <a:lstStyle/>
          <a:p>
            <a:r>
              <a:rPr lang="en-US" altLang="zh-TW" sz="4000" dirty="0" smtClean="0"/>
              <a:t>…</a:t>
            </a:r>
            <a:endParaRPr lang="zh-TW" altLang="en-US" sz="4000" dirty="0"/>
          </a:p>
        </p:txBody>
      </p:sp>
      <p:pic>
        <p:nvPicPr>
          <p:cNvPr id="24" name="Picture 2"/>
          <p:cNvPicPr>
            <a:picLocks noChangeAspect="1" noChangeArrowheads="1"/>
          </p:cNvPicPr>
          <p:nvPr/>
        </p:nvPicPr>
        <p:blipFill>
          <a:blip r:embed="rId3" cstate="print"/>
          <a:srcRect t="2622" b="41810"/>
          <a:stretch>
            <a:fillRect/>
          </a:stretch>
        </p:blipFill>
        <p:spPr bwMode="auto">
          <a:xfrm>
            <a:off x="467544" y="1124745"/>
            <a:ext cx="8064896" cy="2736303"/>
          </a:xfrm>
          <a:prstGeom prst="rect">
            <a:avLst/>
          </a:prstGeom>
          <a:noFill/>
          <a:ln w="9525">
            <a:noFill/>
            <a:miter lim="800000"/>
            <a:headEnd/>
            <a:tailEnd/>
          </a:ln>
        </p:spPr>
      </p:pic>
      <p:sp>
        <p:nvSpPr>
          <p:cNvPr id="20" name="橢圓 19"/>
          <p:cNvSpPr/>
          <p:nvPr/>
        </p:nvSpPr>
        <p:spPr bwMode="auto">
          <a:xfrm>
            <a:off x="1547664" y="3573016"/>
            <a:ext cx="1944216" cy="1152128"/>
          </a:xfrm>
          <a:prstGeom prst="ellipse">
            <a:avLst/>
          </a:prstGeom>
          <a:noFill/>
          <a:ln w="19050" cap="flat" cmpd="sng" algn="ctr">
            <a:solidFill>
              <a:schemeClr val="accent5">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21" name="橢圓 20"/>
          <p:cNvSpPr/>
          <p:nvPr/>
        </p:nvSpPr>
        <p:spPr bwMode="auto">
          <a:xfrm>
            <a:off x="4716016" y="3573016"/>
            <a:ext cx="2016224" cy="1152128"/>
          </a:xfrm>
          <a:prstGeom prst="ellipse">
            <a:avLst/>
          </a:prstGeom>
          <a:noFill/>
          <a:ln w="19050" cap="flat" cmpd="sng" algn="ctr">
            <a:solidFill>
              <a:schemeClr val="accent5">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13" name="矩形 12"/>
          <p:cNvSpPr/>
          <p:nvPr/>
        </p:nvSpPr>
        <p:spPr>
          <a:xfrm>
            <a:off x="2109047" y="4923165"/>
            <a:ext cx="1220207" cy="954107"/>
          </a:xfrm>
          <a:prstGeom prst="rect">
            <a:avLst/>
          </a:prstGeom>
        </p:spPr>
        <p:txBody>
          <a:bodyPr wrap="none">
            <a:spAutoFit/>
          </a:bodyPr>
          <a:lstStyle/>
          <a:p>
            <a:r>
              <a:rPr lang="en-US" altLang="zh-CN" sz="1400" dirty="0" smtClean="0"/>
              <a:t>Counter</a:t>
            </a:r>
          </a:p>
          <a:p>
            <a:r>
              <a:rPr lang="en-US" altLang="zh-CN" sz="1400" dirty="0" smtClean="0"/>
              <a:t>Navigation</a:t>
            </a:r>
          </a:p>
          <a:p>
            <a:r>
              <a:rPr lang="en-US" altLang="zh-CN" sz="1400" dirty="0" smtClean="0"/>
              <a:t>Registration</a:t>
            </a:r>
          </a:p>
          <a:p>
            <a:r>
              <a:rPr lang="en-US" altLang="zh-CN" sz="1400" dirty="0" smtClean="0"/>
              <a:t>Prescriptions</a:t>
            </a:r>
            <a:endParaRPr lang="zh-CN" altLang="en-US" sz="1400" dirty="0" smtClean="0"/>
          </a:p>
        </p:txBody>
      </p:sp>
      <p:sp>
        <p:nvSpPr>
          <p:cNvPr id="14" name="矩形 13"/>
          <p:cNvSpPr/>
          <p:nvPr/>
        </p:nvSpPr>
        <p:spPr bwMode="auto">
          <a:xfrm>
            <a:off x="251520" y="4653136"/>
            <a:ext cx="4104456" cy="1584176"/>
          </a:xfrm>
          <a:prstGeom prst="rect">
            <a:avLst/>
          </a:prstGeom>
          <a:noFill/>
          <a:ln w="9525" cap="flat" cmpd="sng" algn="ctr">
            <a:solidFill>
              <a:schemeClr val="accent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10" name="矩形 9"/>
          <p:cNvSpPr/>
          <p:nvPr/>
        </p:nvSpPr>
        <p:spPr>
          <a:xfrm>
            <a:off x="1107727" y="4437112"/>
            <a:ext cx="1210588" cy="338554"/>
          </a:xfrm>
          <a:prstGeom prst="rect">
            <a:avLst/>
          </a:prstGeom>
          <a:solidFill>
            <a:schemeClr val="bg1"/>
          </a:solidFill>
        </p:spPr>
        <p:txBody>
          <a:bodyPr wrap="none">
            <a:spAutoFit/>
          </a:bodyPr>
          <a:lstStyle/>
          <a:p>
            <a:r>
              <a:rPr lang="en-US" altLang="zh-CN" sz="1600" dirty="0" smtClean="0"/>
              <a:t>Lobby area</a:t>
            </a:r>
            <a:endParaRPr lang="zh-TW" altLang="en-US" sz="1600" dirty="0"/>
          </a:p>
        </p:txBody>
      </p:sp>
      <p:pic>
        <p:nvPicPr>
          <p:cNvPr id="28" name="Picture 4"/>
          <p:cNvPicPr>
            <a:picLocks noChangeAspect="1" noChangeArrowheads="1"/>
          </p:cNvPicPr>
          <p:nvPr/>
        </p:nvPicPr>
        <p:blipFill>
          <a:blip r:embed="rId4" cstate="print"/>
          <a:srcRect l="16418"/>
          <a:stretch>
            <a:fillRect/>
          </a:stretch>
        </p:blipFill>
        <p:spPr bwMode="auto">
          <a:xfrm>
            <a:off x="3203848" y="4869160"/>
            <a:ext cx="1099735" cy="795363"/>
          </a:xfrm>
          <a:prstGeom prst="rect">
            <a:avLst/>
          </a:prstGeom>
          <a:noFill/>
          <a:ln w="9525">
            <a:noFill/>
            <a:miter lim="800000"/>
            <a:headEnd/>
            <a:tailEnd/>
          </a:ln>
          <a:effectLst/>
        </p:spPr>
      </p:pic>
      <p:sp>
        <p:nvSpPr>
          <p:cNvPr id="29" name="矩形 28"/>
          <p:cNvSpPr/>
          <p:nvPr/>
        </p:nvSpPr>
        <p:spPr>
          <a:xfrm>
            <a:off x="3203848" y="5661248"/>
            <a:ext cx="1176545" cy="584775"/>
          </a:xfrm>
          <a:prstGeom prst="rect">
            <a:avLst/>
          </a:prstGeom>
        </p:spPr>
        <p:txBody>
          <a:bodyPr wrap="square">
            <a:spAutoFit/>
          </a:bodyPr>
          <a:lstStyle/>
          <a:p>
            <a:r>
              <a:rPr lang="en-US" altLang="zh-TW" sz="1600" dirty="0" smtClean="0"/>
              <a:t>Local monitor A</a:t>
            </a:r>
            <a:endParaRPr lang="zh-TW" altLang="en-US" sz="1600" dirty="0"/>
          </a:p>
        </p:txBody>
      </p:sp>
      <p:pic>
        <p:nvPicPr>
          <p:cNvPr id="18" name="Picture 2" descr="http://syrb.10yan.com/20090312/B17_4.jpg"/>
          <p:cNvPicPr>
            <a:picLocks noChangeAspect="1" noChangeArrowheads="1"/>
          </p:cNvPicPr>
          <p:nvPr/>
        </p:nvPicPr>
        <p:blipFill>
          <a:blip r:embed="rId5" cstate="print"/>
          <a:srcRect/>
          <a:stretch>
            <a:fillRect/>
          </a:stretch>
        </p:blipFill>
        <p:spPr bwMode="auto">
          <a:xfrm>
            <a:off x="323528" y="4869160"/>
            <a:ext cx="1830484" cy="1224136"/>
          </a:xfrm>
          <a:prstGeom prst="rect">
            <a:avLst/>
          </a:prstGeom>
          <a:noFill/>
        </p:spPr>
      </p:pic>
      <p:sp>
        <p:nvSpPr>
          <p:cNvPr id="31" name="矩形 30"/>
          <p:cNvSpPr/>
          <p:nvPr/>
        </p:nvSpPr>
        <p:spPr>
          <a:xfrm>
            <a:off x="6804248" y="4869161"/>
            <a:ext cx="1119138" cy="1169551"/>
          </a:xfrm>
          <a:prstGeom prst="rect">
            <a:avLst/>
          </a:prstGeom>
        </p:spPr>
        <p:txBody>
          <a:bodyPr wrap="square">
            <a:spAutoFit/>
          </a:bodyPr>
          <a:lstStyle/>
          <a:p>
            <a:r>
              <a:rPr lang="en-US" altLang="zh-CN" sz="1400" dirty="0" smtClean="0"/>
              <a:t>Parking lot</a:t>
            </a:r>
          </a:p>
          <a:p>
            <a:r>
              <a:rPr lang="en-US" altLang="zh-CN" sz="1400" dirty="0" smtClean="0"/>
              <a:t>Entrance</a:t>
            </a:r>
          </a:p>
          <a:p>
            <a:r>
              <a:rPr lang="en-US" altLang="zh-CN" sz="1400" dirty="0" smtClean="0"/>
              <a:t>Ambulance Lane</a:t>
            </a:r>
          </a:p>
          <a:p>
            <a:r>
              <a:rPr lang="en-US" altLang="zh-TW" sz="1400" dirty="0" smtClean="0"/>
              <a:t>…..</a:t>
            </a:r>
            <a:endParaRPr lang="zh-TW" altLang="en-US" sz="1400" dirty="0"/>
          </a:p>
        </p:txBody>
      </p:sp>
      <p:sp>
        <p:nvSpPr>
          <p:cNvPr id="32" name="矩形 31"/>
          <p:cNvSpPr/>
          <p:nvPr/>
        </p:nvSpPr>
        <p:spPr bwMode="auto">
          <a:xfrm>
            <a:off x="4932040" y="4653136"/>
            <a:ext cx="4104456" cy="1584176"/>
          </a:xfrm>
          <a:prstGeom prst="rect">
            <a:avLst/>
          </a:prstGeom>
          <a:noFill/>
          <a:ln w="9525" cap="flat" cmpd="sng" algn="ctr">
            <a:solidFill>
              <a:schemeClr val="accent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33" name="矩形 32"/>
          <p:cNvSpPr/>
          <p:nvPr/>
        </p:nvSpPr>
        <p:spPr>
          <a:xfrm>
            <a:off x="5310558" y="4437112"/>
            <a:ext cx="2165978" cy="338554"/>
          </a:xfrm>
          <a:prstGeom prst="rect">
            <a:avLst/>
          </a:prstGeom>
          <a:solidFill>
            <a:schemeClr val="bg1"/>
          </a:solidFill>
        </p:spPr>
        <p:txBody>
          <a:bodyPr wrap="none">
            <a:spAutoFit/>
          </a:bodyPr>
          <a:lstStyle/>
          <a:p>
            <a:r>
              <a:rPr lang="en-US" altLang="zh-TW" sz="1600" dirty="0" smtClean="0"/>
              <a:t>Hospital surroundings</a:t>
            </a:r>
            <a:endParaRPr lang="zh-TW" altLang="en-US" sz="1600" dirty="0"/>
          </a:p>
        </p:txBody>
      </p:sp>
      <p:pic>
        <p:nvPicPr>
          <p:cNvPr id="34" name="Picture 4"/>
          <p:cNvPicPr>
            <a:picLocks noChangeAspect="1" noChangeArrowheads="1"/>
          </p:cNvPicPr>
          <p:nvPr/>
        </p:nvPicPr>
        <p:blipFill>
          <a:blip r:embed="rId4" cstate="print"/>
          <a:srcRect l="16418"/>
          <a:stretch>
            <a:fillRect/>
          </a:stretch>
        </p:blipFill>
        <p:spPr bwMode="auto">
          <a:xfrm>
            <a:off x="7884368" y="4869160"/>
            <a:ext cx="1099735" cy="795363"/>
          </a:xfrm>
          <a:prstGeom prst="rect">
            <a:avLst/>
          </a:prstGeom>
          <a:noFill/>
          <a:ln w="9525">
            <a:noFill/>
            <a:miter lim="800000"/>
            <a:headEnd/>
            <a:tailEnd/>
          </a:ln>
          <a:effectLst/>
        </p:spPr>
      </p:pic>
      <p:sp>
        <p:nvSpPr>
          <p:cNvPr id="35" name="矩形 34"/>
          <p:cNvSpPr/>
          <p:nvPr/>
        </p:nvSpPr>
        <p:spPr>
          <a:xfrm>
            <a:off x="7596336" y="5661248"/>
            <a:ext cx="1356377" cy="584775"/>
          </a:xfrm>
          <a:prstGeom prst="rect">
            <a:avLst/>
          </a:prstGeom>
        </p:spPr>
        <p:txBody>
          <a:bodyPr wrap="square">
            <a:spAutoFit/>
          </a:bodyPr>
          <a:lstStyle/>
          <a:p>
            <a:r>
              <a:rPr lang="en-US" altLang="zh-TW" sz="1600" dirty="0" smtClean="0"/>
              <a:t>Local monitor B</a:t>
            </a:r>
            <a:endParaRPr lang="zh-TW" altLang="en-US" sz="1600" dirty="0"/>
          </a:p>
        </p:txBody>
      </p:sp>
      <p:pic>
        <p:nvPicPr>
          <p:cNvPr id="19" name="Picture 3" descr="http://personage.jxcn.cn/mmsource/image/2008-8-7/jxcn_20080807225624.jpg"/>
          <p:cNvPicPr>
            <a:picLocks noChangeAspect="1" noChangeArrowheads="1"/>
          </p:cNvPicPr>
          <p:nvPr/>
        </p:nvPicPr>
        <p:blipFill>
          <a:blip r:embed="rId6" cstate="print"/>
          <a:srcRect/>
          <a:stretch>
            <a:fillRect/>
          </a:stretch>
        </p:blipFill>
        <p:spPr bwMode="auto">
          <a:xfrm>
            <a:off x="5004048" y="4869160"/>
            <a:ext cx="1728192" cy="1240841"/>
          </a:xfrm>
          <a:prstGeom prst="rect">
            <a:avLst/>
          </a:prstGeom>
          <a:noFill/>
        </p:spPr>
      </p:pic>
      <p:pic>
        <p:nvPicPr>
          <p:cNvPr id="43010" name="Picture 2" descr="http://t1.gstatic.com/images?q=tbn:ANd9GcRdev8cthvpw8GdAUYpBJsGL78QU8h1_1KDI4wb_xhYy-rLBIPgkA"/>
          <p:cNvPicPr>
            <a:picLocks noChangeAspect="1" noChangeArrowheads="1"/>
          </p:cNvPicPr>
          <p:nvPr/>
        </p:nvPicPr>
        <p:blipFill>
          <a:blip r:embed="rId7" cstate="print"/>
          <a:srcRect/>
          <a:stretch>
            <a:fillRect/>
          </a:stretch>
        </p:blipFill>
        <p:spPr bwMode="auto">
          <a:xfrm>
            <a:off x="4932040" y="836712"/>
            <a:ext cx="2736304" cy="1206241"/>
          </a:xfrm>
          <a:prstGeom prst="rect">
            <a:avLst/>
          </a:prstGeom>
          <a:noFill/>
        </p:spPr>
      </p:pic>
      <p:sp>
        <p:nvSpPr>
          <p:cNvPr id="26" name="矩形 25"/>
          <p:cNvSpPr/>
          <p:nvPr/>
        </p:nvSpPr>
        <p:spPr>
          <a:xfrm>
            <a:off x="7092280" y="1916833"/>
            <a:ext cx="1872208" cy="584775"/>
          </a:xfrm>
          <a:prstGeom prst="rect">
            <a:avLst/>
          </a:prstGeom>
          <a:solidFill>
            <a:schemeClr val="bg1"/>
          </a:solidFill>
          <a:ln>
            <a:solidFill>
              <a:schemeClr val="tx1"/>
            </a:solidFill>
            <a:prstDash val="dash"/>
          </a:ln>
        </p:spPr>
        <p:txBody>
          <a:bodyPr wrap="square">
            <a:spAutoFit/>
          </a:bodyPr>
          <a:lstStyle/>
          <a:p>
            <a:pPr algn="l"/>
            <a:r>
              <a:rPr lang="en-US" altLang="zh-CN" sz="1600" dirty="0" smtClean="0"/>
              <a:t>Hospital security monitoring center</a:t>
            </a:r>
            <a:endParaRPr lang="en-US" altLang="zh-TW" sz="1600" dirty="0" smtClean="0"/>
          </a:p>
        </p:txBody>
      </p:sp>
      <p:pic>
        <p:nvPicPr>
          <p:cNvPr id="43012" name="Picture 4" descr="http://t1.gstatic.com/images?q=tbn:ANd9GcR-oXkaVEemRJQKxaoEivYXxuqTrTHKWeBfEKSqIJ9BjiCra2sj"/>
          <p:cNvPicPr>
            <a:picLocks noChangeAspect="1" noChangeArrowheads="1"/>
          </p:cNvPicPr>
          <p:nvPr/>
        </p:nvPicPr>
        <p:blipFill>
          <a:blip r:embed="rId8" cstate="print"/>
          <a:srcRect/>
          <a:stretch>
            <a:fillRect/>
          </a:stretch>
        </p:blipFill>
        <p:spPr bwMode="auto">
          <a:xfrm>
            <a:off x="467544" y="2204864"/>
            <a:ext cx="1619672" cy="915467"/>
          </a:xfrm>
          <a:prstGeom prst="rect">
            <a:avLst/>
          </a:prstGeom>
          <a:noFill/>
        </p:spPr>
      </p:pic>
      <p:sp>
        <p:nvSpPr>
          <p:cNvPr id="27" name="矩形 26"/>
          <p:cNvSpPr/>
          <p:nvPr/>
        </p:nvSpPr>
        <p:spPr>
          <a:xfrm>
            <a:off x="467544" y="3068960"/>
            <a:ext cx="1497652" cy="584775"/>
          </a:xfrm>
          <a:prstGeom prst="rect">
            <a:avLst/>
          </a:prstGeom>
          <a:solidFill>
            <a:schemeClr val="bg1"/>
          </a:solidFill>
          <a:ln>
            <a:solidFill>
              <a:schemeClr val="tx1"/>
            </a:solidFill>
            <a:prstDash val="dash"/>
          </a:ln>
        </p:spPr>
        <p:txBody>
          <a:bodyPr wrap="square">
            <a:spAutoFit/>
          </a:bodyPr>
          <a:lstStyle/>
          <a:p>
            <a:pPr algn="l"/>
            <a:r>
              <a:rPr lang="en-US" altLang="zh-TW" sz="1600" dirty="0" smtClean="0"/>
              <a:t>Area security monitor</a:t>
            </a:r>
          </a:p>
        </p:txBody>
      </p:sp>
      <p:sp>
        <p:nvSpPr>
          <p:cNvPr id="30" name="矩形 29"/>
          <p:cNvSpPr/>
          <p:nvPr/>
        </p:nvSpPr>
        <p:spPr>
          <a:xfrm>
            <a:off x="0" y="6211669"/>
            <a:ext cx="9144000" cy="646331"/>
          </a:xfrm>
          <a:prstGeom prst="rect">
            <a:avLst/>
          </a:prstGeom>
          <a:solidFill>
            <a:srgbClr val="FFFF00">
              <a:alpha val="47059"/>
            </a:srgbClr>
          </a:solidFill>
          <a:ln>
            <a:solidFill>
              <a:srgbClr val="FF0000"/>
            </a:solidFill>
            <a:prstDash val="dashDot"/>
          </a:ln>
        </p:spPr>
        <p:txBody>
          <a:bodyPr wrap="square">
            <a:spAutoFit/>
          </a:bodyPr>
          <a:lstStyle/>
          <a:p>
            <a:pPr algn="l"/>
            <a:r>
              <a:rPr lang="en-US" altLang="zh-TW" dirty="0" smtClean="0"/>
              <a:t>Support 2000+ views monitoring requirements, and can support multi-local and remote monitoring as well as on the TV wall equipment</a:t>
            </a:r>
            <a:endParaRPr lang="zh-TW" altLang="en-US" dirty="0"/>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6</a:t>
            </a:fld>
            <a:endParaRPr lang="en-US" altLang="zh-TW"/>
          </a:p>
        </p:txBody>
      </p:sp>
      <p:sp>
        <p:nvSpPr>
          <p:cNvPr id="407554" name="Rectangle 2"/>
          <p:cNvSpPr>
            <a:spLocks noGrp="1" noChangeArrowheads="1"/>
          </p:cNvSpPr>
          <p:nvPr>
            <p:ph type="title" idx="4294967295"/>
          </p:nvPr>
        </p:nvSpPr>
        <p:spPr>
          <a:xfrm>
            <a:off x="323528" y="116632"/>
            <a:ext cx="8229600" cy="1143000"/>
          </a:xfrm>
        </p:spPr>
        <p:txBody>
          <a:bodyPr/>
          <a:lstStyle/>
          <a:p>
            <a:pPr algn="l">
              <a:lnSpc>
                <a:spcPct val="120000"/>
              </a:lnSpc>
            </a:pPr>
            <a:r>
              <a:rPr lang="en-US" altLang="zh-CN" sz="2900" dirty="0" smtClean="0"/>
              <a:t>Medical HD cameras installation key areas</a:t>
            </a:r>
            <a:endParaRPr lang="zh-TW" altLang="en-US" sz="2900" dirty="0"/>
          </a:p>
        </p:txBody>
      </p:sp>
      <p:sp>
        <p:nvSpPr>
          <p:cNvPr id="7" name="矩形 6"/>
          <p:cNvSpPr/>
          <p:nvPr/>
        </p:nvSpPr>
        <p:spPr>
          <a:xfrm>
            <a:off x="395536" y="3573016"/>
            <a:ext cx="2706575" cy="461665"/>
          </a:xfrm>
          <a:prstGeom prst="rect">
            <a:avLst/>
          </a:prstGeom>
        </p:spPr>
        <p:txBody>
          <a:bodyPr wrap="none">
            <a:spAutoFit/>
          </a:bodyPr>
          <a:lstStyle/>
          <a:p>
            <a:pPr algn="l">
              <a:lnSpc>
                <a:spcPct val="150000"/>
              </a:lnSpc>
            </a:pPr>
            <a:r>
              <a:rPr lang="en-US" altLang="zh-CN" sz="1600" dirty="0" smtClean="0"/>
              <a:t>Waiting and emergency ball</a:t>
            </a:r>
            <a:endParaRPr lang="zh-TW" altLang="en-US" sz="1600" dirty="0"/>
          </a:p>
        </p:txBody>
      </p:sp>
      <p:sp>
        <p:nvSpPr>
          <p:cNvPr id="9" name="橢圓 8"/>
          <p:cNvSpPr/>
          <p:nvPr/>
        </p:nvSpPr>
        <p:spPr bwMode="auto">
          <a:xfrm>
            <a:off x="1691680" y="2636912"/>
            <a:ext cx="288032" cy="21602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19" name="矩形 18"/>
          <p:cNvSpPr/>
          <p:nvPr/>
        </p:nvSpPr>
        <p:spPr>
          <a:xfrm>
            <a:off x="3347864" y="3645024"/>
            <a:ext cx="2577950" cy="461665"/>
          </a:xfrm>
          <a:prstGeom prst="rect">
            <a:avLst/>
          </a:prstGeom>
        </p:spPr>
        <p:txBody>
          <a:bodyPr wrap="none">
            <a:spAutoFit/>
          </a:bodyPr>
          <a:lstStyle/>
          <a:p>
            <a:pPr algn="l">
              <a:lnSpc>
                <a:spcPct val="150000"/>
              </a:lnSpc>
            </a:pPr>
            <a:r>
              <a:rPr lang="en-US" altLang="zh-CN" sz="1600" dirty="0" smtClean="0"/>
              <a:t>Registration and reception</a:t>
            </a:r>
            <a:endParaRPr lang="zh-TW" altLang="en-US" sz="1600" dirty="0"/>
          </a:p>
        </p:txBody>
      </p:sp>
      <p:sp>
        <p:nvSpPr>
          <p:cNvPr id="22" name="矩形 21"/>
          <p:cNvSpPr/>
          <p:nvPr/>
        </p:nvSpPr>
        <p:spPr>
          <a:xfrm>
            <a:off x="6300192" y="3501008"/>
            <a:ext cx="2448271" cy="830997"/>
          </a:xfrm>
          <a:prstGeom prst="rect">
            <a:avLst/>
          </a:prstGeom>
        </p:spPr>
        <p:txBody>
          <a:bodyPr wrap="square">
            <a:spAutoFit/>
          </a:bodyPr>
          <a:lstStyle/>
          <a:p>
            <a:pPr algn="l">
              <a:lnSpc>
                <a:spcPct val="150000"/>
              </a:lnSpc>
            </a:pPr>
            <a:r>
              <a:rPr lang="en-US" altLang="zh-CN" sz="1600" dirty="0" smtClean="0"/>
              <a:t>Valuable equipment and data area</a:t>
            </a:r>
            <a:endParaRPr lang="zh-TW" altLang="en-US" sz="1600" dirty="0"/>
          </a:p>
        </p:txBody>
      </p:sp>
      <p:pic>
        <p:nvPicPr>
          <p:cNvPr id="40962" name="Picture 2" descr="http://syrb.10yan.com/20090312/B17_4.jpg"/>
          <p:cNvPicPr>
            <a:picLocks noChangeAspect="1" noChangeArrowheads="1"/>
          </p:cNvPicPr>
          <p:nvPr/>
        </p:nvPicPr>
        <p:blipFill>
          <a:blip r:embed="rId3" cstate="print"/>
          <a:srcRect/>
          <a:stretch>
            <a:fillRect/>
          </a:stretch>
        </p:blipFill>
        <p:spPr bwMode="auto">
          <a:xfrm>
            <a:off x="357158" y="1643050"/>
            <a:ext cx="2670579" cy="1785950"/>
          </a:xfrm>
          <a:prstGeom prst="rect">
            <a:avLst/>
          </a:prstGeom>
          <a:noFill/>
        </p:spPr>
      </p:pic>
      <p:pic>
        <p:nvPicPr>
          <p:cNvPr id="40963" name="Picture 3"/>
          <p:cNvPicPr>
            <a:picLocks noChangeAspect="1" noChangeArrowheads="1"/>
          </p:cNvPicPr>
          <p:nvPr/>
        </p:nvPicPr>
        <p:blipFill>
          <a:blip r:embed="rId4" cstate="print"/>
          <a:srcRect/>
          <a:stretch>
            <a:fillRect/>
          </a:stretch>
        </p:blipFill>
        <p:spPr bwMode="auto">
          <a:xfrm>
            <a:off x="3143239" y="1643050"/>
            <a:ext cx="2895119" cy="1785950"/>
          </a:xfrm>
          <a:prstGeom prst="rect">
            <a:avLst/>
          </a:prstGeom>
          <a:noFill/>
          <a:ln w="9525">
            <a:noFill/>
            <a:miter lim="800000"/>
            <a:headEnd/>
            <a:tailEnd/>
          </a:ln>
          <a:effectLst/>
        </p:spPr>
      </p:pic>
      <p:pic>
        <p:nvPicPr>
          <p:cNvPr id="40964" name="Picture 4"/>
          <p:cNvPicPr>
            <a:picLocks noChangeAspect="1" noChangeArrowheads="1"/>
          </p:cNvPicPr>
          <p:nvPr/>
        </p:nvPicPr>
        <p:blipFill>
          <a:blip r:embed="rId5" cstate="print"/>
          <a:srcRect/>
          <a:stretch>
            <a:fillRect/>
          </a:stretch>
        </p:blipFill>
        <p:spPr bwMode="auto">
          <a:xfrm>
            <a:off x="6286512" y="1643050"/>
            <a:ext cx="2571748" cy="1714512"/>
          </a:xfrm>
          <a:prstGeom prst="rect">
            <a:avLst/>
          </a:prstGeom>
          <a:noFill/>
          <a:ln w="9525">
            <a:noFill/>
            <a:miter lim="800000"/>
            <a:headEnd/>
            <a:tailEnd/>
          </a:ln>
          <a:effectLst/>
        </p:spPr>
      </p:pic>
      <p:sp>
        <p:nvSpPr>
          <p:cNvPr id="17" name="矩形 16"/>
          <p:cNvSpPr/>
          <p:nvPr/>
        </p:nvSpPr>
        <p:spPr>
          <a:xfrm>
            <a:off x="417215" y="4221088"/>
            <a:ext cx="2342693" cy="1154675"/>
          </a:xfrm>
          <a:prstGeom prst="rect">
            <a:avLst/>
          </a:prstGeom>
        </p:spPr>
        <p:txBody>
          <a:bodyPr wrap="none">
            <a:spAutoFit/>
          </a:bodyPr>
          <a:lstStyle/>
          <a:p>
            <a:pPr algn="l">
              <a:lnSpc>
                <a:spcPct val="150000"/>
              </a:lnSpc>
            </a:pPr>
            <a:r>
              <a:rPr lang="en-US" altLang="zh-TW" sz="1600" dirty="0" smtClean="0"/>
              <a:t>Waiting area monitor</a:t>
            </a:r>
          </a:p>
          <a:p>
            <a:pPr algn="l">
              <a:lnSpc>
                <a:spcPct val="150000"/>
              </a:lnSpc>
            </a:pPr>
            <a:r>
              <a:rPr lang="en-US" altLang="zh-TW" sz="1600" dirty="0" smtClean="0"/>
              <a:t>Wide-angle HD camera</a:t>
            </a:r>
          </a:p>
          <a:p>
            <a:pPr algn="l">
              <a:lnSpc>
                <a:spcPct val="150000"/>
              </a:lnSpc>
            </a:pPr>
            <a:r>
              <a:rPr lang="en-US" altLang="zh-TW" sz="1600" dirty="0" smtClean="0"/>
              <a:t>CAM2311</a:t>
            </a:r>
            <a:endParaRPr lang="zh-TW" altLang="en-US" sz="1600" dirty="0"/>
          </a:p>
        </p:txBody>
      </p:sp>
      <p:sp>
        <p:nvSpPr>
          <p:cNvPr id="21" name="矩形 20"/>
          <p:cNvSpPr/>
          <p:nvPr/>
        </p:nvSpPr>
        <p:spPr>
          <a:xfrm>
            <a:off x="3225527" y="4221089"/>
            <a:ext cx="2570609" cy="1200329"/>
          </a:xfrm>
          <a:prstGeom prst="rect">
            <a:avLst/>
          </a:prstGeom>
        </p:spPr>
        <p:txBody>
          <a:bodyPr wrap="square">
            <a:spAutoFit/>
          </a:bodyPr>
          <a:lstStyle/>
          <a:p>
            <a:pPr algn="l">
              <a:lnSpc>
                <a:spcPct val="150000"/>
              </a:lnSpc>
            </a:pPr>
            <a:r>
              <a:rPr lang="en-US" altLang="zh-TW" sz="1600" dirty="0" smtClean="0"/>
              <a:t>Transaction zone monitor</a:t>
            </a:r>
          </a:p>
          <a:p>
            <a:pPr algn="l">
              <a:lnSpc>
                <a:spcPct val="150000"/>
              </a:lnSpc>
            </a:pPr>
            <a:r>
              <a:rPr lang="en-US" altLang="zh-TW" sz="1600" dirty="0" err="1" smtClean="0"/>
              <a:t>Vari</a:t>
            </a:r>
            <a:r>
              <a:rPr lang="en-US" altLang="zh-TW" sz="1600" dirty="0" smtClean="0"/>
              <a:t>-focal HD camera</a:t>
            </a:r>
          </a:p>
          <a:p>
            <a:pPr algn="l">
              <a:lnSpc>
                <a:spcPct val="150000"/>
              </a:lnSpc>
            </a:pPr>
            <a:r>
              <a:rPr lang="en-US" altLang="zh-TW" sz="1600" dirty="0" smtClean="0"/>
              <a:t>CAM4321</a:t>
            </a:r>
            <a:endParaRPr lang="zh-TW" altLang="en-US" sz="1600" dirty="0"/>
          </a:p>
        </p:txBody>
      </p:sp>
      <p:sp>
        <p:nvSpPr>
          <p:cNvPr id="23" name="橢圓 22"/>
          <p:cNvSpPr/>
          <p:nvPr/>
        </p:nvSpPr>
        <p:spPr bwMode="auto">
          <a:xfrm>
            <a:off x="4355976" y="1772816"/>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24" name="橢圓 23"/>
          <p:cNvSpPr/>
          <p:nvPr/>
        </p:nvSpPr>
        <p:spPr bwMode="auto">
          <a:xfrm>
            <a:off x="5076056" y="1772816"/>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25" name="橢圓 24"/>
          <p:cNvSpPr/>
          <p:nvPr/>
        </p:nvSpPr>
        <p:spPr bwMode="auto">
          <a:xfrm>
            <a:off x="3491880" y="1772816"/>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26" name="橢圓 25"/>
          <p:cNvSpPr/>
          <p:nvPr/>
        </p:nvSpPr>
        <p:spPr bwMode="auto">
          <a:xfrm>
            <a:off x="2771800" y="1772816"/>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27" name="橢圓 26"/>
          <p:cNvSpPr/>
          <p:nvPr/>
        </p:nvSpPr>
        <p:spPr bwMode="auto">
          <a:xfrm>
            <a:off x="1547664" y="2276872"/>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28" name="矩形 27"/>
          <p:cNvSpPr/>
          <p:nvPr/>
        </p:nvSpPr>
        <p:spPr>
          <a:xfrm>
            <a:off x="6234762" y="4221088"/>
            <a:ext cx="2315057" cy="1200329"/>
          </a:xfrm>
          <a:prstGeom prst="rect">
            <a:avLst/>
          </a:prstGeom>
        </p:spPr>
        <p:txBody>
          <a:bodyPr wrap="none">
            <a:spAutoFit/>
          </a:bodyPr>
          <a:lstStyle/>
          <a:p>
            <a:pPr algn="l">
              <a:lnSpc>
                <a:spcPct val="150000"/>
              </a:lnSpc>
            </a:pPr>
            <a:r>
              <a:rPr lang="en-US" altLang="zh-TW" sz="1600" dirty="0" smtClean="0"/>
              <a:t>Valuable area monitor</a:t>
            </a:r>
          </a:p>
          <a:p>
            <a:pPr algn="l">
              <a:lnSpc>
                <a:spcPct val="150000"/>
              </a:lnSpc>
            </a:pPr>
            <a:r>
              <a:rPr lang="en-US" altLang="zh-TW" sz="1600" dirty="0" smtClean="0"/>
              <a:t>Wide-angle HD camera</a:t>
            </a:r>
          </a:p>
          <a:p>
            <a:pPr algn="l">
              <a:lnSpc>
                <a:spcPct val="150000"/>
              </a:lnSpc>
            </a:pPr>
            <a:r>
              <a:rPr lang="en-US" altLang="zh-TW" sz="1600" dirty="0" smtClean="0"/>
              <a:t>CAM2311</a:t>
            </a:r>
            <a:endParaRPr lang="zh-TW" altLang="en-US" sz="1600" dirty="0"/>
          </a:p>
        </p:txBody>
      </p:sp>
      <p:sp>
        <p:nvSpPr>
          <p:cNvPr id="29" name="橢圓 28"/>
          <p:cNvSpPr/>
          <p:nvPr/>
        </p:nvSpPr>
        <p:spPr bwMode="auto">
          <a:xfrm>
            <a:off x="6588224" y="1988840"/>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pic>
        <p:nvPicPr>
          <p:cNvPr id="2" name="Picture 2" descr="http://www.surveon.com/images/p_product/IP_CAM2400_2300_2320.jpg"/>
          <p:cNvPicPr>
            <a:picLocks noChangeAspect="1" noChangeArrowheads="1"/>
          </p:cNvPicPr>
          <p:nvPr/>
        </p:nvPicPr>
        <p:blipFill>
          <a:blip r:embed="rId6" cstate="print"/>
          <a:srcRect/>
          <a:stretch>
            <a:fillRect/>
          </a:stretch>
        </p:blipFill>
        <p:spPr bwMode="auto">
          <a:xfrm>
            <a:off x="1048916" y="5301208"/>
            <a:ext cx="1866900" cy="1181101"/>
          </a:xfrm>
          <a:prstGeom prst="rect">
            <a:avLst/>
          </a:prstGeom>
          <a:noFill/>
        </p:spPr>
      </p:pic>
      <p:pic>
        <p:nvPicPr>
          <p:cNvPr id="40966" name="Picture 6" descr="http://www.surveon.com/images/p_product/IP_CAM2400_2300_2320.jpg"/>
          <p:cNvPicPr>
            <a:picLocks noChangeAspect="1" noChangeArrowheads="1"/>
          </p:cNvPicPr>
          <p:nvPr/>
        </p:nvPicPr>
        <p:blipFill>
          <a:blip r:embed="rId6" cstate="print"/>
          <a:srcRect/>
          <a:stretch>
            <a:fillRect/>
          </a:stretch>
        </p:blipFill>
        <p:spPr bwMode="auto">
          <a:xfrm>
            <a:off x="7020272" y="5301208"/>
            <a:ext cx="1866900" cy="1181101"/>
          </a:xfrm>
          <a:prstGeom prst="rect">
            <a:avLst/>
          </a:prstGeom>
          <a:noFill/>
        </p:spPr>
      </p:pic>
      <p:pic>
        <p:nvPicPr>
          <p:cNvPr id="40968" name="Picture 8" descr="http://www.surveon.com/images/p_product/IP_CAM4220.jpg"/>
          <p:cNvPicPr>
            <a:picLocks noChangeAspect="1" noChangeArrowheads="1"/>
          </p:cNvPicPr>
          <p:nvPr/>
        </p:nvPicPr>
        <p:blipFill>
          <a:blip r:embed="rId7" cstate="print"/>
          <a:srcRect/>
          <a:stretch>
            <a:fillRect/>
          </a:stretch>
        </p:blipFill>
        <p:spPr bwMode="auto">
          <a:xfrm>
            <a:off x="4433292" y="5445224"/>
            <a:ext cx="1866900" cy="1181101"/>
          </a:xfrm>
          <a:prstGeom prst="rect">
            <a:avLst/>
          </a:prstGeom>
          <a:noFill/>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6" descr="http://www.surveon.com/images/p_product/IP_CAM2400_2300_2320.jpg"/>
          <p:cNvPicPr>
            <a:picLocks noChangeAspect="1" noChangeArrowheads="1"/>
          </p:cNvPicPr>
          <p:nvPr/>
        </p:nvPicPr>
        <p:blipFill>
          <a:blip r:embed="rId3" cstate="print"/>
          <a:srcRect/>
          <a:stretch>
            <a:fillRect/>
          </a:stretch>
        </p:blipFill>
        <p:spPr bwMode="auto">
          <a:xfrm>
            <a:off x="6942956" y="5344243"/>
            <a:ext cx="1866900" cy="1181101"/>
          </a:xfrm>
          <a:prstGeom prst="rect">
            <a:avLst/>
          </a:prstGeom>
          <a:noFill/>
        </p:spPr>
      </p:pic>
      <p:sp>
        <p:nvSpPr>
          <p:cNvPr id="6" name="投影片編號版面配置區 3"/>
          <p:cNvSpPr>
            <a:spLocks noGrp="1"/>
          </p:cNvSpPr>
          <p:nvPr>
            <p:ph type="sldNum" sz="quarter" idx="12"/>
          </p:nvPr>
        </p:nvSpPr>
        <p:spPr/>
        <p:txBody>
          <a:bodyPr/>
          <a:lstStyle/>
          <a:p>
            <a:fld id="{D5B312CC-07A2-4B39-BAEE-AEB796F3D43F}" type="slidenum">
              <a:rPr lang="en-US" altLang="zh-TW"/>
              <a:pPr/>
              <a:t>7</a:t>
            </a:fld>
            <a:endParaRPr lang="en-US" altLang="zh-TW"/>
          </a:p>
        </p:txBody>
      </p:sp>
      <p:sp>
        <p:nvSpPr>
          <p:cNvPr id="407554" name="Rectangle 2"/>
          <p:cNvSpPr>
            <a:spLocks noGrp="1" noChangeArrowheads="1"/>
          </p:cNvSpPr>
          <p:nvPr>
            <p:ph type="title" idx="4294967295"/>
          </p:nvPr>
        </p:nvSpPr>
        <p:spPr>
          <a:xfrm>
            <a:off x="323528" y="116632"/>
            <a:ext cx="8229600" cy="1143000"/>
          </a:xfrm>
        </p:spPr>
        <p:txBody>
          <a:bodyPr/>
          <a:lstStyle/>
          <a:p>
            <a:r>
              <a:rPr lang="en-US" altLang="zh-CN" sz="3200" dirty="0" smtClean="0"/>
              <a:t>Medical Technology and warehouse HD camera installation key areas</a:t>
            </a:r>
            <a:endParaRPr lang="zh-CN" altLang="en-US" sz="3200" dirty="0"/>
          </a:p>
        </p:txBody>
      </p:sp>
      <p:sp>
        <p:nvSpPr>
          <p:cNvPr id="7" name="矩形 6"/>
          <p:cNvSpPr/>
          <p:nvPr/>
        </p:nvSpPr>
        <p:spPr>
          <a:xfrm>
            <a:off x="395536" y="3573016"/>
            <a:ext cx="1959191" cy="416011"/>
          </a:xfrm>
          <a:prstGeom prst="rect">
            <a:avLst/>
          </a:prstGeom>
        </p:spPr>
        <p:txBody>
          <a:bodyPr wrap="none">
            <a:spAutoFit/>
          </a:bodyPr>
          <a:lstStyle/>
          <a:p>
            <a:pPr algn="l">
              <a:lnSpc>
                <a:spcPct val="150000"/>
              </a:lnSpc>
            </a:pPr>
            <a:r>
              <a:rPr lang="en-US" altLang="zh-TW" sz="1600" dirty="0" smtClean="0"/>
              <a:t>Medicine Receiving</a:t>
            </a:r>
            <a:endParaRPr lang="zh-TW" altLang="en-US" sz="1600" dirty="0"/>
          </a:p>
        </p:txBody>
      </p:sp>
      <p:sp>
        <p:nvSpPr>
          <p:cNvPr id="9" name="橢圓 8"/>
          <p:cNvSpPr/>
          <p:nvPr/>
        </p:nvSpPr>
        <p:spPr bwMode="auto">
          <a:xfrm>
            <a:off x="1691680" y="2636912"/>
            <a:ext cx="288032" cy="21602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19" name="矩形 18"/>
          <p:cNvSpPr/>
          <p:nvPr/>
        </p:nvSpPr>
        <p:spPr>
          <a:xfrm>
            <a:off x="3357554" y="3643314"/>
            <a:ext cx="1404552" cy="416011"/>
          </a:xfrm>
          <a:prstGeom prst="rect">
            <a:avLst/>
          </a:prstGeom>
        </p:spPr>
        <p:txBody>
          <a:bodyPr wrap="none">
            <a:spAutoFit/>
          </a:bodyPr>
          <a:lstStyle/>
          <a:p>
            <a:pPr algn="l">
              <a:lnSpc>
                <a:spcPct val="150000"/>
              </a:lnSpc>
            </a:pPr>
            <a:r>
              <a:rPr lang="en-US" altLang="zh-TW" sz="1600" dirty="0" smtClean="0"/>
              <a:t>Drug Storage</a:t>
            </a:r>
            <a:endParaRPr lang="zh-TW" altLang="en-US" sz="1600" dirty="0"/>
          </a:p>
        </p:txBody>
      </p:sp>
      <p:sp>
        <p:nvSpPr>
          <p:cNvPr id="22" name="矩形 21"/>
          <p:cNvSpPr/>
          <p:nvPr/>
        </p:nvSpPr>
        <p:spPr>
          <a:xfrm>
            <a:off x="6228184" y="3645024"/>
            <a:ext cx="1165704" cy="416011"/>
          </a:xfrm>
          <a:prstGeom prst="rect">
            <a:avLst/>
          </a:prstGeom>
        </p:spPr>
        <p:txBody>
          <a:bodyPr wrap="none">
            <a:spAutoFit/>
          </a:bodyPr>
          <a:lstStyle/>
          <a:p>
            <a:pPr algn="l">
              <a:lnSpc>
                <a:spcPct val="150000"/>
              </a:lnSpc>
            </a:pPr>
            <a:r>
              <a:rPr lang="en-US" altLang="zh-TW" sz="1600" dirty="0" smtClean="0"/>
              <a:t>Laboratory</a:t>
            </a:r>
            <a:endParaRPr lang="zh-TW" altLang="en-US" sz="1600" dirty="0"/>
          </a:p>
        </p:txBody>
      </p:sp>
      <p:pic>
        <p:nvPicPr>
          <p:cNvPr id="38914" name="Picture 2" descr="http://www.gx.xinhuanet.com/misc/2004-08/05/xin_4908010516229371424713.jpg"/>
          <p:cNvPicPr>
            <a:picLocks noChangeAspect="1" noChangeArrowheads="1"/>
          </p:cNvPicPr>
          <p:nvPr/>
        </p:nvPicPr>
        <p:blipFill>
          <a:blip r:embed="rId4" cstate="print"/>
          <a:srcRect/>
          <a:stretch>
            <a:fillRect/>
          </a:stretch>
        </p:blipFill>
        <p:spPr bwMode="auto">
          <a:xfrm>
            <a:off x="428596" y="1643050"/>
            <a:ext cx="2500330" cy="1744675"/>
          </a:xfrm>
          <a:prstGeom prst="rect">
            <a:avLst/>
          </a:prstGeom>
          <a:noFill/>
        </p:spPr>
      </p:pic>
      <p:sp>
        <p:nvSpPr>
          <p:cNvPr id="38916" name="AutoShape 4" descr="http://t1.baidu.com/it/u=1601806983,1267279713&amp;fm=2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38918" name="Picture 6" descr="http://www.88353588.net/uploads/allimg/110510/5_110510141924_1.JPG"/>
          <p:cNvPicPr>
            <a:picLocks noChangeAspect="1" noChangeArrowheads="1"/>
          </p:cNvPicPr>
          <p:nvPr/>
        </p:nvPicPr>
        <p:blipFill>
          <a:blip r:embed="rId5" cstate="print"/>
          <a:srcRect/>
          <a:stretch>
            <a:fillRect/>
          </a:stretch>
        </p:blipFill>
        <p:spPr bwMode="auto">
          <a:xfrm>
            <a:off x="3286116" y="1643050"/>
            <a:ext cx="2514560" cy="1743044"/>
          </a:xfrm>
          <a:prstGeom prst="rect">
            <a:avLst/>
          </a:prstGeom>
          <a:noFill/>
        </p:spPr>
      </p:pic>
      <p:pic>
        <p:nvPicPr>
          <p:cNvPr id="38920" name="Picture 8" descr="http://www.dsmsmk.com/uploads/allimg/101213/3_101213105028_1.jpg"/>
          <p:cNvPicPr>
            <a:picLocks noChangeAspect="1" noChangeArrowheads="1"/>
          </p:cNvPicPr>
          <p:nvPr/>
        </p:nvPicPr>
        <p:blipFill>
          <a:blip r:embed="rId6" cstate="print"/>
          <a:srcRect/>
          <a:stretch>
            <a:fillRect/>
          </a:stretch>
        </p:blipFill>
        <p:spPr bwMode="auto">
          <a:xfrm>
            <a:off x="6143636" y="1643050"/>
            <a:ext cx="2595613" cy="1785950"/>
          </a:xfrm>
          <a:prstGeom prst="rect">
            <a:avLst/>
          </a:prstGeom>
          <a:noFill/>
        </p:spPr>
      </p:pic>
      <p:sp>
        <p:nvSpPr>
          <p:cNvPr id="17" name="矩形 16"/>
          <p:cNvSpPr/>
          <p:nvPr/>
        </p:nvSpPr>
        <p:spPr>
          <a:xfrm>
            <a:off x="3275856" y="4293096"/>
            <a:ext cx="2448272" cy="1584176"/>
          </a:xfrm>
          <a:prstGeom prst="rect">
            <a:avLst/>
          </a:prstGeom>
        </p:spPr>
        <p:txBody>
          <a:bodyPr wrap="square">
            <a:spAutoFit/>
          </a:bodyPr>
          <a:lstStyle/>
          <a:p>
            <a:pPr algn="l">
              <a:lnSpc>
                <a:spcPct val="150000"/>
              </a:lnSpc>
            </a:pPr>
            <a:r>
              <a:rPr lang="en-US" altLang="zh-TW" sz="1600" dirty="0" smtClean="0"/>
              <a:t>Pharmacy access control and protection</a:t>
            </a:r>
          </a:p>
          <a:p>
            <a:pPr algn="l">
              <a:lnSpc>
                <a:spcPct val="150000"/>
              </a:lnSpc>
            </a:pPr>
            <a:r>
              <a:rPr lang="en-US" altLang="zh-TW" sz="1600" dirty="0" smtClean="0"/>
              <a:t>VF HD Dome</a:t>
            </a:r>
          </a:p>
          <a:p>
            <a:pPr algn="l">
              <a:lnSpc>
                <a:spcPct val="150000"/>
              </a:lnSpc>
            </a:pPr>
            <a:r>
              <a:rPr lang="en-US" altLang="zh-TW" sz="1600" dirty="0" smtClean="0"/>
              <a:t>CAM4321</a:t>
            </a:r>
            <a:endParaRPr lang="zh-TW" altLang="en-US" sz="1600" dirty="0"/>
          </a:p>
        </p:txBody>
      </p:sp>
      <p:sp>
        <p:nvSpPr>
          <p:cNvPr id="20" name="橢圓 19"/>
          <p:cNvSpPr/>
          <p:nvPr/>
        </p:nvSpPr>
        <p:spPr bwMode="auto">
          <a:xfrm>
            <a:off x="2699792" y="1772816"/>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21" name="橢圓 20"/>
          <p:cNvSpPr/>
          <p:nvPr/>
        </p:nvSpPr>
        <p:spPr bwMode="auto">
          <a:xfrm>
            <a:off x="1259632" y="2060848"/>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23" name="矩形 22"/>
          <p:cNvSpPr/>
          <p:nvPr/>
        </p:nvSpPr>
        <p:spPr>
          <a:xfrm>
            <a:off x="395536" y="4293096"/>
            <a:ext cx="2303836" cy="830997"/>
          </a:xfrm>
          <a:prstGeom prst="rect">
            <a:avLst/>
          </a:prstGeom>
        </p:spPr>
        <p:txBody>
          <a:bodyPr wrap="none">
            <a:spAutoFit/>
          </a:bodyPr>
          <a:lstStyle/>
          <a:p>
            <a:pPr algn="l">
              <a:lnSpc>
                <a:spcPct val="150000"/>
              </a:lnSpc>
            </a:pPr>
            <a:r>
              <a:rPr lang="en-US" altLang="zh-TW" sz="1600" dirty="0" smtClean="0"/>
              <a:t>Ensure medicine check</a:t>
            </a:r>
          </a:p>
          <a:p>
            <a:pPr algn="l">
              <a:lnSpc>
                <a:spcPct val="150000"/>
              </a:lnSpc>
            </a:pPr>
            <a:r>
              <a:rPr lang="en-US" altLang="zh-TW" sz="1600" dirty="0" smtClean="0"/>
              <a:t>HD camera CAM2311</a:t>
            </a:r>
            <a:endParaRPr lang="zh-TW" altLang="en-US" sz="1600" dirty="0"/>
          </a:p>
        </p:txBody>
      </p:sp>
      <p:sp>
        <p:nvSpPr>
          <p:cNvPr id="24" name="矩形 23"/>
          <p:cNvSpPr/>
          <p:nvPr/>
        </p:nvSpPr>
        <p:spPr>
          <a:xfrm>
            <a:off x="6156176" y="4293096"/>
            <a:ext cx="2876108" cy="830997"/>
          </a:xfrm>
          <a:prstGeom prst="rect">
            <a:avLst/>
          </a:prstGeom>
        </p:spPr>
        <p:txBody>
          <a:bodyPr wrap="none">
            <a:spAutoFit/>
          </a:bodyPr>
          <a:lstStyle/>
          <a:p>
            <a:pPr algn="l">
              <a:lnSpc>
                <a:spcPct val="150000"/>
              </a:lnSpc>
            </a:pPr>
            <a:r>
              <a:rPr lang="en-US" altLang="zh-TW" sz="1600" dirty="0" smtClean="0"/>
              <a:t>Access control and protection</a:t>
            </a:r>
          </a:p>
          <a:p>
            <a:pPr algn="l">
              <a:lnSpc>
                <a:spcPct val="150000"/>
              </a:lnSpc>
            </a:pPr>
            <a:r>
              <a:rPr lang="en-US" altLang="zh-TW" sz="1600" dirty="0" smtClean="0"/>
              <a:t>Low light HD Box CAM2311</a:t>
            </a:r>
            <a:endParaRPr lang="zh-TW" altLang="en-US" sz="1600" dirty="0"/>
          </a:p>
        </p:txBody>
      </p:sp>
      <p:pic>
        <p:nvPicPr>
          <p:cNvPr id="25" name="Picture 2" descr="http://www.surveon.com/images/p_product/IP_CAM2400_2300_2320.jpg"/>
          <p:cNvPicPr>
            <a:picLocks noChangeAspect="1" noChangeArrowheads="1"/>
          </p:cNvPicPr>
          <p:nvPr/>
        </p:nvPicPr>
        <p:blipFill>
          <a:blip r:embed="rId3" cstate="print"/>
          <a:srcRect/>
          <a:stretch>
            <a:fillRect/>
          </a:stretch>
        </p:blipFill>
        <p:spPr bwMode="auto">
          <a:xfrm>
            <a:off x="1120924" y="5301208"/>
            <a:ext cx="1866900" cy="1181101"/>
          </a:xfrm>
          <a:prstGeom prst="rect">
            <a:avLst/>
          </a:prstGeom>
          <a:noFill/>
        </p:spPr>
      </p:pic>
      <p:pic>
        <p:nvPicPr>
          <p:cNvPr id="27" name="Picture 8" descr="http://www.surveon.com/images/p_product/IP_CAM4220.jpg"/>
          <p:cNvPicPr>
            <a:picLocks noChangeAspect="1" noChangeArrowheads="1"/>
          </p:cNvPicPr>
          <p:nvPr/>
        </p:nvPicPr>
        <p:blipFill>
          <a:blip r:embed="rId7" cstate="print"/>
          <a:srcRect/>
          <a:stretch>
            <a:fillRect/>
          </a:stretch>
        </p:blipFill>
        <p:spPr bwMode="auto">
          <a:xfrm>
            <a:off x="4283968" y="5517232"/>
            <a:ext cx="1866900" cy="1181101"/>
          </a:xfrm>
          <a:prstGeom prst="rect">
            <a:avLst/>
          </a:prstGeom>
          <a:noFill/>
        </p:spPr>
      </p:pic>
      <p:sp>
        <p:nvSpPr>
          <p:cNvPr id="28" name="橢圓 27"/>
          <p:cNvSpPr/>
          <p:nvPr/>
        </p:nvSpPr>
        <p:spPr bwMode="auto">
          <a:xfrm>
            <a:off x="5508104" y="1916832"/>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29" name="橢圓 28"/>
          <p:cNvSpPr/>
          <p:nvPr/>
        </p:nvSpPr>
        <p:spPr bwMode="auto">
          <a:xfrm>
            <a:off x="3347864" y="1700808"/>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8</a:t>
            </a:fld>
            <a:endParaRPr lang="en-US" altLang="zh-TW"/>
          </a:p>
        </p:txBody>
      </p:sp>
      <p:sp>
        <p:nvSpPr>
          <p:cNvPr id="407554" name="Rectangle 2"/>
          <p:cNvSpPr>
            <a:spLocks noGrp="1" noChangeArrowheads="1"/>
          </p:cNvSpPr>
          <p:nvPr>
            <p:ph type="title" idx="4294967295"/>
          </p:nvPr>
        </p:nvSpPr>
        <p:spPr>
          <a:xfrm>
            <a:off x="323528" y="116632"/>
            <a:ext cx="8229600" cy="1143000"/>
          </a:xfrm>
        </p:spPr>
        <p:txBody>
          <a:bodyPr/>
          <a:lstStyle/>
          <a:p>
            <a:r>
              <a:rPr lang="en-US" altLang="zh-CN" sz="3200" dirty="0" smtClean="0"/>
              <a:t>Access control HD camera installation key areas</a:t>
            </a:r>
            <a:endParaRPr lang="zh-CN" altLang="en-US" sz="3200" dirty="0"/>
          </a:p>
        </p:txBody>
      </p:sp>
      <p:sp>
        <p:nvSpPr>
          <p:cNvPr id="7" name="矩形 6"/>
          <p:cNvSpPr/>
          <p:nvPr/>
        </p:nvSpPr>
        <p:spPr>
          <a:xfrm>
            <a:off x="179512" y="3587129"/>
            <a:ext cx="889987" cy="416011"/>
          </a:xfrm>
          <a:prstGeom prst="rect">
            <a:avLst/>
          </a:prstGeom>
        </p:spPr>
        <p:txBody>
          <a:bodyPr wrap="none">
            <a:spAutoFit/>
          </a:bodyPr>
          <a:lstStyle/>
          <a:p>
            <a:pPr algn="l">
              <a:lnSpc>
                <a:spcPct val="150000"/>
              </a:lnSpc>
            </a:pPr>
            <a:r>
              <a:rPr lang="en-US" altLang="zh-TW" sz="1600" dirty="0" smtClean="0"/>
              <a:t>Cashier</a:t>
            </a:r>
            <a:endParaRPr lang="zh-TW" altLang="en-US" sz="1600" dirty="0"/>
          </a:p>
        </p:txBody>
      </p:sp>
      <p:sp>
        <p:nvSpPr>
          <p:cNvPr id="9" name="橢圓 8"/>
          <p:cNvSpPr/>
          <p:nvPr/>
        </p:nvSpPr>
        <p:spPr bwMode="auto">
          <a:xfrm>
            <a:off x="1691680" y="2636912"/>
            <a:ext cx="288032" cy="21602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19" name="矩形 18"/>
          <p:cNvSpPr/>
          <p:nvPr/>
        </p:nvSpPr>
        <p:spPr>
          <a:xfrm>
            <a:off x="3275856" y="3589053"/>
            <a:ext cx="2592288" cy="416011"/>
          </a:xfrm>
          <a:prstGeom prst="rect">
            <a:avLst/>
          </a:prstGeom>
        </p:spPr>
        <p:txBody>
          <a:bodyPr wrap="square">
            <a:spAutoFit/>
          </a:bodyPr>
          <a:lstStyle/>
          <a:p>
            <a:pPr algn="l">
              <a:lnSpc>
                <a:spcPct val="150000"/>
              </a:lnSpc>
            </a:pPr>
            <a:r>
              <a:rPr lang="en-US" altLang="zh-CN" sz="1600" dirty="0" smtClean="0"/>
              <a:t>Financial &amp; administrative</a:t>
            </a:r>
            <a:endParaRPr lang="zh-TW" altLang="en-US" sz="1600" dirty="0"/>
          </a:p>
        </p:txBody>
      </p:sp>
      <p:sp>
        <p:nvSpPr>
          <p:cNvPr id="22" name="矩形 21"/>
          <p:cNvSpPr/>
          <p:nvPr/>
        </p:nvSpPr>
        <p:spPr>
          <a:xfrm>
            <a:off x="6372200" y="3573016"/>
            <a:ext cx="1829347" cy="416011"/>
          </a:xfrm>
          <a:prstGeom prst="rect">
            <a:avLst/>
          </a:prstGeom>
        </p:spPr>
        <p:txBody>
          <a:bodyPr wrap="none">
            <a:spAutoFit/>
          </a:bodyPr>
          <a:lstStyle/>
          <a:p>
            <a:pPr algn="l">
              <a:lnSpc>
                <a:spcPct val="150000"/>
              </a:lnSpc>
            </a:pPr>
            <a:r>
              <a:rPr lang="en-US" altLang="zh-TW" sz="1600" dirty="0" smtClean="0"/>
              <a:t>Important Storage</a:t>
            </a:r>
            <a:endParaRPr lang="zh-TW" altLang="en-US" sz="1600" dirty="0"/>
          </a:p>
        </p:txBody>
      </p:sp>
      <p:pic>
        <p:nvPicPr>
          <p:cNvPr id="36867" name="Picture 3" descr="http://fs01.bokee.net/userfilespace/2010/02/04/yzhospital1202580101.jpg"/>
          <p:cNvPicPr>
            <a:picLocks noChangeAspect="1" noChangeArrowheads="1"/>
          </p:cNvPicPr>
          <p:nvPr/>
        </p:nvPicPr>
        <p:blipFill>
          <a:blip r:embed="rId3" cstate="print"/>
          <a:srcRect/>
          <a:stretch>
            <a:fillRect/>
          </a:stretch>
        </p:blipFill>
        <p:spPr bwMode="auto">
          <a:xfrm>
            <a:off x="179512" y="1700808"/>
            <a:ext cx="2839427" cy="1688102"/>
          </a:xfrm>
          <a:prstGeom prst="rect">
            <a:avLst/>
          </a:prstGeom>
          <a:noFill/>
        </p:spPr>
      </p:pic>
      <p:pic>
        <p:nvPicPr>
          <p:cNvPr id="36871" name="Picture 7" descr="http://photocdn.sohu.com/20090315/Img262799866.jpg"/>
          <p:cNvPicPr>
            <a:picLocks noChangeAspect="1" noChangeArrowheads="1"/>
          </p:cNvPicPr>
          <p:nvPr/>
        </p:nvPicPr>
        <p:blipFill>
          <a:blip r:embed="rId4" cstate="print"/>
          <a:srcRect/>
          <a:stretch>
            <a:fillRect/>
          </a:stretch>
        </p:blipFill>
        <p:spPr bwMode="auto">
          <a:xfrm>
            <a:off x="6300192" y="1595425"/>
            <a:ext cx="2629496" cy="1752997"/>
          </a:xfrm>
          <a:prstGeom prst="rect">
            <a:avLst/>
          </a:prstGeom>
          <a:noFill/>
        </p:spPr>
      </p:pic>
      <p:sp>
        <p:nvSpPr>
          <p:cNvPr id="16" name="矩形 15"/>
          <p:cNvSpPr/>
          <p:nvPr/>
        </p:nvSpPr>
        <p:spPr>
          <a:xfrm>
            <a:off x="107504" y="4077072"/>
            <a:ext cx="2536656" cy="1200329"/>
          </a:xfrm>
          <a:prstGeom prst="rect">
            <a:avLst/>
          </a:prstGeom>
        </p:spPr>
        <p:txBody>
          <a:bodyPr wrap="none">
            <a:spAutoFit/>
          </a:bodyPr>
          <a:lstStyle/>
          <a:p>
            <a:pPr algn="l">
              <a:lnSpc>
                <a:spcPct val="150000"/>
              </a:lnSpc>
            </a:pPr>
            <a:r>
              <a:rPr lang="en-US" altLang="zh-TW" sz="1600" dirty="0" smtClean="0"/>
              <a:t>Transaction zone monitor</a:t>
            </a:r>
          </a:p>
          <a:p>
            <a:pPr algn="l">
              <a:lnSpc>
                <a:spcPct val="150000"/>
              </a:lnSpc>
            </a:pPr>
            <a:r>
              <a:rPr lang="en-US" altLang="zh-TW" sz="1600" dirty="0" err="1" smtClean="0"/>
              <a:t>Vari</a:t>
            </a:r>
            <a:r>
              <a:rPr lang="en-US" altLang="zh-TW" sz="1600" dirty="0" smtClean="0"/>
              <a:t>-focal HD camera</a:t>
            </a:r>
          </a:p>
          <a:p>
            <a:pPr algn="l">
              <a:lnSpc>
                <a:spcPct val="150000"/>
              </a:lnSpc>
            </a:pPr>
            <a:r>
              <a:rPr lang="en-US" altLang="zh-TW" sz="1600" dirty="0" smtClean="0"/>
              <a:t>CAM4321</a:t>
            </a:r>
            <a:endParaRPr lang="zh-TW" altLang="en-US" sz="1600" dirty="0"/>
          </a:p>
        </p:txBody>
      </p:sp>
      <p:pic>
        <p:nvPicPr>
          <p:cNvPr id="17" name="Picture 8" descr="http://www.surveon.com/images/p_product/IP_CAM4220.jpg"/>
          <p:cNvPicPr>
            <a:picLocks noChangeAspect="1" noChangeArrowheads="1"/>
          </p:cNvPicPr>
          <p:nvPr/>
        </p:nvPicPr>
        <p:blipFill>
          <a:blip r:embed="rId5" cstate="print"/>
          <a:srcRect/>
          <a:stretch>
            <a:fillRect/>
          </a:stretch>
        </p:blipFill>
        <p:spPr bwMode="auto">
          <a:xfrm>
            <a:off x="1331640" y="5301208"/>
            <a:ext cx="1866900" cy="1181101"/>
          </a:xfrm>
          <a:prstGeom prst="rect">
            <a:avLst/>
          </a:prstGeom>
          <a:noFill/>
        </p:spPr>
      </p:pic>
      <p:sp>
        <p:nvSpPr>
          <p:cNvPr id="20" name="矩形 19"/>
          <p:cNvSpPr/>
          <p:nvPr/>
        </p:nvSpPr>
        <p:spPr>
          <a:xfrm>
            <a:off x="3347864" y="4149080"/>
            <a:ext cx="2232248" cy="1569660"/>
          </a:xfrm>
          <a:prstGeom prst="rect">
            <a:avLst/>
          </a:prstGeom>
        </p:spPr>
        <p:txBody>
          <a:bodyPr wrap="square">
            <a:spAutoFit/>
          </a:bodyPr>
          <a:lstStyle/>
          <a:p>
            <a:pPr algn="l">
              <a:lnSpc>
                <a:spcPct val="150000"/>
              </a:lnSpc>
            </a:pPr>
            <a:r>
              <a:rPr lang="en-US" altLang="zh-TW" sz="1600" dirty="0" smtClean="0"/>
              <a:t>Administrative area operation monitor</a:t>
            </a:r>
          </a:p>
          <a:p>
            <a:pPr algn="l">
              <a:lnSpc>
                <a:spcPct val="150000"/>
              </a:lnSpc>
            </a:pPr>
            <a:r>
              <a:rPr lang="en-US" altLang="zh-TW" sz="1600" dirty="0" smtClean="0"/>
              <a:t>HD </a:t>
            </a:r>
            <a:r>
              <a:rPr lang="en-US" altLang="zh-TW" sz="1600" dirty="0" err="1" smtClean="0"/>
              <a:t>Vari</a:t>
            </a:r>
            <a:r>
              <a:rPr lang="en-US" altLang="zh-TW" sz="1600" dirty="0" smtClean="0"/>
              <a:t>-focal camera</a:t>
            </a:r>
          </a:p>
          <a:p>
            <a:pPr algn="l">
              <a:lnSpc>
                <a:spcPct val="150000"/>
              </a:lnSpc>
            </a:pPr>
            <a:r>
              <a:rPr lang="en-US" altLang="zh-TW" sz="1600" dirty="0" smtClean="0"/>
              <a:t>CAM4311</a:t>
            </a:r>
            <a:endParaRPr lang="zh-TW" altLang="en-US" sz="1600" dirty="0"/>
          </a:p>
        </p:txBody>
      </p:sp>
      <p:sp>
        <p:nvSpPr>
          <p:cNvPr id="21" name="矩形 20"/>
          <p:cNvSpPr/>
          <p:nvPr/>
        </p:nvSpPr>
        <p:spPr>
          <a:xfrm>
            <a:off x="6243285" y="4149080"/>
            <a:ext cx="2389180" cy="1200329"/>
          </a:xfrm>
          <a:prstGeom prst="rect">
            <a:avLst/>
          </a:prstGeom>
        </p:spPr>
        <p:txBody>
          <a:bodyPr wrap="none">
            <a:spAutoFit/>
          </a:bodyPr>
          <a:lstStyle/>
          <a:p>
            <a:pPr algn="l">
              <a:lnSpc>
                <a:spcPct val="150000"/>
              </a:lnSpc>
            </a:pPr>
            <a:r>
              <a:rPr lang="en-US" altLang="zh-TW" sz="1600" dirty="0" smtClean="0"/>
              <a:t>Treasury unit monitoring</a:t>
            </a:r>
          </a:p>
          <a:p>
            <a:pPr algn="l">
              <a:lnSpc>
                <a:spcPct val="150000"/>
              </a:lnSpc>
            </a:pPr>
            <a:r>
              <a:rPr lang="en-US" altLang="zh-TW" sz="1600" dirty="0" smtClean="0"/>
              <a:t>Vandal Proof HD Dome</a:t>
            </a:r>
          </a:p>
          <a:p>
            <a:pPr algn="l">
              <a:lnSpc>
                <a:spcPct val="150000"/>
              </a:lnSpc>
            </a:pPr>
            <a:r>
              <a:rPr lang="en-US" altLang="zh-TW" sz="1600" dirty="0" smtClean="0"/>
              <a:t>CAM4361</a:t>
            </a:r>
            <a:endParaRPr lang="zh-TW" altLang="en-US" sz="1600" dirty="0"/>
          </a:p>
        </p:txBody>
      </p:sp>
      <p:pic>
        <p:nvPicPr>
          <p:cNvPr id="36866" name="Picture 2" descr="http://www.surveon.com/images/p_product/IP_CAM4260_4160_4365.jpg"/>
          <p:cNvPicPr>
            <a:picLocks noChangeAspect="1" noChangeArrowheads="1"/>
          </p:cNvPicPr>
          <p:nvPr/>
        </p:nvPicPr>
        <p:blipFill>
          <a:blip r:embed="rId6" cstate="print"/>
          <a:srcRect/>
          <a:stretch>
            <a:fillRect/>
          </a:stretch>
        </p:blipFill>
        <p:spPr bwMode="auto">
          <a:xfrm>
            <a:off x="7092280" y="5373216"/>
            <a:ext cx="1866900" cy="1181101"/>
          </a:xfrm>
          <a:prstGeom prst="rect">
            <a:avLst/>
          </a:prstGeom>
          <a:noFill/>
        </p:spPr>
      </p:pic>
      <p:pic>
        <p:nvPicPr>
          <p:cNvPr id="36868" name="Picture 4" descr="http://www.surveon.com/images/p_product/IP_CAM4210_4110_4310.jpg"/>
          <p:cNvPicPr>
            <a:picLocks noChangeAspect="1" noChangeArrowheads="1"/>
          </p:cNvPicPr>
          <p:nvPr/>
        </p:nvPicPr>
        <p:blipFill>
          <a:blip r:embed="rId7" cstate="print"/>
          <a:srcRect/>
          <a:stretch>
            <a:fillRect/>
          </a:stretch>
        </p:blipFill>
        <p:spPr bwMode="auto">
          <a:xfrm>
            <a:off x="4427984" y="5301208"/>
            <a:ext cx="1866900" cy="1181101"/>
          </a:xfrm>
          <a:prstGeom prst="rect">
            <a:avLst/>
          </a:prstGeom>
          <a:noFill/>
        </p:spPr>
      </p:pic>
      <p:sp>
        <p:nvSpPr>
          <p:cNvPr id="36870" name="AutoShape 6" descr="data:image/jpeg;base64,/9j/4AAQSkZJRgABAQAAAQABAAD/2wCEAAkGBhQSERUUExQWFRUWFRcUFRUYFxcXFBUYFxUXFBUVFBUXHCYeFxwkGRUVHy8gJCcpLCwsFR4xNTAqNSYrLCkBCQoKDgwOGg8PGiwkHCQsLSwsLCwtLCwsLCwsLCwsLCwsLCwpLCwsLCwsLCwsLCwsLCwsLCksLCwsLCwsLCwsLP/AABEIALQBGAMBIgACEQEDEQH/xAAcAAABBQEBAQAAAAAAAAAAAAAEAAIDBQYBBwj/xABLEAACAAMFBAUIBwYDCAIDAAABAgADEQQFEiExQVFhkQYTInHRIzJCUoGhsfAUYnKSssHhBxUzgqLSFnPxJENTY6OzwuKD00RUk//EABoBAAMBAQEBAAAAAAAAAAAAAAABAgMEBQb/xAAsEQACAgEEAQIDCQEAAAAAAAAAAQIRAxIhMUEEE1FxgZEiMjNhscHh8PEU/9oADAMBAAIRAxEAPwA8R2I+qYbajuz+MSrLJ9Icv1gJOgR0CEJJ9b3CHCQfWPIeEACpHcMdEj6x93hC+j8W5/pDAF/hn6h/p/SCRHTZAdSeZgC02Uoci2DvPZ/SEAfSO0isCHeeZ8YcE+amAZZUhQAJQ3Q4SRuEABhI3iI5pUggkcxEIkjcOQhrSxuHKEBHZZ4AoSMjTXZs91In65fWHOBkUCYNzCntGY/ODVlKToIAIzPXeI4bSu8RHaLfITzlmd4So5kgQPMvyQNJcw+xB/5wwoK+lrvhG1rv+MAi/wCUf9y4+5/fElmvUOaCUwG0kpQbqgNWAKCfpq8eRge2WkMAADQkAmh35jlB4l5aQPeK9qWNKAse85fnAB0TxubkY7143HkYbjhYoBHevG48jHDaBuPIx2scpDA5143HkY5143HkYcY5hhgMNoHHkYF67G1SDhGmVaneaboknDEcI0HnH8olCCAQvpA48j4Rzrxx5HwjtIWGGA3rx8g+ENM9d/uPhD8McKwxDDaF3/GFDsMdhgWtIaZW0ZH51hCbwPu8YKu6ztObClMXqsyqTxAJz9kYlg6tsOR+PdElIu5fRKcwzVRXYW8BCm9Ep6LUBW+qGOL2EihiqFZS0jtI7MVgaFaEagkgjvFIZjO4c/0iRj4TJUUOkM6w7hzPhCxtw98AAcyz4DT0dh3cDC6iCnLEUIX3wOuIEDKh0JryMIBLIMO6kxpbv6JtMQOJiZ7KNkdoOcGjoU22av3D/dDGY3qTDWkmNt/gvfNH3P8A2hf4MXbO/pHjCGee2iW1MtRmO8ZwdLetGGhoY0d89E1RMSzamtCKLt3RmJalMSeqcqjYc/GEI5Osnaruao7tD7qQF+71qQy1GHzhlU1rnnU5b4IM0g+jyhjWl9hXlFagITdaClFrnpWteZieVZabdFUcmrHUtDbacqR12JGsFgHq64RmNm3jANomBpr/AFaLyzPxEckim3Tuh1jswILEnMk6nfSsFgNwQurgr6OOPM+Md+jjjzPjDECYIWCCjZxx5mG/RxvPM+MAgfDEU9yMhqfdxMEzkCipJ4ZnOL+4rllJKLWiWzzHzpjK4R6IyNa7YtKxNpGXly6CnyeJh1I2VpuSzLQ4Hzzw9a2Q798Qy7ikMK4XA2eUJitDI9RGSwx3DGpFxyCaBX78ZiRbiswNCsxq7npD9NhrRkqQ12A1i5vyXZpVUlCY87aOs7Ev7ZAzP1ecUaWXaWJO/wAIlqihdWW1yG7ae+FEmA7z7vCFDAOEz2fDnD6eI3jiDsgmdYw3DiMue+BWsRXSvsJ+FY57NaNHdHS2ZLosys1N/wDvB7dG9ufGNdYbylzlrLYHePSHeNRHlqtTWvMxPKnFTUEg0pUEg03Vh6hHot53LLnjtCjbGGvt3iMXe1yvIPaFVJoGGh4cDwMBm1scsTcz4xE7VFDmOMGoVHI6IiEumyvzsiRVG4QrGOjjJXI6R3qxuHKOiUNw5QrGEXNeAkzFV1LLoM9eBz8740jc2dUdQyyciKjNPGMB1Q3CHyrzmSuzjYDYamh7+MK6A9B6gf8ABX+mO9R/yU93hGD/AH1M9dvvGOG9X9duZh6x0bqdZcSkdVLzBGv/AKR51fNkMuZmAKEo1DlvBid7cx9I8zAs0Yq12warFQEUB2iO9UN4giUSR8e8ZGHmCwAXljfDct/xg0iG4IYgOZNAUnhuMFWdgFA3ADQ+ER2sZAb2A9mp9wicGGA7GPkGFjHyDCBjsMRzEPkGGs43/GH1gdjjNPRBz+sRs7hDAtrgsclz1s6aFwnsIQa5emw+Ai9W1yCxP0heHZbnmIyeIwsRi1JohxT5NI02Qz52hCO56/D84fPtMkkAWiXTufwpGXxGGvMpr+p7orWxaEbOTabKoobQnfUxm72v4ElLMzKmjTTk7DdLHojjrFYVLa6bvHwh8GpgopAyKqigpHcQ3jnE5hsIohxDeOcKHtNGzP52mOQxF+yQwrBr2ciIGSOZmyBpkkHXntgZ7CRofn4RYYY4ViSiq01rDx3wZNkg6iBXsW6JsVDad8LDxMRMCNQYcoMKwokDd8Pw8TziLDwhAU4jd4Q7CibDxPOE0kMKGvMw0EH/AEjtfmhgsAUyypoQTuNTn+sSotd/vh7qD/ofCND0ZnSGGCYiBhozCle8sYEBQrI+c4cbLG9Fnsw2Sf6PGFhs3/J5JF1+YjzlrPQkb8/H8uccKcIuOk0iWs0NLwFTqFpQVyOQy1ofbFU4J0oo+yCfhE9gQkcIbiXh7oUxD6/JV8IaF+sTyEUIYwUuo7OQJ2a5AfnE+BeHuiCSpLMc/V2bNfeTEvVnj7ooGOwDh7o4UHD3R0IfmkcmsRkBUnTTmeEMRDNAJwinE5ZDxMPEpRsHui9uubIkrTFMYnNzgALHjR8h+USzLwlsSSWO6qdmu8jFyEaKK9yLM9hHCFhHCLuXaZYqzO1fsmgH3oBtduZ6qmNUOpyDvwpXsL7zw0htJdhYBloACfcO+HpIUbid/huiRJIAoFoO4Q7qxu90IZEVENKiJGA2Cp4D84hnqArMwyALUA3Cuu2GIiaYNBn87YrbzvBJVMbbfNGZpTdr+WcUV53/ADStUAloxNKUL079nspFXLw9U5amImgJzOgOXvgMnk9jc3dPE2WrqCAa0B1yJGzujkR9E5WKyp5opizYNn220wg19tI7FpFnp82SCKwBNkRmhY5yGqORnnQlSe+mR9sPN82pNVDjiATzWn5xyORskXRlw3DFMnTFK0mS3XiMx76GLCRfch9JignY3ZP9VIiyycrEbSoJw1hdXCsYI0qusDPY9oPsi26iGTLPwhiKYmmo9sT2OYmLygZl+qaEcRUZ90TTpWUATbPQVGR7zSEBphY7CwqJrqSNtajvGHOKO1qqPQOHGxgCAeYyPCKb6awNCB74f9Krs+MNysVFkHG+E4BGtDsNNIrfpJGz4w8Wzh8YixmnuCySZoImOyuOKhSN4JEXH7ks3/G/rTwjAG199d+fjDheR3H3+MUpIRrr5uiziSxSbVqaF1Nd9ABrGMF5KMmrUa5fpD3t9dTh40JpxpWKacGZXdbSAasEGADGVl46EsMtCK7MvWEVdmU8qg9LLU3inHl+kce8kAJ7WXCMDM6Q2n1/6V8IPsM6ZNkszzyp7Qw0litADTMV2xelkrNF8GusdqGEZmpzPecz7zBQnDeY86u3pXMSvWeU0poKchtqIsR00qcKyqvWmEtTYa5+yCqNItS4No9oAG3gMszuiwsAk9X5Rh1jGpakzsjYgoKGm+mpMefDpBPrU2ccB1oy37Ik/wAUzQQPo+ZBP8UaCldnEQ1NIbg2b55crOkzu7L8/NiC0OigUbGdwDAnmoCjj8dIxR6TTqZSB/8A1HhDZfSeaCR9HzoCfKjbUDOnAxfqIXps14zNW9gHmr3V17zEgbv+fZGR/wATzf8A9f8A6o8Iil9K5rFgJHm0BHWgaiutM4WtD0M2Jnbqk93xyjmZ1J7h40zjKjpPNH/4/wD1V8IZL6WTWBw2fQlT5UajXZD1oNDNfiA/0/SBrY+KW4B1Rxpl5p20jOf4hm7bOT/8q+Ecl9KJjAEWckH/AJi+EPWhODA7FcDTVAcgBdAKk561NKeysXEnorKU5lcttK/EUrzgGZ0mmKCTIYAAnKYuQEOTpDMIBFnbMVr1i7Yik/vP9hLHXBoJKqihVqR3U21zJHwEdjNWjpU6ipkECoFcYOpoNIUaa4rYelnpTS/n2xxpOUSTKk5bM+EOniqVHA+/SMGgsoL0swKtX50itsN0I+IU0C0pxBJi5vX+G/A+ERXOub/yfhMZdFgS3O8vOXMZe4kfCJ5V5WqXrhmDiM+YpFz1URmRWI3GQ2bpeoymymXivaHI0/OL+x35ZZooJqg7m7B/qpX2RnJ9j7Qy3xS2axqcQpti4zaE0bq32IajT3RR2hKVii6lpf8ADdl7iQOQhljvya8wI1GFaEkZ+6kDlYIIdM4QSJ2TOOhIzZRBghYIIwR3q4QA+COFIJ6uF1cAEEh8LBiquB6LiqnZQjbCvG0JNAH0eQhBDBklhWqNO1WsStLiF5cSxNJ8op7emFGalSqswqScwK7+AjLy74Z/4kuXTPCSpNPNJoprXKsbG85fkpn2H/CYwKsAF7twpkg1qK8o2xQT5Jk9PATMmF1BGAUrkqFKmlKNTYD85xCk3y6FkVK1OVc6gjOvGIOpybMeeaa5Zj5zgmwy/wDaE026V3NvjXhNI73g0+Op3zT67+Vl8EiCYAJq12qwHNIshJO6IHk+VXL0H+KRkkcpwJA4p1xG0otBvoXiy6jhAyyfKt9hfxPFAcKwLd5HWzhXOqGn8mcWXVwJd0vys/vl/ghoROywFdhHlBUVE18tusWhlmA7tlZTP81/yh0OyURDdZBlLQg0FDwO6DVkRBdyeSXu/MxSQiO8V8k/2G/CYksJBlpQg9kDkBHbcnk3+w34TD7Evk0+wv4RFCAb6TyR+0n41hRLfK+SbvX8awoTA9WRNeNIjnDEcOysTSwdT85wNelqEmS83IYVJJOnIa90DMSrvoeSfv8ACA7BbZaK5eYqAlKFiACaVpnHnd4ftFnTZupSXUEIlKE1FS5apOVcu6KG9L6mT5hdz3ADJRuAidDLPeLBeMubmjq2/Cwb4QTJGQ+eEeDXDfj2eaJiEgqcx6y7VIj3O77UHRZi+a4Dr3MoYfGIlHSKx01hiHCsUt3L25nzti5ma/O2Km7hR5nP3mBCFa5cUl1p5f8AmPwrF5amy01iqu4D6R/MfgfyhFWWxSFgiXDHaRmWRhI6EiTDDgsICLq4RlxPhhFIQArJETpBrJEExYQypvFPJzPsN+ExhDKbCpBywDF9wUAj0K8F8m/2G/CY83WTVVNTplmBTsjWoz3R04OzDKyN3pj4M23jWCrqs4e0KrZih2ncd2kCTTQvnXNhqKnb7dNkH9HWBtKdzbQdhi3yetOd+KlfUf1ZqBcsv1T95/7oge6ZfWqMORRz5zbCnHiYuwkCzV8sn+XM/FLiTz7Bf3NL9U/ef+6BRc8vrWFDTAp859rMN/CL4JAyJ5Zv8tPxPDCyvNyS9x++/wDdA9nueXjmZHIr6T+oDvzjQmVAdll+Um/aT/trFUKwT9zy9x++/wDdA9kumX2sj57ek+/gYvDLgWxr5/8AmP8Aih0Fgv7pTcfvv/dA1hutDLU0OnrONp3GLnDA12r5Ne78zBQWwG1XUgRjQ+a3pvuP1oUi6kwLk3mj033D60WVrTyb/Yb8Jjtnl9hfsr8BDoLKW9LtUSmIBqMOrOfSGwmORZXvL8k38v41jkRLYqO56W5yjzrp1egnoJMuYwVS2JhSj10GeyL3prfBlyAoNDMOHjhGbe8qOceePNjaEE92dnheLHItcignXQq0pUkanf7Iu7T0VWa3WK2BStcNBXfTLLSGTZdYtujd1T5yMFdVCHCcWdBqCKa5d0RmjW6NvK8aEFqXBS3H0X6ybho1N5ByGhY7qR67YbMJUpJa1oqALXM0AAHwEB3ZdqSVoueebHVjvPDWMp+0a9ZuJZMoMEKhnIyxVJCrXdRTUcY523J0eU93sbYWxGaiurU1oQSMtoGmkV13tRn+dpjx5EeSwbtIdQwyPMR6jclsJUFhRmlqxHEiG0kiWmixntkQd/8ArFVYW/2kU3n8Bgi0WoZ784hs1mKzBNJATXXPMU/MRIIvRCiotXSaTLYKzVJOVKH84eOkEo0oSSa0FM8qV7tYzZoW4EOAijfpOimhWZXhLcjmARBDX8qgsVeg1orHhoATCEEXjfUmQQJrhSRUDMkjfQbIJsNtScgeWwZTu2cCNhjy/paDabYry1YKyKuJlZRVa1yYA6UjTdG7TJsgZMUwlytaI7LUVAIIWmdd+wRTS+ZVbWa6c4UEk0A1O6M/aOkCYsIoc6Cmdc6DSDFvYTJyyqMMQZq1KkYeGsTfQ06ymMHLzMXbxa1OdaU2U4xUYprchsAvGZRWU5HAxpwoRGDSmBc6dnIBRmaCvflTOPQb3uabOmp1ajzWRiWAABph112nKKGZ0TtVnpLwSZvZJxlXYKKgYC2Q2VpGuNKNmeS3wYa8R5ZvtHhtOyD+icsNaFB4nYdBXbGkmdHp5qxs9l3k9W3eSc4yE6+ikzHLVEIFB1aBRtzoa55xtyKLfB6qBANolAz5ddiOdnrS4x91dO5oI63Cy7SBRhxFMjGvNqQzUYMtDLc1qNrSyIykq5Nouw8CAxIBtJO6WtMhtZxWuoyrzgpbQvrLzEQS5y9e3aX+Gm0etMgALwQBZZA6+c22qDZl5NSc9d3KD/pC+svMQFZZy9bO7S+cm0f8NYsQUyxX2GSAZh2mY+7YdPjziW9bwEuS7qQSBlmDmchltzMVXRq9zNWZiwijA10qXxE6nhDoV9FzSArpkgSxxqTkN53a5Ugvr19ZeYgW7p69WvaGm8bzCH0T2tfJv9hvwmFYZAWWoHqg+0ipOUNtdoXq37S+Y20eqYrr66QrZpCkUZ2ACiuWSipamwfnFdh0EdIZmCzzG9UA8mUwow03pZOnI8qYQwmCmgGE1BFKd22OQpaexrV0anpTe3XTa1yXJRuFYoHn5xYdKZHV2qYuwnEvc2Y8Iz09yI1i6ij3cDUcUa9i2B457o0/RC0UmFdAy19qkfrGNsU2qg0Fd+3I6xdWO8upeU2gZ6bDr2T3aw8m8TbNU8Mr9j0lpulRpGW6ZylKy3YHCpYEjZiGXsyg+bfG7OCrLZutkvjUHECoDbvW56d0efFanSPmk9LsyFyWRJyrLCY2JGEb2zw0pp3xprbYXsrMJykbA1Dgah9FqZ76axYdBLrl2fGWBM40wsR2Qp1Vd3E7Y2tltgIKsA6nIhgCD7DsjRY2XOalsePLbw84JhfCa1ahAFASOOtIsfJYQjKCBsKEj3j5rF10ouaXJmhkqqOKhRsOhGIkADManbFfJSmwD3n2k/kI5MmTS67HDG3uUdrlTA4FnWTKlEDE+AByamoXLu2RW2q0zEnywz4sbsoAULQbi2RJ0HONLPFG9lcySanWpJMZm95JNokDWrvw1GQ94hQyuTo0ljSRtZvRBTIE4WianZxGrgSxQVoQVLDLidYz9otFJTMetQAVLAjEoyNSGO47q6xpbPeQIFn01bFSuGh7NKxRXxeInWSZjl+URWqpNMxUbdVOfONY2xZFSONZWNlknrRNmZsTQHz1xHPgPyGUI4utw/7SFxhchKMulQMm87D7axULaLNMkSlLmQ8vC1VALBgtKHtDf7Y1ly9HpM+jJ1tQFbEZzIjEUocAYjPUjjFSyL23+BPpv32K+02NXIKzZ8umXZcVPeduph9ksCrMUvPnsK54nyI3EjON9d7rIStpKthFFVRLAFK5BVUYjxrs2QbLvRXUHq5RBqQMIIAqQO85c43i4Pg53HIuWUdnlKoyFNKjZoBXvNKwnvZUCCtRNmpLWhyqQxJ40pEVothV8GRDhsQIBBG4/wBUZe9byUCUVr2ZiuFcgvXEBVcswKjMcakwnC4qviVqpm1t58lMNMXYbIbeychHiF3dHAyeVBqSaUNDQZac494skhpihgKBgDnkKEV2x5v0uuwS5zL6OTKQaZNmKE8vZBJuti8aTe5m26OyhLYKpxYTQk1zGYjR2a71V5KMimkgg9kGpBlCume3PjA9xXQZ1oAlAk0rmcgAOOhOXOLS32Z0tMsMpBCTKg5elL+93Qt2ty5UnSI7WqLksqXX7C+EBqFxYjKlmoA80UoCTkNAc9YdbrYomMCdKfARAbwT1o9LHihoVo82eWWp0y7k2aUwBEtPuL4RXlklzZnkpbDEooVGXk0OVNNYLuK+CMWEggEEgjLPjqNItv33YJ4pMeWjcWU8iv6Rg8aU6NnOThtyUFrskqfLZQRKLKQKy1ZQdhDKAwzpsMA3P0XnyUfCJVoqQ3ZwvQANojdquY2RoHsNmY0kWqUWOiF1qeA2/GBrTd8yUe0pFPSGnMaRqoR6OV5Jx5KuROrNVHlS1qaEGWqtpXaKiHWBJSyULKhOHPsqTniIJyr6J5RdWK9JlaMQ4CsQHAelFJyJzGmwxI96SHXC8lE4ooK7fQqN+wxMsab4NcWdKO7+pV22yIJb9hAcDeitfNPCAr1l2TCsueFUlQQcOEjZUMBlF9Naa6sJbWaaCf4eDqydmasfgYyPTC1zkAebJCkYkHZZQca0BrXOhAIhPFW9miz3tTM1KunHMZZOgqSzUoqj0mYVy05ga5QoJsl4mzWUsB25hDBtoZi4Qn7KqzD60xT6IhRwN5Zyfp1S23/xm1hnSS2GZaZhPrUU7KAAYfd74p3HzWBmvhySSssk6ky0z76CO/v06GXKP8p/Jo7FVHp4/NhGKi1wabodZ0frFdQ1CpHCta6d0aCbY5KlVIoCTSpJAIpvOWsYOw9KGlE4JUvOlf4mz+fjBNq6V9aAHkoaEkUaYpBOvpGMMkJSez2OfJ5CldXR6QljUGlae7nFrZJgxOoIKhRSnAx5JZekVWAwPmQtetJ3Aecp0HwjedHbveWzlpmJiBQUNMiajXbWJhFY3T7OVrUm10X7HUYsJ01pUcIsOj1rqSpNSNO7Z88Ipp0zrSeyVYjzdxGhG8QFZry+jTQ7g4QKMBQnhQfOsdPRKLf9pNrMuTKYDMuy13ZBvy90Y65Lxct2jiBbDmcwcJb8oM6edNZVqs4RJcxCsxXDOV2KwOQJ3iM/0TXHNJ2SxiO7E3ZA5YuUcs4w0SkarVqSNNa37XsikZVmWqV2qFHB0JxE07NRpBd93gst5SsQMbAZnZtJ4eMSyLbZwQcaZGuT/rHmQtb0/wC/I7HTOrNwTHmMMgre0KCWoO/KM50WaXNcy55PVMGmTKVrSiigI21I5bIsOkV4K0qb1ZrqoOY848e/3QFct2MsozWLdqWdSKZsKZdwj0MVVuYZ7q0X9i6P3TLavWTmzyBxin3KVjXWfpLYpaKkqbMlKqlaIpzrTMlqmuWvGPNccLrI7XiT7Z5P/TL2RtzarBViJ81MRqcKFeA80Dv7zFrZOldiloFExjStC0ss2ZJ1J4x5kXhYoSwRXAPypG9tF+2R5mMziKVooRgM9+XwjR9HxKWWryyzBhWWWrQAEioB/OseS2OQZkxEXV2CjvJpWPVrwP0ZFVNETCo4Cg+EN40maYssp2XLziQT792Wecef9Mm6yzoqywHlVVnbbhJTCBtrQMTsqI2ytUZnIaARk+lOTMmxgJntIwH8A5wOJpqaY/olZFkIqYaTDiM0jTIAKVPqnHUcQd0bBp2NQHUMppkwBBNaGM90VnYpCsRmAEHcmVa7c8UWs61ECg3gDhU0JiopUJtt2Ybp7cUiTNWaHMtJnZNe0gddlTplvOwxn0u2W2k0EcAP7o9Ovvo8ltsryHGeToakUdR2akbDUg98eGXxdsiRMCNiVgxDhWxEYdVYE1XP2xqpuKohwUmFdK36iUJUtyetYl9K0WlBUHSp0jHYIsb2EsOOqNVw11Jzqa+d7IBJjGTt2axVKiOpEex/ss6Zo9n+j2mZ20aksscyhAIWvA19lN0eOkwXdIqzDgDyP6wkEuD6NnXDKerJQEgiq5VDAg6ZHWM1b+jMxPN7Q5HwPOMRcPTG02U0DFkAJwtnoN8ehXD+0az2iiv5NzsOh7vkxop0c7xxkjNTZZBoQQdxyPKKHppaXazohdivWAhak1OFgKD2++PYrRdkqcuisNm0ew7PZHnnT+4Vs/0eZVsP0haAdo1oWAXbUlQM98VOX2W/yIhjcZqmefdJZlMEsV7OLXWi4ZK1H/xE/wA0dga/p7TJtaUoiAabFFSaHUtiJ4kwo4vHjpxpHcwKGkRzHCxRsIcBEgMRBo6zZQAFWV+0p+sPiI9Jv3pAtlVWIJZm7NNlMyTmOW2PLrLMzHePjBFuq81hWpLkZn6x2mM549TT9i4SpNe5vZv7RZbsBgZmOjKtKE7gXBHOJ7/vtZCETM3Po7uB4xWXBdcmRKLazCvaf1QaGi+qKEHfmO6Mdec55rl3cuTtJzpsiXL1fs9I00+nv2S2m+GmnOgGoy+J9kem9CejE5pMvD1apMUzZk5jXCT5q4Kg5AU3ZEx5Amsby32GZZJIeYiYQ1Bn2mxaClO/2CNdEGtMuDNSd2aPpT0YlSZL2mdaJU/AQiqqsHLE0VFwtQZ1NdwJjE2VwpxvSmoljFQbhiJqTA9vvPrgiBVABLtQDFrhUEgaVqacYgtU/Knti1hgurIlOVnpdyyJMySHVFo4qw1z0YGuudRDr2s6pZ2CigCgAcBpGBum8J30Z5cstUTFaoJBofOWo0rQwZKm+VZaza9UzHHMZtoGQMcmhKdI0lK4MmxRzFEeKFij0DxyTFCrEYMdrDJNR0Bswa1Bi6JgUkYyBViMIoDrqT7I21/oSoMyYAugZe0c8ssB047I8ns1pKMGGyNbZb0WclRqNf1Ec+STjJKtmeh46TxvfdGjsV4y01mVH+WwPxMSJarMzM00iYTSlZZ7K+qK8c4pvpJAAoPNBzAPxgS1X91eqIdf92u8DeN8FjNbIvWyotE7A3CWRT2CIrVfEvLBMA34kme6gjKJ0jxGgloMwDWXvr9aJxbzlkmeWSjwgsZo7J0klSz25oIOXZR/fiAGzZHkv7RcMy8nmSlUhgj6UDdhVYsCdcQ9saW12KZPBWVSoNTU0yzH5wNI6H6POr1gqKBqimwHft5wnJ8GiSq+zz+2LLMvNcE4MfNHYKUFBloa1Pt5Viys49TtlzIoZgBiCmhyrkIGMqT9ExYvLbusHrkebWvm/CKirOTP5DxSpK9r5r9jzNpRLUUEk5ADMknYN8W133a8updHUnKjIy+9hmY3d42ezqkppbnEShekypAI7RpqCDu3xPeMmR18lROZpTEhyZmKh2MTXLX3GK0sxl5baql9f4MZKbzvst8IFMrdGmvyxqJjJIJdTLqADjatDUZDgcozSmFVMrHk1r4Mtrn6Y2mzHsuWXcx/PxrGmvfpfZ7wsplTlKzFIdKZEMMidxGEt4CMHBN3EKxOHF2TlQmm0nLugdpbHTCVySZVXnYChriqN8KLabK62qojNs0Jp7fGFGSbrc6ZJJmWIjlYUKKJFWOgwoUMQ6Qe0O8fGPQpvQqTm+KZVqsc1yrmadmFCjDNJxqi4rc0XRDodKtTTVmPNFATVSgJLYBn2KZBRSJrT+xuyA/xbRr60v8A+uFChxexTdle/wCzWyrOlgGZTGoIxLmKjI1WF+0q7VbqkxMAMT5UzOQzy2CvMwoUTJ7glsecSFwgU2k140NBELmpMKFHZ0YM1/7O5dTOB3Ife8aS9rKoluaCuGlaCtN1YUKOHJ+L9DVfhv5mUYZxzDChR6B5lHaR0woUUQxpiw6PuevI2dUf+4sKFES4LxfeNax0+wsVd4rUj2/iEKFGLOtHZcsYj9sfnBLDzeBEKFCQ2F9H/Pfu/wDKLmxWgrOUjaaHiCQI5CgRfRZdLppWyzaGnYO7fQjuIyjxo2v6qfdhQozywjJbnDmySjNJex1LRX0U5Q7rRXzV5frChRwzjXH6s2xu+a+iLHo9MAtUkhQD1i79ppvi4/aN0ekrKNoVcEzGA2HJWrtZd/EU41jkKOjw297NciSWyPORGg6PSQJU188QIQGugIqecKFHoIxiU/Sm8XRUlocCZmi5VzIzprChQoyXB2y5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pic>
        <p:nvPicPr>
          <p:cNvPr id="36872" name="Picture 8" descr="http://www.teamwin-led.com/ezfiles/teamwin/img/img/107111/Bank_office.jpg"/>
          <p:cNvPicPr>
            <a:picLocks noChangeAspect="1" noChangeArrowheads="1"/>
          </p:cNvPicPr>
          <p:nvPr/>
        </p:nvPicPr>
        <p:blipFill>
          <a:blip r:embed="rId8" cstate="print"/>
          <a:srcRect/>
          <a:stretch>
            <a:fillRect/>
          </a:stretch>
        </p:blipFill>
        <p:spPr bwMode="auto">
          <a:xfrm>
            <a:off x="3275856" y="1700808"/>
            <a:ext cx="2573244" cy="1656184"/>
          </a:xfrm>
          <a:prstGeom prst="rect">
            <a:avLst/>
          </a:prstGeom>
          <a:noFill/>
        </p:spPr>
      </p:pic>
      <p:sp>
        <p:nvSpPr>
          <p:cNvPr id="25" name="橢圓 24"/>
          <p:cNvSpPr/>
          <p:nvPr/>
        </p:nvSpPr>
        <p:spPr bwMode="auto">
          <a:xfrm>
            <a:off x="2771800" y="1844824"/>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26" name="橢圓 25"/>
          <p:cNvSpPr/>
          <p:nvPr/>
        </p:nvSpPr>
        <p:spPr bwMode="auto">
          <a:xfrm>
            <a:off x="3995936" y="2204864"/>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27" name="橢圓 26"/>
          <p:cNvSpPr/>
          <p:nvPr/>
        </p:nvSpPr>
        <p:spPr bwMode="auto">
          <a:xfrm>
            <a:off x="8460432" y="1772816"/>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www.surveon.com/images/p_product/IP_CAM3260.jpg"/>
          <p:cNvPicPr>
            <a:picLocks noChangeAspect="1" noChangeArrowheads="1"/>
          </p:cNvPicPr>
          <p:nvPr/>
        </p:nvPicPr>
        <p:blipFill>
          <a:blip r:embed="rId3" cstate="print"/>
          <a:srcRect/>
          <a:stretch>
            <a:fillRect/>
          </a:stretch>
        </p:blipFill>
        <p:spPr bwMode="auto">
          <a:xfrm>
            <a:off x="4139952" y="5301208"/>
            <a:ext cx="1866900" cy="1181101"/>
          </a:xfrm>
          <a:prstGeom prst="rect">
            <a:avLst/>
          </a:prstGeom>
          <a:noFill/>
        </p:spPr>
      </p:pic>
      <p:sp>
        <p:nvSpPr>
          <p:cNvPr id="6" name="投影片編號版面配置區 3"/>
          <p:cNvSpPr>
            <a:spLocks noGrp="1"/>
          </p:cNvSpPr>
          <p:nvPr>
            <p:ph type="sldNum" sz="quarter" idx="12"/>
          </p:nvPr>
        </p:nvSpPr>
        <p:spPr/>
        <p:txBody>
          <a:bodyPr/>
          <a:lstStyle/>
          <a:p>
            <a:fld id="{D5B312CC-07A2-4B39-BAEE-AEB796F3D43F}" type="slidenum">
              <a:rPr lang="en-US" altLang="zh-TW"/>
              <a:pPr/>
              <a:t>9</a:t>
            </a:fld>
            <a:endParaRPr lang="en-US" altLang="zh-TW"/>
          </a:p>
        </p:txBody>
      </p:sp>
      <p:sp>
        <p:nvSpPr>
          <p:cNvPr id="407554" name="Rectangle 2"/>
          <p:cNvSpPr>
            <a:spLocks noGrp="1" noChangeArrowheads="1"/>
          </p:cNvSpPr>
          <p:nvPr>
            <p:ph type="title" idx="4294967295"/>
          </p:nvPr>
        </p:nvSpPr>
        <p:spPr>
          <a:xfrm>
            <a:off x="323528" y="116632"/>
            <a:ext cx="8229600" cy="1143000"/>
          </a:xfrm>
        </p:spPr>
        <p:txBody>
          <a:bodyPr/>
          <a:lstStyle/>
          <a:p>
            <a:r>
              <a:rPr lang="en-US" altLang="zh-CN" sz="3200" dirty="0" smtClean="0"/>
              <a:t>Logistical HD cameras installation key areas</a:t>
            </a:r>
            <a:endParaRPr lang="zh-CN" altLang="en-US" sz="3200" dirty="0"/>
          </a:p>
        </p:txBody>
      </p:sp>
      <p:sp>
        <p:nvSpPr>
          <p:cNvPr id="7" name="矩形 6"/>
          <p:cNvSpPr/>
          <p:nvPr/>
        </p:nvSpPr>
        <p:spPr>
          <a:xfrm>
            <a:off x="395536" y="3573016"/>
            <a:ext cx="1132041" cy="416011"/>
          </a:xfrm>
          <a:prstGeom prst="rect">
            <a:avLst/>
          </a:prstGeom>
        </p:spPr>
        <p:txBody>
          <a:bodyPr wrap="none">
            <a:spAutoFit/>
          </a:bodyPr>
          <a:lstStyle/>
          <a:p>
            <a:pPr algn="l">
              <a:lnSpc>
                <a:spcPct val="150000"/>
              </a:lnSpc>
            </a:pPr>
            <a:r>
              <a:rPr lang="en-US" altLang="zh-CN" sz="1600" dirty="0" smtClean="0"/>
              <a:t>Main Gate</a:t>
            </a:r>
            <a:endParaRPr lang="zh-TW" altLang="en-US" sz="1600" dirty="0"/>
          </a:p>
        </p:txBody>
      </p:sp>
      <p:sp>
        <p:nvSpPr>
          <p:cNvPr id="9" name="橢圓 8"/>
          <p:cNvSpPr/>
          <p:nvPr/>
        </p:nvSpPr>
        <p:spPr bwMode="auto">
          <a:xfrm>
            <a:off x="1691680" y="2636912"/>
            <a:ext cx="288032" cy="21602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19" name="矩形 18"/>
          <p:cNvSpPr/>
          <p:nvPr/>
        </p:nvSpPr>
        <p:spPr>
          <a:xfrm>
            <a:off x="3347864" y="3645024"/>
            <a:ext cx="1221809" cy="416011"/>
          </a:xfrm>
          <a:prstGeom prst="rect">
            <a:avLst/>
          </a:prstGeom>
        </p:spPr>
        <p:txBody>
          <a:bodyPr wrap="none">
            <a:spAutoFit/>
          </a:bodyPr>
          <a:lstStyle/>
          <a:p>
            <a:pPr algn="l">
              <a:lnSpc>
                <a:spcPct val="150000"/>
              </a:lnSpc>
            </a:pPr>
            <a:r>
              <a:rPr lang="en-US" altLang="zh-CN" sz="1600" dirty="0" smtClean="0"/>
              <a:t>Parking Lot</a:t>
            </a:r>
            <a:endParaRPr lang="zh-TW" altLang="en-US" sz="1600" dirty="0"/>
          </a:p>
        </p:txBody>
      </p:sp>
      <p:sp>
        <p:nvSpPr>
          <p:cNvPr id="22" name="矩形 21"/>
          <p:cNvSpPr/>
          <p:nvPr/>
        </p:nvSpPr>
        <p:spPr>
          <a:xfrm>
            <a:off x="6300192" y="3645024"/>
            <a:ext cx="1232902" cy="416011"/>
          </a:xfrm>
          <a:prstGeom prst="rect">
            <a:avLst/>
          </a:prstGeom>
        </p:spPr>
        <p:txBody>
          <a:bodyPr wrap="none">
            <a:spAutoFit/>
          </a:bodyPr>
          <a:lstStyle/>
          <a:p>
            <a:pPr algn="l">
              <a:lnSpc>
                <a:spcPct val="150000"/>
              </a:lnSpc>
            </a:pPr>
            <a:r>
              <a:rPr lang="en-US" altLang="zh-TW" sz="1600" dirty="0" smtClean="0"/>
              <a:t>Fence Area</a:t>
            </a:r>
            <a:endParaRPr lang="zh-TW" altLang="en-US" sz="1600" dirty="0"/>
          </a:p>
        </p:txBody>
      </p:sp>
      <p:pic>
        <p:nvPicPr>
          <p:cNvPr id="34819" name="Picture 3" descr="http://personage.jxcn.cn/mmsource/image/2008-8-7/jxcn_20080807225624.jpg"/>
          <p:cNvPicPr>
            <a:picLocks noChangeAspect="1" noChangeArrowheads="1"/>
          </p:cNvPicPr>
          <p:nvPr/>
        </p:nvPicPr>
        <p:blipFill>
          <a:blip r:embed="rId4" cstate="print"/>
          <a:srcRect/>
          <a:stretch>
            <a:fillRect/>
          </a:stretch>
        </p:blipFill>
        <p:spPr bwMode="auto">
          <a:xfrm>
            <a:off x="500034" y="1571612"/>
            <a:ext cx="2500330" cy="1795236"/>
          </a:xfrm>
          <a:prstGeom prst="rect">
            <a:avLst/>
          </a:prstGeom>
          <a:noFill/>
        </p:spPr>
      </p:pic>
      <p:pic>
        <p:nvPicPr>
          <p:cNvPr id="34821" name="Picture 5" descr="http://www.gzskjt.com/xwzx/UploadFiles_4435/200709/20070914094240483.jpg"/>
          <p:cNvPicPr>
            <a:picLocks noChangeAspect="1" noChangeArrowheads="1"/>
          </p:cNvPicPr>
          <p:nvPr/>
        </p:nvPicPr>
        <p:blipFill>
          <a:blip r:embed="rId5" cstate="print"/>
          <a:srcRect/>
          <a:stretch>
            <a:fillRect/>
          </a:stretch>
        </p:blipFill>
        <p:spPr bwMode="auto">
          <a:xfrm>
            <a:off x="3286116" y="1571612"/>
            <a:ext cx="2547930" cy="1809748"/>
          </a:xfrm>
          <a:prstGeom prst="rect">
            <a:avLst/>
          </a:prstGeom>
          <a:noFill/>
        </p:spPr>
      </p:pic>
      <p:pic>
        <p:nvPicPr>
          <p:cNvPr id="34823" name="Picture 7" descr="http://pic3.nipic.com/20090518/545042_093544087_2.jpg"/>
          <p:cNvPicPr>
            <a:picLocks noChangeAspect="1" noChangeArrowheads="1"/>
          </p:cNvPicPr>
          <p:nvPr/>
        </p:nvPicPr>
        <p:blipFill>
          <a:blip r:embed="rId6" cstate="print"/>
          <a:srcRect/>
          <a:stretch>
            <a:fillRect/>
          </a:stretch>
        </p:blipFill>
        <p:spPr bwMode="auto">
          <a:xfrm>
            <a:off x="6000760" y="1571612"/>
            <a:ext cx="2852238" cy="1928826"/>
          </a:xfrm>
          <a:prstGeom prst="rect">
            <a:avLst/>
          </a:prstGeom>
          <a:noFill/>
        </p:spPr>
      </p:pic>
      <p:sp>
        <p:nvSpPr>
          <p:cNvPr id="16" name="矩形 15"/>
          <p:cNvSpPr/>
          <p:nvPr/>
        </p:nvSpPr>
        <p:spPr>
          <a:xfrm>
            <a:off x="467544" y="4100879"/>
            <a:ext cx="2952328" cy="1200329"/>
          </a:xfrm>
          <a:prstGeom prst="rect">
            <a:avLst/>
          </a:prstGeom>
        </p:spPr>
        <p:txBody>
          <a:bodyPr wrap="square">
            <a:spAutoFit/>
          </a:bodyPr>
          <a:lstStyle/>
          <a:p>
            <a:pPr algn="l">
              <a:lnSpc>
                <a:spcPct val="150000"/>
              </a:lnSpc>
            </a:pPr>
            <a:r>
              <a:rPr lang="en-US" altLang="zh-TW" sz="1600" dirty="0" smtClean="0"/>
              <a:t>Around Gate and wide area</a:t>
            </a:r>
          </a:p>
          <a:p>
            <a:pPr algn="l">
              <a:lnSpc>
                <a:spcPct val="150000"/>
              </a:lnSpc>
            </a:pPr>
            <a:r>
              <a:rPr lang="en-US" altLang="zh-TW" sz="1600" dirty="0" smtClean="0"/>
              <a:t>HD Box and Dome </a:t>
            </a:r>
          </a:p>
          <a:p>
            <a:pPr algn="l">
              <a:lnSpc>
                <a:spcPct val="150000"/>
              </a:lnSpc>
            </a:pPr>
            <a:r>
              <a:rPr lang="en-US" altLang="zh-TW" sz="1600" dirty="0" smtClean="0"/>
              <a:t>CAM6351, CAM2311</a:t>
            </a:r>
          </a:p>
        </p:txBody>
      </p:sp>
      <p:pic>
        <p:nvPicPr>
          <p:cNvPr id="34818" name="Picture 2" descr="http://www.surveon.com/images/p_product/IP_CAM6351.jpg"/>
          <p:cNvPicPr>
            <a:picLocks noChangeAspect="1" noChangeArrowheads="1"/>
          </p:cNvPicPr>
          <p:nvPr/>
        </p:nvPicPr>
        <p:blipFill>
          <a:blip r:embed="rId7" cstate="print"/>
          <a:srcRect/>
          <a:stretch>
            <a:fillRect/>
          </a:stretch>
        </p:blipFill>
        <p:spPr bwMode="auto">
          <a:xfrm>
            <a:off x="107504" y="5488259"/>
            <a:ext cx="1866900" cy="1181101"/>
          </a:xfrm>
          <a:prstGeom prst="rect">
            <a:avLst/>
          </a:prstGeom>
          <a:noFill/>
        </p:spPr>
      </p:pic>
      <p:pic>
        <p:nvPicPr>
          <p:cNvPr id="20" name="Picture 2" descr="http://www.surveon.com/images/p_product/IP_CAM2400_2300_2320.jpg"/>
          <p:cNvPicPr>
            <a:picLocks noChangeAspect="1" noChangeArrowheads="1"/>
          </p:cNvPicPr>
          <p:nvPr/>
        </p:nvPicPr>
        <p:blipFill>
          <a:blip r:embed="rId8" cstate="print"/>
          <a:srcRect/>
          <a:stretch>
            <a:fillRect/>
          </a:stretch>
        </p:blipFill>
        <p:spPr bwMode="auto">
          <a:xfrm>
            <a:off x="1475656" y="5560267"/>
            <a:ext cx="1525443" cy="965077"/>
          </a:xfrm>
          <a:prstGeom prst="rect">
            <a:avLst/>
          </a:prstGeom>
          <a:noFill/>
        </p:spPr>
      </p:pic>
      <p:sp>
        <p:nvSpPr>
          <p:cNvPr id="21" name="矩形 20"/>
          <p:cNvSpPr/>
          <p:nvPr/>
        </p:nvSpPr>
        <p:spPr>
          <a:xfrm>
            <a:off x="3275856" y="4149080"/>
            <a:ext cx="2592288" cy="1569660"/>
          </a:xfrm>
          <a:prstGeom prst="rect">
            <a:avLst/>
          </a:prstGeom>
        </p:spPr>
        <p:txBody>
          <a:bodyPr wrap="square">
            <a:spAutoFit/>
          </a:bodyPr>
          <a:lstStyle/>
          <a:p>
            <a:pPr algn="l">
              <a:lnSpc>
                <a:spcPct val="150000"/>
              </a:lnSpc>
            </a:pPr>
            <a:r>
              <a:rPr lang="en-US" altLang="zh-TW" sz="1600" dirty="0" smtClean="0"/>
              <a:t>Outdoor Parking lot and surroundings monitor</a:t>
            </a:r>
          </a:p>
          <a:p>
            <a:pPr algn="l">
              <a:lnSpc>
                <a:spcPct val="150000"/>
              </a:lnSpc>
            </a:pPr>
            <a:r>
              <a:rPr lang="en-US" altLang="zh-TW" sz="1600" dirty="0" smtClean="0"/>
              <a:t>HD IP66</a:t>
            </a:r>
            <a:r>
              <a:rPr lang="zh-TW" altLang="en-US" sz="1600" dirty="0" smtClean="0"/>
              <a:t> </a:t>
            </a:r>
            <a:r>
              <a:rPr lang="en-US" altLang="zh-TW" sz="1600" dirty="0" smtClean="0"/>
              <a:t>IR Bullet CAM3361</a:t>
            </a:r>
          </a:p>
        </p:txBody>
      </p:sp>
      <p:sp>
        <p:nvSpPr>
          <p:cNvPr id="23" name="矩形 22"/>
          <p:cNvSpPr/>
          <p:nvPr/>
        </p:nvSpPr>
        <p:spPr>
          <a:xfrm>
            <a:off x="6012160" y="4149080"/>
            <a:ext cx="1984839" cy="1200329"/>
          </a:xfrm>
          <a:prstGeom prst="rect">
            <a:avLst/>
          </a:prstGeom>
        </p:spPr>
        <p:txBody>
          <a:bodyPr wrap="none">
            <a:spAutoFit/>
          </a:bodyPr>
          <a:lstStyle/>
          <a:p>
            <a:pPr algn="l">
              <a:lnSpc>
                <a:spcPct val="150000"/>
              </a:lnSpc>
            </a:pPr>
            <a:r>
              <a:rPr lang="en-US" altLang="zh-TW" sz="1600" dirty="0" smtClean="0"/>
              <a:t>Outdoor fence area</a:t>
            </a:r>
          </a:p>
          <a:p>
            <a:pPr algn="l">
              <a:lnSpc>
                <a:spcPct val="150000"/>
              </a:lnSpc>
            </a:pPr>
            <a:r>
              <a:rPr lang="en-US" altLang="zh-TW" sz="1600" dirty="0" smtClean="0"/>
              <a:t>HD IP66</a:t>
            </a:r>
            <a:r>
              <a:rPr lang="zh-TW" altLang="en-US" sz="1600" dirty="0" smtClean="0"/>
              <a:t> </a:t>
            </a:r>
            <a:r>
              <a:rPr lang="en-US" altLang="zh-TW" sz="1600" dirty="0" smtClean="0"/>
              <a:t>IR Bullet</a:t>
            </a:r>
          </a:p>
          <a:p>
            <a:pPr algn="l">
              <a:lnSpc>
                <a:spcPct val="150000"/>
              </a:lnSpc>
            </a:pPr>
            <a:r>
              <a:rPr lang="en-US" altLang="zh-TW" sz="1600" dirty="0" smtClean="0"/>
              <a:t>CAM3361</a:t>
            </a:r>
          </a:p>
        </p:txBody>
      </p:sp>
      <p:pic>
        <p:nvPicPr>
          <p:cNvPr id="34822" name="Picture 6" descr="http://www.surveon.com/images/p_product/IP_CAM3260.jpg"/>
          <p:cNvPicPr>
            <a:picLocks noChangeAspect="1" noChangeArrowheads="1"/>
          </p:cNvPicPr>
          <p:nvPr/>
        </p:nvPicPr>
        <p:blipFill>
          <a:blip r:embed="rId3" cstate="print"/>
          <a:srcRect/>
          <a:stretch>
            <a:fillRect/>
          </a:stretch>
        </p:blipFill>
        <p:spPr bwMode="auto">
          <a:xfrm>
            <a:off x="7092280" y="5229200"/>
            <a:ext cx="1866900" cy="1181101"/>
          </a:xfrm>
          <a:prstGeom prst="rect">
            <a:avLst/>
          </a:prstGeom>
          <a:noFill/>
        </p:spPr>
      </p:pic>
      <p:sp>
        <p:nvSpPr>
          <p:cNvPr id="24" name="橢圓 23"/>
          <p:cNvSpPr/>
          <p:nvPr/>
        </p:nvSpPr>
        <p:spPr bwMode="auto">
          <a:xfrm>
            <a:off x="5508104" y="1844824"/>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25" name="橢圓 24"/>
          <p:cNvSpPr/>
          <p:nvPr/>
        </p:nvSpPr>
        <p:spPr bwMode="auto">
          <a:xfrm>
            <a:off x="6084168" y="2276872"/>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11214</TotalTime>
  <Words>1242</Words>
  <Application>Microsoft Office PowerPoint</Application>
  <PresentationFormat>如螢幕大小 (4:3)</PresentationFormat>
  <Paragraphs>310</Paragraphs>
  <Slides>27</Slides>
  <Notes>27</Notes>
  <HiddenSlides>0</HiddenSlides>
  <MMClips>0</MMClips>
  <ScaleCrop>false</ScaleCrop>
  <HeadingPairs>
    <vt:vector size="6" baseType="variant">
      <vt:variant>
        <vt:lpstr>使用字型</vt:lpstr>
      </vt:variant>
      <vt:variant>
        <vt:i4>7</vt:i4>
      </vt:variant>
      <vt:variant>
        <vt:lpstr>佈景主題</vt:lpstr>
      </vt:variant>
      <vt:variant>
        <vt:i4>2</vt:i4>
      </vt:variant>
      <vt:variant>
        <vt:lpstr>投影片標題</vt:lpstr>
      </vt:variant>
      <vt:variant>
        <vt:i4>27</vt:i4>
      </vt:variant>
    </vt:vector>
  </HeadingPairs>
  <TitlesOfParts>
    <vt:vector size="36" baseType="lpstr">
      <vt:lpstr>宋体</vt:lpstr>
      <vt:lpstr>新細明體</vt:lpstr>
      <vt:lpstr>Arial</vt:lpstr>
      <vt:lpstr>Calibri</vt:lpstr>
      <vt:lpstr>Lucida Sans Unicode</vt:lpstr>
      <vt:lpstr>Wingdings</vt:lpstr>
      <vt:lpstr>Wingdings 3</vt:lpstr>
      <vt:lpstr>預設簡報設計</vt:lpstr>
      <vt:lpstr>2_預設簡報設計</vt:lpstr>
      <vt:lpstr>PowerPoint 簡報</vt:lpstr>
      <vt:lpstr>PowerPoint 簡報</vt:lpstr>
      <vt:lpstr>Hospital HD Surveillance Project Overview </vt:lpstr>
      <vt:lpstr>Security Key Areas of the Medical institutes</vt:lpstr>
      <vt:lpstr>Standard system architecture - multi-level architecture</vt:lpstr>
      <vt:lpstr>Medical HD cameras installation key areas</vt:lpstr>
      <vt:lpstr>Medical Technology and warehouse HD camera installation key areas</vt:lpstr>
      <vt:lpstr>Access control HD camera installation key areas</vt:lpstr>
      <vt:lpstr>Logistical HD cameras installation key areas</vt:lpstr>
      <vt:lpstr>Administrative Region HD camera installation key areas</vt:lpstr>
      <vt:lpstr>PowerPoint 簡報</vt:lpstr>
      <vt:lpstr>PowerPoint 簡報</vt:lpstr>
      <vt:lpstr>Hospital HD video recording and management solution Configuration</vt:lpstr>
      <vt:lpstr>Medium-Large Hospital HD Record Project solution configuration – NVR2100 Series</vt:lpstr>
      <vt:lpstr>Small and medium-sized hospitals HD solution configuration - SMR8000 series</vt:lpstr>
      <vt:lpstr>PowerPoint 簡報</vt:lpstr>
      <vt:lpstr>PowerPoint 簡報</vt:lpstr>
      <vt:lpstr>Versatile Live View mode</vt:lpstr>
      <vt:lpstr>Advanced Alarm and Client Management</vt:lpstr>
      <vt:lpstr>Recording Recovery for Offline</vt:lpstr>
      <vt:lpstr>PowerPoint 簡報</vt:lpstr>
      <vt:lpstr>Investigation &amp; Search</vt:lpstr>
      <vt:lpstr>Actionable Monitoring &amp; Smart Investigation</vt:lpstr>
      <vt:lpstr>Local monitor mode and Active VI search</vt:lpstr>
      <vt:lpstr>Remote client and TV wall matrix</vt:lpstr>
      <vt:lpstr>Surveon Solution Advantage</vt:lpstr>
      <vt:lpstr>Question and Answer</vt:lpstr>
    </vt:vector>
  </TitlesOfParts>
  <Company>SYNNEX</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jennifer.chen</dc:creator>
  <cp:lastModifiedBy>Wendy_M6300</cp:lastModifiedBy>
  <cp:revision>289</cp:revision>
  <dcterms:created xsi:type="dcterms:W3CDTF">2011-04-25T03:10:53Z</dcterms:created>
  <dcterms:modified xsi:type="dcterms:W3CDTF">2013-06-01T11:52:50Z</dcterms:modified>
</cp:coreProperties>
</file>