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96" r:id="rId3"/>
    <p:sldId id="422" r:id="rId4"/>
    <p:sldId id="502" r:id="rId5"/>
    <p:sldId id="459" r:id="rId6"/>
    <p:sldId id="498" r:id="rId7"/>
    <p:sldId id="499" r:id="rId8"/>
    <p:sldId id="500" r:id="rId9"/>
    <p:sldId id="501" r:id="rId10"/>
    <p:sldId id="512" r:id="rId11"/>
    <p:sldId id="513" r:id="rId12"/>
    <p:sldId id="475" r:id="rId13"/>
    <p:sldId id="460" r:id="rId14"/>
    <p:sldId id="495" r:id="rId15"/>
    <p:sldId id="484" r:id="rId16"/>
    <p:sldId id="503" r:id="rId17"/>
    <p:sldId id="504" r:id="rId18"/>
    <p:sldId id="505" r:id="rId19"/>
    <p:sldId id="511" r:id="rId20"/>
    <p:sldId id="506" r:id="rId21"/>
    <p:sldId id="507" r:id="rId22"/>
    <p:sldId id="508" r:id="rId23"/>
    <p:sldId id="510" r:id="rId24"/>
    <p:sldId id="509" r:id="rId25"/>
  </p:sldIdLst>
  <p:sldSz cx="9144000" cy="6858000" type="screen4x3"/>
  <p:notesSz cx="7099300" cy="10234613"/>
  <p:defaultTextStyle>
    <a:defPPr>
      <a:defRPr lang="zh-TW"/>
    </a:defPPr>
    <a:lvl1pPr algn="ctr" rtl="0" fontAlgn="base">
      <a:spcBef>
        <a:spcPct val="0"/>
      </a:spcBef>
      <a:spcAft>
        <a:spcPct val="0"/>
      </a:spcAft>
      <a:defRPr kumimoji="1" kern="1200">
        <a:solidFill>
          <a:schemeClr val="tx1"/>
        </a:solidFill>
        <a:latin typeface="Arial" charset="0"/>
        <a:ea typeface="新細明體" charset="-120"/>
        <a:cs typeface="+mn-cs"/>
      </a:defRPr>
    </a:lvl1pPr>
    <a:lvl2pPr marL="457200" algn="ctr" rtl="0" fontAlgn="base">
      <a:spcBef>
        <a:spcPct val="0"/>
      </a:spcBef>
      <a:spcAft>
        <a:spcPct val="0"/>
      </a:spcAft>
      <a:defRPr kumimoji="1" kern="1200">
        <a:solidFill>
          <a:schemeClr val="tx1"/>
        </a:solidFill>
        <a:latin typeface="Arial" charset="0"/>
        <a:ea typeface="新細明體" charset="-120"/>
        <a:cs typeface="+mn-cs"/>
      </a:defRPr>
    </a:lvl2pPr>
    <a:lvl3pPr marL="914400" algn="ctr" rtl="0" fontAlgn="base">
      <a:spcBef>
        <a:spcPct val="0"/>
      </a:spcBef>
      <a:spcAft>
        <a:spcPct val="0"/>
      </a:spcAft>
      <a:defRPr kumimoji="1" kern="1200">
        <a:solidFill>
          <a:schemeClr val="tx1"/>
        </a:solidFill>
        <a:latin typeface="Arial" charset="0"/>
        <a:ea typeface="新細明體" charset="-120"/>
        <a:cs typeface="+mn-cs"/>
      </a:defRPr>
    </a:lvl3pPr>
    <a:lvl4pPr marL="1371600" algn="ctr" rtl="0" fontAlgn="base">
      <a:spcBef>
        <a:spcPct val="0"/>
      </a:spcBef>
      <a:spcAft>
        <a:spcPct val="0"/>
      </a:spcAft>
      <a:defRPr kumimoji="1" kern="1200">
        <a:solidFill>
          <a:schemeClr val="tx1"/>
        </a:solidFill>
        <a:latin typeface="Arial" charset="0"/>
        <a:ea typeface="新細明體" charset="-120"/>
        <a:cs typeface="+mn-cs"/>
      </a:defRPr>
    </a:lvl4pPr>
    <a:lvl5pPr marL="1828800" algn="ctr"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7923" autoAdjust="0"/>
  </p:normalViewPr>
  <p:slideViewPr>
    <p:cSldViewPr>
      <p:cViewPr varScale="1">
        <p:scale>
          <a:sx n="63" d="100"/>
          <a:sy n="63" d="100"/>
        </p:scale>
        <p:origin x="-133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E2DD71F4-492F-420C-A354-8BFBB932E562}" type="datetimeFigureOut">
              <a:rPr lang="zh-TW" altLang="en-US" smtClean="0"/>
              <a:pPr/>
              <a:t>2013/6/4</a:t>
            </a:fld>
            <a:endParaRPr lang="zh-TW" altLang="en-US"/>
          </a:p>
        </p:txBody>
      </p:sp>
      <p:sp>
        <p:nvSpPr>
          <p:cNvPr id="4" name="頁尾版面配置區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E8D2091-0A05-40CB-A310-1DC1A2E6B667}" type="slidenum">
              <a:rPr lang="zh-TW" altLang="en-US" smtClean="0"/>
              <a:pPr/>
              <a:t>‹#›</a:t>
            </a:fld>
            <a:endParaRPr lang="zh-TW" altLang="en-US"/>
          </a:p>
        </p:txBody>
      </p:sp>
    </p:spTree>
    <p:extLst>
      <p:ext uri="{BB962C8B-B14F-4D97-AF65-F5344CB8AC3E}">
        <p14:creationId xmlns:p14="http://schemas.microsoft.com/office/powerpoint/2010/main" xmlns="" val="942432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TW"/>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smtClean="0"/>
              <a:t>单击以编辑母片</a:t>
            </a:r>
            <a:endParaRPr lang="zh-TW" altLang="en-US" smtClean="0"/>
          </a:p>
          <a:p>
            <a:pPr lvl="1"/>
            <a:r>
              <a:rPr lang="zh-TW" altLang="en-US" smtClean="0"/>
              <a:t>第二层</a:t>
            </a:r>
          </a:p>
          <a:p>
            <a:pPr lvl="2"/>
            <a:r>
              <a:rPr lang="zh-TW" altLang="en-US" smtClean="0"/>
              <a:t>第三层</a:t>
            </a:r>
          </a:p>
          <a:p>
            <a:pPr lvl="3"/>
            <a:r>
              <a:rPr lang="zh-TW" altLang="en-US" smtClean="0"/>
              <a:t>第四层</a:t>
            </a:r>
          </a:p>
          <a:p>
            <a:pPr lvl="4"/>
            <a:r>
              <a:rPr lang="zh-TW" altLang="en-US" smtClean="0"/>
              <a:t>第五层</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29AC74C-659D-4DC1-B90C-832493ED86CE}" type="slidenum">
              <a:rPr lang="en-US" altLang="zh-TW"/>
              <a:pPr/>
              <a:t>‹#›</a:t>
            </a:fld>
            <a:endParaRPr lang="en-US" altLang="zh-TW"/>
          </a:p>
        </p:txBody>
      </p:sp>
    </p:spTree>
    <p:extLst>
      <p:ext uri="{BB962C8B-B14F-4D97-AF65-F5344CB8AC3E}">
        <p14:creationId xmlns:p14="http://schemas.microsoft.com/office/powerpoint/2010/main" xmlns="" val="2390972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5DCCF-99A2-40A7-B5A8-A9C1F934AD78}" type="slidenum">
              <a:rPr lang="en-US" altLang="zh-TW"/>
              <a:pPr/>
              <a:t>1</a:t>
            </a:fld>
            <a:endParaRPr lang="en-US" altLang="zh-TW"/>
          </a:p>
        </p:txBody>
      </p:sp>
      <p:sp>
        <p:nvSpPr>
          <p:cNvPr id="5122" name="Rectangle 2"/>
          <p:cNvSpPr>
            <a:spLocks noGrp="1" noRot="1" noChangeAspect="1" noChangeArrowheads="1" noTextEdit="1"/>
          </p:cNvSpPr>
          <p:nvPr>
            <p:ph type="sldImg"/>
          </p:nvPr>
        </p:nvSpPr>
        <p:spPr>
          <a:xfrm>
            <a:off x="992188" y="768350"/>
            <a:ext cx="5114925" cy="3836988"/>
          </a:xfrm>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1277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04060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11</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11</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650417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50507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13</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13</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95931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76220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47078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74934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600580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607961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09367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85B7-6FC6-4D7B-9D16-F8C13803CD2C}" type="slidenum">
              <a:rPr lang="en-US" altLang="zh-TW"/>
              <a:pPr/>
              <a:t>2</a:t>
            </a:fld>
            <a:endParaRPr lang="en-US" altLang="zh-TW"/>
          </a:p>
        </p:txBody>
      </p:sp>
      <p:sp>
        <p:nvSpPr>
          <p:cNvPr id="289794" name="Rectangle 2"/>
          <p:cNvSpPr>
            <a:spLocks noGrp="1" noRot="1" noChangeAspect="1" noChangeArrowheads="1" noTextEdit="1"/>
          </p:cNvSpPr>
          <p:nvPr>
            <p:ph type="sldImg"/>
          </p:nvPr>
        </p:nvSpPr>
        <p:spPr>
          <a:xfrm>
            <a:off x="992188" y="768350"/>
            <a:ext cx="5114925" cy="3836988"/>
          </a:xfrm>
          <a:ln/>
        </p:spPr>
      </p:sp>
      <p:sp>
        <p:nvSpPr>
          <p:cNvPr id="289795"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xmlns="" val="3478314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92188" y="768350"/>
            <a:ext cx="5114925" cy="3836988"/>
          </a:xfrm>
          <a:ln/>
        </p:spPr>
      </p:sp>
      <p:sp>
        <p:nvSpPr>
          <p:cNvPr id="48130" name="Rectangle 3"/>
          <p:cNvSpPr>
            <a:spLocks noGrp="1" noChangeArrowheads="1"/>
          </p:cNvSpPr>
          <p:nvPr>
            <p:ph type="body" idx="1"/>
          </p:nvPr>
        </p:nvSpPr>
        <p:spPr>
          <a:noFill/>
        </p:spPr>
        <p:txBody>
          <a:bodyPr/>
          <a:lstStyle/>
          <a:p>
            <a:endParaRPr lang="en-US" altLang="zh-TW" smtClean="0">
              <a:ea typeface="新細明體" charset="-120"/>
            </a:endParaRPr>
          </a:p>
        </p:txBody>
      </p:sp>
    </p:spTree>
    <p:extLst>
      <p:ext uri="{BB962C8B-B14F-4D97-AF65-F5344CB8AC3E}">
        <p14:creationId xmlns:p14="http://schemas.microsoft.com/office/powerpoint/2010/main" xmlns="" val="1422748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miter lim="800000"/>
            <a:headEnd/>
            <a:tailEnd/>
          </a:ln>
        </p:spPr>
        <p:txBody>
          <a:bodyPr/>
          <a:lstStyle/>
          <a:p>
            <a:fld id="{5961BF8A-354F-4453-80F0-A1711AB15A89}" type="slidenum">
              <a:rPr lang="en-US" altLang="zh-TW" smtClean="0">
                <a:solidFill>
                  <a:prstClr val="black"/>
                </a:solidFill>
              </a:rPr>
              <a:pPr/>
              <a:t>21</a:t>
            </a:fld>
            <a:endParaRPr lang="en-US" altLang="zh-TW" smtClean="0">
              <a:solidFill>
                <a:prstClr val="black"/>
              </a:solidFill>
            </a:endParaRPr>
          </a:p>
        </p:txBody>
      </p:sp>
      <p:sp>
        <p:nvSpPr>
          <p:cNvPr id="57346" name="Rectangle 2"/>
          <p:cNvSpPr>
            <a:spLocks noGrp="1" noRot="1" noChangeAspect="1" noChangeArrowheads="1" noTextEdit="1"/>
          </p:cNvSpPr>
          <p:nvPr>
            <p:ph type="sldImg"/>
          </p:nvPr>
        </p:nvSpPr>
        <p:spPr>
          <a:xfrm>
            <a:off x="992188" y="768350"/>
            <a:ext cx="5114925" cy="3836988"/>
          </a:xfrm>
          <a:ln/>
        </p:spPr>
      </p:sp>
      <p:sp>
        <p:nvSpPr>
          <p:cNvPr id="57347" name="Rectangle 3"/>
          <p:cNvSpPr>
            <a:spLocks noGrp="1" noChangeArrowheads="1"/>
          </p:cNvSpPr>
          <p:nvPr>
            <p:ph type="body" idx="1"/>
          </p:nvPr>
        </p:nvSpPr>
        <p:spPr>
          <a:noFill/>
        </p:spPr>
        <p:txBody>
          <a:bodyPr/>
          <a:lstStyle/>
          <a:p>
            <a:pPr eaLnBrk="1" hangingPunct="1"/>
            <a:endParaRPr lang="en-US" altLang="zh-TW" dirty="0" smtClean="0">
              <a:ea typeface="新細明體" charset="-120"/>
            </a:endParaRPr>
          </a:p>
        </p:txBody>
      </p:sp>
    </p:spTree>
    <p:extLst>
      <p:ext uri="{BB962C8B-B14F-4D97-AF65-F5344CB8AC3E}">
        <p14:creationId xmlns:p14="http://schemas.microsoft.com/office/powerpoint/2010/main" xmlns="" val="603944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91492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23</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23</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65782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98743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3</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21557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4</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53494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09147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99251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89843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45622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43622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p>
            <a:r>
              <a:rPr lang="zh-CN" altLang="en-US" smtClean="0"/>
              <a:t>单击以编辑母片标题样式</a:t>
            </a:r>
            <a:endParaRPr lang="zh-TW" altLang="en-US"/>
          </a:p>
        </p:txBody>
      </p:sp>
      <p:sp>
        <p:nvSpPr>
          <p:cNvPr id="3" name="副標題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单击以编辑母片副标题样式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1316BA8-B3AA-45D1-81DE-8C74C4A08098}"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EEFF9FE-A170-4290-AFB3-BCB9D9221F7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0360036-9335-427F-88D1-F2A7A6D8DDF4}"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948488" y="44450"/>
            <a:ext cx="2133600" cy="476250"/>
          </a:xfrm>
        </p:spPr>
        <p:txBody>
          <a:bodyPr/>
          <a:lstStyle>
            <a:lvl1pPr>
              <a:defRPr/>
            </a:lvl1pPr>
          </a:lstStyle>
          <a:p>
            <a:fld id="{D472CB2C-3E8A-4EAB-89CF-4BD03616E0CC}"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783C734-56FB-4F4E-A935-07A3375D2223}"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4C95DF6-FF52-434C-B3CC-FC629D4BE0DA}"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7E70417-9613-4F30-9CCC-192AECD809F0}"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830679D6-0BF6-45B9-96AF-146579F3AA8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E5C9708A-6EA7-4AAA-A5ED-6E5C66FDA912}"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E68551B-DE6F-430D-B3D0-2497C815DD1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7FECB85-A9FB-42AA-8963-A2B1D0D8273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B7CF1AF-6B94-47E1-8945-1E00A1C8CD09}"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单击以编辑母片标题样式</a:t>
            </a:r>
            <a:endParaRPr lang="zh-TW"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单击以编辑母片</a:t>
            </a:r>
            <a:endParaRPr lang="zh-TW" altLang="en-US" smtClean="0"/>
          </a:p>
          <a:p>
            <a:pPr lvl="1"/>
            <a:r>
              <a:rPr lang="zh-TW" altLang="en-US" smtClean="0"/>
              <a:t>第二层</a:t>
            </a:r>
          </a:p>
          <a:p>
            <a:pPr lvl="2"/>
            <a:r>
              <a:rPr lang="zh-TW" altLang="en-US" smtClean="0"/>
              <a:t>第三层</a:t>
            </a:r>
          </a:p>
          <a:p>
            <a:pPr lvl="3"/>
            <a:r>
              <a:rPr lang="zh-TW" altLang="en-US" smtClean="0"/>
              <a:t>第四层</a:t>
            </a:r>
          </a:p>
          <a:p>
            <a:pPr lvl="4"/>
            <a:r>
              <a:rPr lang="zh-TW" altLang="en-US" smtClean="0"/>
              <a:t>第五层</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30" name="Rectangle 6"/>
          <p:cNvSpPr>
            <a:spLocks noGrp="1" noChangeArrowheads="1"/>
          </p:cNvSpPr>
          <p:nvPr>
            <p:ph type="sldNum" sz="quarter" idx="4"/>
          </p:nvPr>
        </p:nvSpPr>
        <p:spPr bwMode="auto">
          <a:xfrm>
            <a:off x="6948488" y="444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vl1pPr>
          </a:lstStyle>
          <a:p>
            <a:fld id="{5184C4F8-3BAE-4171-A38F-ECA7E99C893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3.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9C0A3E0-69B2-4AC2-83DA-9646BFAD2F5C}" type="slidenum">
              <a:rPr lang="en-US" altLang="zh-TW"/>
              <a:pPr/>
              <a:t>1</a:t>
            </a:fld>
            <a:endParaRPr lang="en-US" altLang="zh-TW"/>
          </a:p>
        </p:txBody>
      </p:sp>
      <p:sp>
        <p:nvSpPr>
          <p:cNvPr id="3074" name="Rectangle 2"/>
          <p:cNvSpPr>
            <a:spLocks noChangeArrowheads="1"/>
          </p:cNvSpPr>
          <p:nvPr/>
        </p:nvSpPr>
        <p:spPr bwMode="auto">
          <a:xfrm>
            <a:off x="177800" y="1765300"/>
            <a:ext cx="8713788" cy="2952750"/>
          </a:xfrm>
          <a:prstGeom prst="rect">
            <a:avLst/>
          </a:prstGeom>
          <a:solidFill>
            <a:srgbClr val="3C1E87">
              <a:alpha val="50000"/>
            </a:srgbClr>
          </a:solidFill>
          <a:ln w="9525">
            <a:noFill/>
            <a:miter lim="800000"/>
            <a:headEnd/>
            <a:tailEnd/>
          </a:ln>
          <a:effectLst/>
        </p:spPr>
        <p:txBody>
          <a:bodyPr wrap="none" anchor="ctr"/>
          <a:lstStyle/>
          <a:p>
            <a:endParaRPr lang="zh-TW" altLang="en-US"/>
          </a:p>
        </p:txBody>
      </p:sp>
      <p:sp>
        <p:nvSpPr>
          <p:cNvPr id="3075" name="Rectangle 3"/>
          <p:cNvSpPr>
            <a:spLocks noChangeArrowheads="1"/>
          </p:cNvSpPr>
          <p:nvPr/>
        </p:nvSpPr>
        <p:spPr bwMode="auto">
          <a:xfrm>
            <a:off x="34925" y="1836738"/>
            <a:ext cx="8964613" cy="2808287"/>
          </a:xfrm>
          <a:prstGeom prst="rect">
            <a:avLst/>
          </a:prstGeom>
          <a:solidFill>
            <a:srgbClr val="00005C"/>
          </a:solidFill>
          <a:ln w="9525">
            <a:noFill/>
            <a:miter lim="800000"/>
            <a:headEnd/>
            <a:tailEnd/>
          </a:ln>
          <a:effectLst/>
        </p:spPr>
        <p:txBody>
          <a:bodyPr wrap="none" anchor="ctr"/>
          <a:lstStyle/>
          <a:p>
            <a:pPr algn="r">
              <a:lnSpc>
                <a:spcPct val="130000"/>
              </a:lnSpc>
              <a:spcBef>
                <a:spcPts val="400"/>
              </a:spcBef>
              <a:buClr>
                <a:schemeClr val="accent1"/>
              </a:buClr>
              <a:buSzPct val="68000"/>
              <a:buFont typeface="Wingdings 3" pitchFamily="18" charset="2"/>
              <a:buNone/>
            </a:pPr>
            <a:r>
              <a:rPr kumimoji="0" lang="en-US" altLang="zh-TW" sz="4000" b="1" dirty="0" smtClean="0">
                <a:solidFill>
                  <a:schemeClr val="bg1"/>
                </a:solidFill>
                <a:latin typeface="Lucida Sans Unicode" pitchFamily="34" charset="0"/>
              </a:rPr>
              <a:t>Enterprise Factory Solution</a:t>
            </a:r>
            <a:endParaRPr kumimoji="0" lang="zh-TW" altLang="en-US" sz="4000" b="1" dirty="0">
              <a:solidFill>
                <a:schemeClr val="bg1"/>
              </a:solidFill>
              <a:latin typeface="Lucida Sans Unicode" pitchFamily="34" charset="0"/>
            </a:endParaRPr>
          </a:p>
          <a:p>
            <a:pPr algn="r">
              <a:lnSpc>
                <a:spcPct val="130000"/>
              </a:lnSpc>
              <a:spcBef>
                <a:spcPts val="400"/>
              </a:spcBef>
              <a:buClr>
                <a:schemeClr val="accent1"/>
              </a:buClr>
              <a:buSzPct val="68000"/>
              <a:buFont typeface="Wingdings 3" pitchFamily="18" charset="2"/>
              <a:buNone/>
            </a:pPr>
            <a:r>
              <a:rPr kumimoji="0" lang="en-US" altLang="zh-TW" sz="2800" b="1" dirty="0" smtClean="0">
                <a:solidFill>
                  <a:schemeClr val="bg1"/>
                </a:solidFill>
                <a:latin typeface="Lucida Sans Unicode" pitchFamily="34" charset="0"/>
              </a:rPr>
              <a:t>-Surveon Technology</a:t>
            </a:r>
            <a:endParaRPr kumimoji="0" lang="zh-TW" altLang="en-US" sz="2800" b="1" dirty="0">
              <a:solidFill>
                <a:schemeClr val="bg1"/>
              </a:solidFill>
              <a:latin typeface="Lucida Sans Unicode" pitchFamily="34" charset="0"/>
            </a:endParaRPr>
          </a:p>
        </p:txBody>
      </p:sp>
      <p:sp>
        <p:nvSpPr>
          <p:cNvPr id="3076" name="副标题 2"/>
          <p:cNvSpPr>
            <a:spLocks/>
          </p:cNvSpPr>
          <p:nvPr/>
        </p:nvSpPr>
        <p:spPr bwMode="auto">
          <a:xfrm>
            <a:off x="1187450" y="5229225"/>
            <a:ext cx="7772400" cy="1200150"/>
          </a:xfrm>
          <a:prstGeom prst="rect">
            <a:avLst/>
          </a:prstGeom>
          <a:noFill/>
          <a:ln w="9525">
            <a:noFill/>
            <a:miter lim="800000"/>
            <a:headEnd/>
            <a:tailEnd/>
          </a:ln>
        </p:spPr>
        <p:txBody>
          <a:bodyPr lIns="45720" rIns="45720"/>
          <a:lstStyle/>
          <a:p>
            <a:pPr algn="r">
              <a:lnSpc>
                <a:spcPct val="140000"/>
              </a:lnSpc>
              <a:spcBef>
                <a:spcPct val="20000"/>
              </a:spcBef>
            </a:pPr>
            <a:r>
              <a:rPr kumimoji="0" lang="en-US" altLang="zh-TW" sz="2000" dirty="0">
                <a:latin typeface="Lucida Sans Unicode" pitchFamily="34" charset="0"/>
              </a:rPr>
              <a:t>Sales &amp; Marketing Department</a:t>
            </a:r>
          </a:p>
          <a:p>
            <a:pPr algn="r">
              <a:lnSpc>
                <a:spcPct val="140000"/>
              </a:lnSpc>
              <a:spcBef>
                <a:spcPct val="20000"/>
              </a:spcBef>
            </a:pPr>
            <a:r>
              <a:rPr kumimoji="0" lang="en-US" altLang="zh-TW" sz="2000" dirty="0" smtClean="0">
                <a:latin typeface="Lucida Sans Unicode" pitchFamily="34" charset="0"/>
              </a:rPr>
              <a:t>Surveon </a:t>
            </a:r>
            <a:r>
              <a:rPr kumimoji="0" lang="en-US" altLang="zh-TW" sz="2000" dirty="0">
                <a:latin typeface="Lucida Sans Unicode" pitchFamily="34" charset="0"/>
              </a:rPr>
              <a:t>Technology, </a:t>
            </a:r>
            <a:r>
              <a:rPr kumimoji="0" lang="en-US" altLang="zh-TW" sz="2000" dirty="0" smtClean="0">
                <a:latin typeface="Lucida Sans Unicode" pitchFamily="34" charset="0"/>
              </a:rPr>
              <a:t>2013</a:t>
            </a:r>
            <a:endParaRPr kumimoji="0" lang="en-US" altLang="zh-TW" sz="2000" dirty="0">
              <a:latin typeface="Lucida Sans Unicode" pitchFamily="34" charset="0"/>
            </a:endParaRPr>
          </a:p>
        </p:txBody>
      </p:sp>
      <p:pic>
        <p:nvPicPr>
          <p:cNvPr id="3079" name="Picture 7" descr="surveon logo_Colored_solgan"/>
          <p:cNvPicPr>
            <a:picLocks noChangeAspect="1" noChangeArrowheads="1"/>
          </p:cNvPicPr>
          <p:nvPr/>
        </p:nvPicPr>
        <p:blipFill>
          <a:blip r:embed="rId3" cstate="print"/>
          <a:srcRect/>
          <a:stretch>
            <a:fillRect/>
          </a:stretch>
        </p:blipFill>
        <p:spPr bwMode="auto">
          <a:xfrm>
            <a:off x="107950" y="6381750"/>
            <a:ext cx="1368425" cy="3905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10</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Video</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Intelligence I – Business </a:t>
            </a:r>
            <a:r>
              <a:rPr kumimoji="1" lang="en-US" altLang="zh-TW" sz="2900" b="1" i="0" u="none" strike="noStrike" kern="0" cap="none" spc="0" normalizeH="0" noProof="0" smtClean="0">
                <a:ln>
                  <a:noFill/>
                </a:ln>
                <a:solidFill>
                  <a:srgbClr val="0070C0"/>
                </a:solidFill>
                <a:effectLst/>
                <a:uLnTx/>
                <a:uFillTx/>
                <a:latin typeface="+mj-lt"/>
                <a:ea typeface="+mj-ea"/>
                <a:cs typeface="+mj-cs"/>
              </a:rPr>
              <a:t>Chanelleges</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2" name="矩形 1"/>
          <p:cNvSpPr/>
          <p:nvPr/>
        </p:nvSpPr>
        <p:spPr>
          <a:xfrm>
            <a:off x="539552" y="1196752"/>
            <a:ext cx="7704856" cy="5632311"/>
          </a:xfrm>
          <a:prstGeom prst="rect">
            <a:avLst/>
          </a:prstGeom>
        </p:spPr>
        <p:txBody>
          <a:bodyPr wrap="square">
            <a:spAutoFit/>
          </a:bodyPr>
          <a:lstStyle/>
          <a:p>
            <a:pPr marL="342900" indent="-342900" algn="l">
              <a:lnSpc>
                <a:spcPct val="200000"/>
              </a:lnSpc>
              <a:buFont typeface="Wingdings" panose="05000000000000000000" pitchFamily="2" charset="2"/>
              <a:buChar char="ü"/>
            </a:pPr>
            <a:r>
              <a:rPr lang="en-US" altLang="zh-TW" sz="2000" dirty="0"/>
              <a:t>Real-time Detection of Perimeter Intrusion &amp; Secure Zone Breaches</a:t>
            </a:r>
          </a:p>
          <a:p>
            <a:pPr marL="342900" indent="-342900" algn="l">
              <a:lnSpc>
                <a:spcPct val="200000"/>
              </a:lnSpc>
              <a:buFont typeface="Wingdings" panose="05000000000000000000" pitchFamily="2" charset="2"/>
              <a:buChar char="ü"/>
            </a:pPr>
            <a:r>
              <a:rPr lang="en-US" altLang="zh-TW" sz="2000" dirty="0"/>
              <a:t> Detect Unattended Objects</a:t>
            </a:r>
          </a:p>
          <a:p>
            <a:pPr marL="342900" indent="-342900" algn="l">
              <a:lnSpc>
                <a:spcPct val="200000"/>
              </a:lnSpc>
              <a:buFont typeface="Wingdings" panose="05000000000000000000" pitchFamily="2" charset="2"/>
              <a:buChar char="ü"/>
            </a:pPr>
            <a:r>
              <a:rPr lang="en-US" altLang="zh-TW" sz="2000" dirty="0">
                <a:latin typeface="+mj-lt"/>
              </a:rPr>
              <a:t>Identify Suspicious </a:t>
            </a:r>
            <a:r>
              <a:rPr lang="en-US" altLang="zh-TW" sz="2000" dirty="0" smtClean="0">
                <a:latin typeface="+mj-lt"/>
              </a:rPr>
              <a:t>Activity</a:t>
            </a:r>
          </a:p>
          <a:p>
            <a:pPr marL="342900" indent="-342900" algn="l">
              <a:lnSpc>
                <a:spcPct val="200000"/>
              </a:lnSpc>
              <a:buFont typeface="Wingdings" panose="05000000000000000000" pitchFamily="2" charset="2"/>
              <a:buChar char="ü"/>
            </a:pPr>
            <a:r>
              <a:rPr lang="en-US" altLang="zh-TW" sz="2000" dirty="0"/>
              <a:t>Real-time Detection of Blocked Emergency Passages / Exits</a:t>
            </a:r>
          </a:p>
          <a:p>
            <a:pPr marL="342900" indent="-342900" algn="l">
              <a:lnSpc>
                <a:spcPct val="200000"/>
              </a:lnSpc>
              <a:buFont typeface="Wingdings" panose="05000000000000000000" pitchFamily="2" charset="2"/>
              <a:buChar char="ü"/>
            </a:pPr>
            <a:r>
              <a:rPr lang="en-US" altLang="zh-TW" sz="2000" dirty="0"/>
              <a:t>Safeguarding </a:t>
            </a:r>
            <a:r>
              <a:rPr lang="en-US" altLang="zh-TW" sz="2000" dirty="0" smtClean="0"/>
              <a:t>Assets</a:t>
            </a:r>
          </a:p>
          <a:p>
            <a:pPr marL="342900" indent="-342900" algn="l">
              <a:lnSpc>
                <a:spcPct val="200000"/>
              </a:lnSpc>
              <a:buFont typeface="Wingdings" panose="05000000000000000000" pitchFamily="2" charset="2"/>
              <a:buChar char="ü"/>
            </a:pPr>
            <a:r>
              <a:rPr lang="en-US" altLang="zh-TW" sz="2000" dirty="0"/>
              <a:t>Movement in Restricted </a:t>
            </a:r>
            <a:r>
              <a:rPr lang="en-US" altLang="zh-TW" sz="2000" dirty="0" smtClean="0"/>
              <a:t>Areas</a:t>
            </a:r>
          </a:p>
          <a:p>
            <a:pPr marL="342900" indent="-342900" algn="l">
              <a:lnSpc>
                <a:spcPct val="200000"/>
              </a:lnSpc>
              <a:buFont typeface="Wingdings" panose="05000000000000000000" pitchFamily="2" charset="2"/>
              <a:buChar char="ü"/>
            </a:pPr>
            <a:endParaRPr lang="en-US" altLang="zh-TW" sz="2000" dirty="0"/>
          </a:p>
          <a:p>
            <a:pPr marL="342900" indent="-342900" algn="l">
              <a:lnSpc>
                <a:spcPct val="200000"/>
              </a:lnSpc>
              <a:buFont typeface="Wingdings" panose="05000000000000000000" pitchFamily="2" charset="2"/>
              <a:buChar char="ü"/>
            </a:pPr>
            <a:endParaRPr lang="zh-TW" altLang="en-US" sz="2000" dirty="0"/>
          </a:p>
        </p:txBody>
      </p:sp>
    </p:spTree>
    <p:extLst>
      <p:ext uri="{BB962C8B-B14F-4D97-AF65-F5344CB8AC3E}">
        <p14:creationId xmlns:p14="http://schemas.microsoft.com/office/powerpoint/2010/main" xmlns="" val="340144734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11</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Video</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noProof="0" smtClean="0">
                <a:ln>
                  <a:noFill/>
                </a:ln>
                <a:solidFill>
                  <a:srgbClr val="0070C0"/>
                </a:solidFill>
                <a:effectLst/>
                <a:uLnTx/>
                <a:uFillTx/>
                <a:latin typeface="+mj-lt"/>
                <a:ea typeface="+mj-ea"/>
                <a:cs typeface="+mj-cs"/>
              </a:rPr>
              <a:t>Intelligence II </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Application</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3" name="圖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1549196"/>
            <a:ext cx="2987040" cy="1879804"/>
          </a:xfrm>
          <a:prstGeom prst="rect">
            <a:avLst/>
          </a:prstGeom>
        </p:spPr>
      </p:pic>
      <p:sp>
        <p:nvSpPr>
          <p:cNvPr id="4" name="文字方塊 3"/>
          <p:cNvSpPr txBox="1"/>
          <p:nvPr/>
        </p:nvSpPr>
        <p:spPr>
          <a:xfrm>
            <a:off x="3995936" y="1484784"/>
            <a:ext cx="4320480" cy="1477328"/>
          </a:xfrm>
          <a:prstGeom prst="rect">
            <a:avLst/>
          </a:prstGeom>
          <a:noFill/>
        </p:spPr>
        <p:txBody>
          <a:bodyPr wrap="square" rtlCol="0">
            <a:spAutoFit/>
          </a:bodyPr>
          <a:lstStyle/>
          <a:p>
            <a:pPr algn="l"/>
            <a:r>
              <a:rPr lang="en-US" altLang="zh-TW" u="sng" dirty="0" smtClean="0"/>
              <a:t>Forbidden area:</a:t>
            </a:r>
          </a:p>
          <a:p>
            <a:pPr algn="l"/>
            <a:r>
              <a:rPr lang="en-US" altLang="zh-TW" dirty="0" smtClean="0"/>
              <a:t>People that enter preset forbidden area will trigger alarm to inform security guard to help identify intension and authority of access to the area</a:t>
            </a:r>
            <a:endParaRPr lang="zh-TW" altLang="en-US" dirty="0"/>
          </a:p>
        </p:txBody>
      </p:sp>
      <p:pic>
        <p:nvPicPr>
          <p:cNvPr id="7" name="圖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38328" y="3716798"/>
            <a:ext cx="3657600" cy="2359003"/>
          </a:xfrm>
          <a:prstGeom prst="rect">
            <a:avLst/>
          </a:prstGeom>
        </p:spPr>
      </p:pic>
      <p:sp>
        <p:nvSpPr>
          <p:cNvPr id="8" name="文字方塊 7"/>
          <p:cNvSpPr txBox="1"/>
          <p:nvPr/>
        </p:nvSpPr>
        <p:spPr>
          <a:xfrm>
            <a:off x="539552" y="4149080"/>
            <a:ext cx="3672408" cy="1754326"/>
          </a:xfrm>
          <a:prstGeom prst="rect">
            <a:avLst/>
          </a:prstGeom>
          <a:noFill/>
        </p:spPr>
        <p:txBody>
          <a:bodyPr wrap="square" rtlCol="0">
            <a:spAutoFit/>
          </a:bodyPr>
          <a:lstStyle/>
          <a:p>
            <a:pPr algn="l"/>
            <a:r>
              <a:rPr lang="en-US" altLang="zh-TW" u="sng" dirty="0" smtClean="0"/>
              <a:t>Foreign object:</a:t>
            </a:r>
          </a:p>
          <a:p>
            <a:pPr algn="l"/>
            <a:r>
              <a:rPr lang="en-US" altLang="zh-TW" dirty="0" smtClean="0"/>
              <a:t>Warehouse and stock inventory real time inspection, if there is any object item that shall not exit inside pre-set zone, it will notified the security guard</a:t>
            </a:r>
            <a:endParaRPr lang="en-US" altLang="zh-TW" dirty="0"/>
          </a:p>
        </p:txBody>
      </p:sp>
      <p:pic>
        <p:nvPicPr>
          <p:cNvPr id="2" name="圖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60232" y="5661248"/>
            <a:ext cx="216025" cy="256329"/>
          </a:xfrm>
          <a:prstGeom prst="rect">
            <a:avLst/>
          </a:prstGeom>
        </p:spPr>
      </p:pic>
      <p:sp>
        <p:nvSpPr>
          <p:cNvPr id="5" name="矩形 4"/>
          <p:cNvSpPr/>
          <p:nvPr/>
        </p:nvSpPr>
        <p:spPr bwMode="auto">
          <a:xfrm>
            <a:off x="6660232" y="5661247"/>
            <a:ext cx="216026" cy="25632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extLst>
      <p:ext uri="{BB962C8B-B14F-4D97-AF65-F5344CB8AC3E}">
        <p14:creationId xmlns:p14="http://schemas.microsoft.com/office/powerpoint/2010/main" xmlns="" val="3862023054"/>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12</a:t>
            </a:fld>
            <a:endParaRPr lang="en-US" altLang="zh-TW"/>
          </a:p>
        </p:txBody>
      </p:sp>
      <p:graphicFrame>
        <p:nvGraphicFramePr>
          <p:cNvPr id="5" name="表格 4"/>
          <p:cNvGraphicFramePr>
            <a:graphicFrameLocks noGrp="1"/>
          </p:cNvGraphicFramePr>
          <p:nvPr/>
        </p:nvGraphicFramePr>
        <p:xfrm>
          <a:off x="395536" y="1124745"/>
          <a:ext cx="8496945" cy="4898279"/>
        </p:xfrm>
        <a:graphic>
          <a:graphicData uri="http://schemas.openxmlformats.org/drawingml/2006/table">
            <a:tbl>
              <a:tblPr firstRow="1" bandRow="1">
                <a:tableStyleId>{5C22544A-7EE6-4342-B048-85BDC9FD1C3A}</a:tableStyleId>
              </a:tblPr>
              <a:tblGrid>
                <a:gridCol w="1454550"/>
                <a:gridCol w="2231189"/>
                <a:gridCol w="2231189"/>
                <a:gridCol w="2580017"/>
              </a:tblGrid>
              <a:tr h="684289">
                <a:tc>
                  <a:txBody>
                    <a:bodyPr/>
                    <a:lstStyle/>
                    <a:p>
                      <a:pPr algn="ct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b="0" dirty="0" smtClean="0">
                          <a:solidFill>
                            <a:schemeClr val="tx1"/>
                          </a:solidFill>
                        </a:rPr>
                        <a:t>Smal</a:t>
                      </a:r>
                      <a:r>
                        <a:rPr lang="en-US" altLang="zh-TW" sz="1400" b="0" baseline="0" dirty="0" smtClean="0">
                          <a:solidFill>
                            <a:schemeClr val="tx1"/>
                          </a:solidFill>
                        </a:rPr>
                        <a:t>l enterprise factory</a:t>
                      </a:r>
                    </a:p>
                    <a:p>
                      <a:pPr algn="ctr"/>
                      <a:r>
                        <a:rPr lang="en-US" altLang="zh-TW" sz="1600" b="0" dirty="0" smtClean="0">
                          <a:solidFill>
                            <a:schemeClr val="tx1"/>
                          </a:solidFill>
                        </a:rPr>
                        <a:t>16-32 CH</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b="0" baseline="0" dirty="0" smtClean="0">
                          <a:solidFill>
                            <a:schemeClr val="tx1"/>
                          </a:solidFill>
                        </a:rPr>
                        <a:t>Medium enterprise factory</a:t>
                      </a:r>
                    </a:p>
                    <a:p>
                      <a:pPr algn="ctr"/>
                      <a:r>
                        <a:rPr lang="en-US" altLang="zh-TW" sz="1600" b="0" dirty="0" smtClean="0">
                          <a:solidFill>
                            <a:schemeClr val="tx1"/>
                          </a:solidFill>
                        </a:rPr>
                        <a:t>32 – 100</a:t>
                      </a:r>
                      <a:r>
                        <a:rPr lang="zh-TW" altLang="en-US" sz="1600" b="0" dirty="0" smtClean="0">
                          <a:solidFill>
                            <a:schemeClr val="tx1"/>
                          </a:solidFill>
                        </a:rPr>
                        <a:t> </a:t>
                      </a:r>
                      <a:r>
                        <a:rPr lang="en-US" altLang="zh-TW" sz="1600" b="0" dirty="0" smtClean="0">
                          <a:solidFill>
                            <a:schemeClr val="tx1"/>
                          </a:solidFill>
                        </a:rPr>
                        <a:t>CH</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b="0" baseline="0" dirty="0" smtClean="0">
                          <a:solidFill>
                            <a:schemeClr val="tx1"/>
                          </a:solidFill>
                        </a:rPr>
                        <a:t>Large scale enterprise factory</a:t>
                      </a:r>
                    </a:p>
                    <a:p>
                      <a:pPr algn="ctr"/>
                      <a:r>
                        <a:rPr lang="en-US" altLang="zh-TW" sz="1600" b="0" dirty="0" smtClean="0">
                          <a:solidFill>
                            <a:schemeClr val="tx1"/>
                          </a:solidFill>
                        </a:rPr>
                        <a:t>100+</a:t>
                      </a:r>
                      <a:r>
                        <a:rPr lang="zh-TW" altLang="en-US" sz="1600" b="0" dirty="0" smtClean="0">
                          <a:solidFill>
                            <a:schemeClr val="tx1"/>
                          </a:solidFill>
                        </a:rPr>
                        <a:t> </a:t>
                      </a:r>
                      <a:r>
                        <a:rPr lang="en-US" altLang="zh-TW" sz="1600" b="0" dirty="0" smtClean="0">
                          <a:solidFill>
                            <a:schemeClr val="tx1"/>
                          </a:solidFill>
                        </a:rPr>
                        <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9144">
                <a:tc rowSpan="2">
                  <a:txBody>
                    <a:bodyPr/>
                    <a:lstStyle/>
                    <a:p>
                      <a:pPr algn="l"/>
                      <a:r>
                        <a:rPr lang="en-US" altLang="zh-CN" sz="1600" dirty="0" smtClean="0"/>
                        <a:t>VI</a:t>
                      </a:r>
                      <a:r>
                        <a:rPr lang="en-US" altLang="zh-CN" sz="1600" baseline="0" dirty="0" smtClean="0"/>
                        <a:t> and Database system</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SMR8000</a:t>
                      </a:r>
                      <a:r>
                        <a:rPr lang="zh-TW" altLang="en-US" sz="1400" b="0" dirty="0" smtClean="0">
                          <a:solidFill>
                            <a:schemeClr val="tx1"/>
                          </a:solidFill>
                        </a:rPr>
                        <a:t> </a:t>
                      </a:r>
                      <a:r>
                        <a:rPr lang="en-US" altLang="zh-TW" sz="1400" b="0" dirty="0" smtClean="0">
                          <a:solidFill>
                            <a:schemeClr val="tx1"/>
                          </a:solidFill>
                        </a:rPr>
                        <a:t>Series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NVR2100 DAS Series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NVR2100 – IP</a:t>
                      </a:r>
                      <a:r>
                        <a:rPr lang="en-US" altLang="zh-TW" sz="1400" b="0" baseline="0" dirty="0" smtClean="0">
                          <a:solidFill>
                            <a:schemeClr val="tx1"/>
                          </a:solidFill>
                        </a:rPr>
                        <a:t> SAN</a:t>
                      </a:r>
                      <a:r>
                        <a:rPr lang="zh-TW" altLang="en-US" sz="1400" b="0" baseline="0" dirty="0" smtClean="0">
                          <a:solidFill>
                            <a:schemeClr val="tx1"/>
                          </a:solidFill>
                        </a:rPr>
                        <a:t> </a:t>
                      </a:r>
                      <a:r>
                        <a:rPr lang="en-US" altLang="zh-TW" sz="1400" b="0" baseline="0" dirty="0" smtClean="0">
                          <a:solidFill>
                            <a:schemeClr val="tx1"/>
                          </a:solidFill>
                        </a:rPr>
                        <a:t>Series</a:t>
                      </a:r>
                      <a:endParaRPr lang="en-US" altLang="zh-TW" sz="14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9957">
                <a:tc vMerge="1">
                  <a:txBody>
                    <a:bodyPr/>
                    <a:lstStyle/>
                    <a:p>
                      <a:pPr algn="l"/>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Internal</a:t>
                      </a:r>
                      <a:r>
                        <a:rPr lang="en-US" altLang="zh-TW" sz="1600" b="0" baseline="0" dirty="0" smtClean="0">
                          <a:solidFill>
                            <a:schemeClr val="tx1"/>
                          </a:solidFill>
                        </a:rPr>
                        <a:t> up to </a:t>
                      </a:r>
                      <a:r>
                        <a:rPr lang="en-US" altLang="zh-TW" sz="1600" b="0" dirty="0" smtClean="0">
                          <a:solidFill>
                            <a:schemeClr val="tx1"/>
                          </a:solidFill>
                        </a:rPr>
                        <a:t>8 HDD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DAS</a:t>
                      </a:r>
                      <a:r>
                        <a:rPr lang="zh-TW" altLang="en-US" sz="1600" b="0" baseline="0" dirty="0" smtClean="0">
                          <a:solidFill>
                            <a:schemeClr val="tx1"/>
                          </a:solidFill>
                        </a:rPr>
                        <a:t>  </a:t>
                      </a:r>
                      <a:r>
                        <a:rPr lang="en-US" altLang="zh-TW" sz="1600" b="0" baseline="0" dirty="0" smtClean="0">
                          <a:solidFill>
                            <a:schemeClr val="tx1"/>
                          </a:solidFill>
                        </a:rPr>
                        <a:t>up to120 HDD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IP</a:t>
                      </a:r>
                      <a:r>
                        <a:rPr lang="en-US" altLang="zh-TW" sz="1600" b="0" baseline="0" dirty="0" smtClean="0">
                          <a:solidFill>
                            <a:schemeClr val="tx1"/>
                          </a:solidFill>
                        </a:rPr>
                        <a:t> SAN,</a:t>
                      </a:r>
                      <a:r>
                        <a:rPr lang="zh-TW" altLang="en-US" sz="1600" b="0" baseline="0" dirty="0" smtClean="0">
                          <a:solidFill>
                            <a:schemeClr val="tx1"/>
                          </a:solidFill>
                        </a:rPr>
                        <a:t> </a:t>
                      </a:r>
                      <a:r>
                        <a:rPr lang="en-US" altLang="zh-TW" sz="1600" b="0" baseline="0" dirty="0" smtClean="0">
                          <a:solidFill>
                            <a:schemeClr val="tx1"/>
                          </a:solidFill>
                        </a:rPr>
                        <a:t>No limitation</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61172">
                <a:tc>
                  <a:txBody>
                    <a:bodyPr/>
                    <a:lstStyle/>
                    <a:p>
                      <a:pPr algn="l"/>
                      <a:r>
                        <a:rPr lang="en-US" altLang="zh-TW" sz="1600" dirty="0" smtClean="0"/>
                        <a:t>Client</a:t>
                      </a:r>
                      <a:r>
                        <a:rPr lang="en-US" altLang="zh-TW" sz="1600" baseline="0" dirty="0" smtClean="0"/>
                        <a:t> Management surveillance software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altLang="zh-TW" sz="1600" b="0" dirty="0" smtClean="0">
                          <a:solidFill>
                            <a:schemeClr val="tx1"/>
                          </a:solidFill>
                        </a:rPr>
                        <a:t>Surveon</a:t>
                      </a:r>
                      <a:r>
                        <a:rPr lang="en-US" altLang="zh-TW" sz="1600" b="0" baseline="0" dirty="0" smtClean="0">
                          <a:solidFill>
                            <a:schemeClr val="tx1"/>
                          </a:solidFill>
                        </a:rPr>
                        <a:t> Client Enterprise software 2.4.8</a:t>
                      </a:r>
                      <a:r>
                        <a:rPr lang="en-US" altLang="zh-TW" sz="1600" b="0" dirty="0" smtClean="0">
                          <a:solidFill>
                            <a:schemeClr val="tx1"/>
                          </a:solidFill>
                        </a:rPr>
                        <a:t>, Mobile client ,Browser</a:t>
                      </a:r>
                      <a:r>
                        <a:rPr lang="en-US" altLang="zh-TW" sz="1600" b="0" baseline="0" dirty="0" smtClean="0">
                          <a:solidFill>
                            <a:schemeClr val="tx1"/>
                          </a:solidFill>
                        </a:rPr>
                        <a:t> client</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58175">
                <a:tc>
                  <a:txBody>
                    <a:bodyPr/>
                    <a:lstStyle/>
                    <a:p>
                      <a:pPr algn="l"/>
                      <a:r>
                        <a:rPr lang="en-US" altLang="zh-TW" sz="1600" dirty="0" smtClean="0"/>
                        <a:t>CMS</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Manage multiple</a:t>
                      </a:r>
                      <a:r>
                        <a:rPr lang="en-US" altLang="zh-TW" sz="1600" b="0" baseline="0" dirty="0" smtClean="0">
                          <a:solidFill>
                            <a:schemeClr val="tx1"/>
                          </a:solidFill>
                        </a:rPr>
                        <a:t> sites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Manage multiple</a:t>
                      </a:r>
                      <a:r>
                        <a:rPr lang="en-US" altLang="zh-TW" sz="1600" b="0" baseline="0" dirty="0" smtClean="0">
                          <a:solidFill>
                            <a:schemeClr val="tx1"/>
                          </a:solidFill>
                        </a:rPr>
                        <a:t> sites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Manage multiple</a:t>
                      </a:r>
                      <a:r>
                        <a:rPr lang="en-US" altLang="zh-TW" sz="1600" b="0" baseline="0" dirty="0" smtClean="0">
                          <a:solidFill>
                            <a:schemeClr val="tx1"/>
                          </a:solidFill>
                        </a:rPr>
                        <a:t> sites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9957">
                <a:tc>
                  <a:txBody>
                    <a:bodyPr/>
                    <a:lstStyle/>
                    <a:p>
                      <a:pPr algn="l"/>
                      <a:r>
                        <a:rPr lang="en-US" altLang="zh-TW" sz="1600" dirty="0" smtClean="0"/>
                        <a:t>SDK</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Surveon NVR SDK</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smtClean="0">
                          <a:solidFill>
                            <a:schemeClr val="tx1"/>
                          </a:solidFill>
                        </a:rPr>
                        <a:t>Surveon NVR SDK</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Surveon NVR SDK</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9957">
                <a:tc>
                  <a:txBody>
                    <a:bodyPr/>
                    <a:lstStyle/>
                    <a:p>
                      <a:pPr algn="l"/>
                      <a:r>
                        <a:rPr lang="en-US" altLang="zh-TW" sz="1600" dirty="0" smtClean="0"/>
                        <a:t>TV Wall</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Yes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Yes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Yes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CN" sz="2900" b="1" kern="0" dirty="0" smtClean="0">
                <a:solidFill>
                  <a:srgbClr val="0070C0"/>
                </a:solidFill>
                <a:latin typeface="+mj-lt"/>
                <a:ea typeface="+mj-ea"/>
                <a:cs typeface="+mj-cs"/>
              </a:rPr>
              <a:t>Enterprise factory </a:t>
            </a:r>
            <a:r>
              <a:rPr lang="en-US" altLang="zh-CN" sz="2900" b="1" kern="0" dirty="0" smtClean="0">
                <a:solidFill>
                  <a:srgbClr val="0070C0"/>
                </a:solidFill>
              </a:rPr>
              <a:t>Surveillance Solution</a:t>
            </a:r>
            <a:endParaRPr lang="zh-TW" altLang="en-US" sz="2900" b="1" kern="0" dirty="0">
              <a:solidFill>
                <a:srgbClr val="0070C0"/>
              </a:solidFill>
              <a:latin typeface="+mj-lt"/>
              <a:ea typeface="+mj-ea"/>
              <a:cs typeface="+mj-cs"/>
            </a:endParaRPr>
          </a:p>
        </p:txBody>
      </p:sp>
      <p:sp>
        <p:nvSpPr>
          <p:cNvPr id="8"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13</a:t>
            </a:fld>
            <a:endParaRPr lang="en-US" altLang="zh-TW"/>
          </a:p>
        </p:txBody>
      </p:sp>
      <p:sp>
        <p:nvSpPr>
          <p:cNvPr id="407554" name="Rectangle 2"/>
          <p:cNvSpPr>
            <a:spLocks noGrp="1" noChangeArrowheads="1"/>
          </p:cNvSpPr>
          <p:nvPr>
            <p:ph type="title" idx="4294967295"/>
          </p:nvPr>
        </p:nvSpPr>
        <p:spPr>
          <a:xfrm>
            <a:off x="323528" y="-99392"/>
            <a:ext cx="8229600" cy="1143000"/>
          </a:xfrm>
        </p:spPr>
        <p:txBody>
          <a:bodyPr/>
          <a:lstStyle/>
          <a:p>
            <a:pPr algn="l">
              <a:lnSpc>
                <a:spcPct val="120000"/>
              </a:lnSpc>
            </a:pPr>
            <a:r>
              <a:rPr lang="en-US" altLang="zh-CN" sz="2900" b="1" dirty="0" smtClean="0">
                <a:solidFill>
                  <a:srgbClr val="0070C0"/>
                </a:solidFill>
              </a:rPr>
              <a:t>Enterprise Factory Standard 32</a:t>
            </a:r>
            <a:r>
              <a:rPr lang="zh-TW" altLang="en-US" sz="2900" b="1" dirty="0" smtClean="0">
                <a:solidFill>
                  <a:srgbClr val="0070C0"/>
                </a:solidFill>
              </a:rPr>
              <a:t> </a:t>
            </a:r>
            <a:r>
              <a:rPr lang="en-US" altLang="zh-TW" sz="2900" b="1" dirty="0" smtClean="0">
                <a:solidFill>
                  <a:srgbClr val="0070C0"/>
                </a:solidFill>
              </a:rPr>
              <a:t>CH Package</a:t>
            </a:r>
            <a:endParaRPr lang="zh-TW" altLang="en-US" sz="2900" dirty="0"/>
          </a:p>
        </p:txBody>
      </p:sp>
      <p:graphicFrame>
        <p:nvGraphicFramePr>
          <p:cNvPr id="8" name="表格 7"/>
          <p:cNvGraphicFramePr>
            <a:graphicFrameLocks noGrp="1"/>
          </p:cNvGraphicFramePr>
          <p:nvPr/>
        </p:nvGraphicFramePr>
        <p:xfrm>
          <a:off x="323527" y="1671980"/>
          <a:ext cx="8208912" cy="2225040"/>
        </p:xfrm>
        <a:graphic>
          <a:graphicData uri="http://schemas.openxmlformats.org/drawingml/2006/table">
            <a:tbl>
              <a:tblPr firstRow="1" bandRow="1">
                <a:tableStyleId>{5C22544A-7EE6-4342-B048-85BDC9FD1C3A}</a:tableStyleId>
              </a:tblPr>
              <a:tblGrid>
                <a:gridCol w="1077938"/>
                <a:gridCol w="1653489"/>
                <a:gridCol w="1653489"/>
                <a:gridCol w="1911998"/>
                <a:gridCol w="1911998"/>
              </a:tblGrid>
              <a:tr h="532352">
                <a:tc>
                  <a:txBody>
                    <a:bodyPr/>
                    <a:lstStyle/>
                    <a:p>
                      <a:pPr algn="ct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Cameras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Record days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solidFill>
                            <a:schemeClr val="tx1"/>
                          </a:solidFill>
                        </a:rPr>
                        <a:t>Daily record</a:t>
                      </a:r>
                      <a:r>
                        <a:rPr lang="en-US" altLang="zh-CN" sz="1600" b="0" baseline="0" dirty="0" smtClean="0">
                          <a:solidFill>
                            <a:schemeClr val="tx1"/>
                          </a:solidFill>
                        </a:rPr>
                        <a:t> hour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Frame rate and bit</a:t>
                      </a:r>
                      <a:r>
                        <a:rPr lang="en-US" altLang="zh-TW" sz="1600" b="0" baseline="0" dirty="0" smtClean="0">
                          <a:solidFill>
                            <a:schemeClr val="tx1"/>
                          </a:solidFill>
                        </a:rPr>
                        <a:t> rate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22864">
                <a:tc>
                  <a:txBody>
                    <a:bodyPr/>
                    <a:lstStyle/>
                    <a:p>
                      <a:pPr algn="ctr"/>
                      <a:r>
                        <a:rPr lang="en-US" altLang="zh-TW" sz="1600" dirty="0" smtClean="0"/>
                        <a:t>Project included</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32</a:t>
                      </a:r>
                    </a:p>
                    <a:p>
                      <a:pPr algn="ctr"/>
                      <a:r>
                        <a:rPr lang="en-US" altLang="zh-TW" sz="1600" b="0" dirty="0" smtClean="0">
                          <a:solidFill>
                            <a:schemeClr val="tx1"/>
                          </a:solidFill>
                        </a:rPr>
                        <a:t>Full</a:t>
                      </a:r>
                      <a:r>
                        <a:rPr lang="en-US" altLang="zh-TW" sz="1600" b="0" baseline="0" dirty="0" smtClean="0">
                          <a:solidFill>
                            <a:schemeClr val="tx1"/>
                          </a:solidFill>
                        </a:rPr>
                        <a:t> HD</a:t>
                      </a:r>
                      <a:r>
                        <a:rPr lang="zh-TW" altLang="en-US" sz="1600" b="0" baseline="0" dirty="0" smtClean="0">
                          <a:solidFill>
                            <a:schemeClr val="tx1"/>
                          </a:solidFill>
                        </a:rPr>
                        <a:t> </a:t>
                      </a:r>
                      <a:r>
                        <a:rPr lang="en-US" altLang="zh-TW" sz="1600" b="0" baseline="0" dirty="0" smtClean="0">
                          <a:solidFill>
                            <a:schemeClr val="tx1"/>
                          </a:solidFill>
                        </a:rPr>
                        <a:t>cameras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30</a:t>
                      </a:r>
                      <a:r>
                        <a:rPr lang="en-US" altLang="zh-TW" sz="1600" b="0" baseline="0" dirty="0" smtClean="0">
                          <a:solidFill>
                            <a:schemeClr val="tx1"/>
                          </a:solidFill>
                        </a:rPr>
                        <a:t> days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24</a:t>
                      </a:r>
                      <a:r>
                        <a:rPr lang="zh-TW" altLang="en-US" sz="1600" b="0" dirty="0" smtClean="0">
                          <a:solidFill>
                            <a:schemeClr val="tx1"/>
                          </a:solidFill>
                        </a:rPr>
                        <a:t> </a:t>
                      </a:r>
                      <a:r>
                        <a:rPr lang="en-US" altLang="zh-TW" sz="1600" b="0" dirty="0" smtClean="0">
                          <a:solidFill>
                            <a:schemeClr val="tx1"/>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25</a:t>
                      </a:r>
                      <a:r>
                        <a:rPr lang="en-US" altLang="zh-TW" sz="1600" b="0" baseline="0" dirty="0" smtClean="0">
                          <a:solidFill>
                            <a:schemeClr val="tx1"/>
                          </a:solidFill>
                        </a:rPr>
                        <a:t> FPS @ 6Mbps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5820">
                <a:tc>
                  <a:txBody>
                    <a:bodyPr/>
                    <a:lstStyle/>
                    <a:p>
                      <a:pPr algn="ctr"/>
                      <a:r>
                        <a:rPr lang="en-US" altLang="zh-TW" sz="1600" dirty="0" smtClean="0"/>
                        <a:t>Note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altLang="zh-CN" sz="1600" b="0" dirty="0" smtClean="0">
                          <a:solidFill>
                            <a:schemeClr val="tx1"/>
                          </a:solidFill>
                        </a:rPr>
                        <a:t>This program has been</a:t>
                      </a:r>
                      <a:r>
                        <a:rPr lang="en-US" altLang="zh-CN" sz="1600" b="0" baseline="0" dirty="0" smtClean="0">
                          <a:solidFill>
                            <a:schemeClr val="tx1"/>
                          </a:solidFill>
                        </a:rPr>
                        <a:t> validated </a:t>
                      </a:r>
                      <a:r>
                        <a:rPr lang="en-US" altLang="zh-CN" sz="1600" b="0" dirty="0" smtClean="0">
                          <a:solidFill>
                            <a:schemeClr val="tx1"/>
                          </a:solidFill>
                        </a:rPr>
                        <a:t>over hundreds of hours of complete end-to-end verification from the camera, NVR storage</a:t>
                      </a:r>
                    </a:p>
                    <a:p>
                      <a:pPr algn="ctr"/>
                      <a:r>
                        <a:rPr lang="en-US" altLang="zh-CN" sz="1600" b="0" dirty="0" smtClean="0">
                          <a:solidFill>
                            <a:schemeClr val="tx1"/>
                          </a:solidFill>
                        </a:rPr>
                        <a:t>and practical application to the global security projects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矩形 8"/>
          <p:cNvSpPr/>
          <p:nvPr/>
        </p:nvSpPr>
        <p:spPr>
          <a:xfrm>
            <a:off x="846171" y="1124744"/>
            <a:ext cx="7032695" cy="369332"/>
          </a:xfrm>
          <a:prstGeom prst="rect">
            <a:avLst/>
          </a:prstGeom>
        </p:spPr>
        <p:txBody>
          <a:bodyPr wrap="none">
            <a:spAutoFit/>
          </a:bodyPr>
          <a:lstStyle/>
          <a:p>
            <a:r>
              <a:rPr lang="en-US" altLang="zh-CN" dirty="0" smtClean="0"/>
              <a:t>Medium-Small enterprise factory standard package implementation</a:t>
            </a:r>
            <a:endParaRPr lang="zh-TW" altLang="en-US" dirty="0"/>
          </a:p>
        </p:txBody>
      </p:sp>
      <p:sp>
        <p:nvSpPr>
          <p:cNvPr id="11"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14</a:t>
            </a:fld>
            <a:endParaRPr lang="en-US" altLang="zh-TW"/>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lang="en-US" altLang="zh-TW" sz="2900" b="1" dirty="0" smtClean="0">
                <a:solidFill>
                  <a:srgbClr val="0070C0"/>
                </a:solidFill>
                <a:latin typeface="+mj-lt"/>
                <a:ea typeface="+mj-ea"/>
                <a:cs typeface="+mj-cs"/>
              </a:rPr>
              <a:t>100+ CH Package, High scalability</a:t>
            </a:r>
            <a:endParaRPr lang="zh-TW" altLang="en-US" sz="2900" b="1" dirty="0">
              <a:solidFill>
                <a:srgbClr val="0070C0"/>
              </a:solidFill>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21" name="Picture 18" descr="NVR2000+3U"/>
          <p:cNvPicPr>
            <a:picLocks noChangeAspect="1" noChangeArrowheads="1"/>
          </p:cNvPicPr>
          <p:nvPr/>
        </p:nvPicPr>
        <p:blipFill>
          <a:blip r:embed="rId3" cstate="print"/>
          <a:srcRect/>
          <a:stretch>
            <a:fillRect/>
          </a:stretch>
        </p:blipFill>
        <p:spPr bwMode="auto">
          <a:xfrm>
            <a:off x="107504" y="1484784"/>
            <a:ext cx="2472266" cy="1482031"/>
          </a:xfrm>
          <a:prstGeom prst="rect">
            <a:avLst/>
          </a:prstGeom>
          <a:noFill/>
          <a:ln w="9525">
            <a:noFill/>
            <a:miter lim="800000"/>
            <a:headEnd/>
            <a:tailEnd/>
          </a:ln>
        </p:spPr>
      </p:pic>
      <p:pic>
        <p:nvPicPr>
          <p:cNvPr id="22" name="Picture 18" descr="NVR2000+3U"/>
          <p:cNvPicPr>
            <a:picLocks noChangeAspect="1" noChangeArrowheads="1"/>
          </p:cNvPicPr>
          <p:nvPr/>
        </p:nvPicPr>
        <p:blipFill>
          <a:blip r:embed="rId3" cstate="print"/>
          <a:srcRect/>
          <a:stretch>
            <a:fillRect/>
          </a:stretch>
        </p:blipFill>
        <p:spPr bwMode="auto">
          <a:xfrm>
            <a:off x="2843808" y="1484784"/>
            <a:ext cx="2472266" cy="1482031"/>
          </a:xfrm>
          <a:prstGeom prst="rect">
            <a:avLst/>
          </a:prstGeom>
          <a:noFill/>
          <a:ln w="9525">
            <a:noFill/>
            <a:miter lim="800000"/>
            <a:headEnd/>
            <a:tailEnd/>
          </a:ln>
        </p:spPr>
      </p:pic>
      <p:pic>
        <p:nvPicPr>
          <p:cNvPr id="23" name="Picture 18" descr="NVR2000+3U"/>
          <p:cNvPicPr>
            <a:picLocks noChangeAspect="1" noChangeArrowheads="1"/>
          </p:cNvPicPr>
          <p:nvPr/>
        </p:nvPicPr>
        <p:blipFill>
          <a:blip r:embed="rId3" cstate="print"/>
          <a:srcRect/>
          <a:stretch>
            <a:fillRect/>
          </a:stretch>
        </p:blipFill>
        <p:spPr bwMode="auto">
          <a:xfrm>
            <a:off x="6420214" y="1442913"/>
            <a:ext cx="2472266" cy="1482031"/>
          </a:xfrm>
          <a:prstGeom prst="rect">
            <a:avLst/>
          </a:prstGeom>
          <a:noFill/>
          <a:ln w="9525">
            <a:noFill/>
            <a:miter lim="800000"/>
            <a:headEnd/>
            <a:tailEnd/>
          </a:ln>
        </p:spPr>
      </p:pic>
      <p:sp>
        <p:nvSpPr>
          <p:cNvPr id="24" name="Rectangle 2"/>
          <p:cNvSpPr txBox="1">
            <a:spLocks noChangeArrowheads="1"/>
          </p:cNvSpPr>
          <p:nvPr/>
        </p:nvSpPr>
        <p:spPr bwMode="auto">
          <a:xfrm>
            <a:off x="179512" y="1124744"/>
            <a:ext cx="2448198" cy="2591867"/>
          </a:xfrm>
          <a:prstGeom prst="rect">
            <a:avLst/>
          </a:prstGeom>
          <a:noFill/>
          <a:ln w="9525">
            <a:solidFill>
              <a:srgbClr val="000080"/>
            </a:solidFill>
            <a:prstDash val="dashDot"/>
            <a:miter lim="800000"/>
            <a:headEnd/>
            <a:tailEnd/>
          </a:ln>
        </p:spPr>
        <p:txBody>
          <a:bodyPr anchor="t"/>
          <a:lstStyle/>
          <a:p>
            <a:pPr algn="ctr">
              <a:lnSpc>
                <a:spcPct val="150000"/>
              </a:lnSpc>
            </a:pPr>
            <a:r>
              <a:rPr kumimoji="0" lang="en-US" altLang="zh-TW" dirty="0" smtClean="0"/>
              <a:t>32CH Package</a:t>
            </a:r>
          </a:p>
          <a:p>
            <a:pPr algn="ctr">
              <a:lnSpc>
                <a:spcPct val="150000"/>
              </a:lnSpc>
            </a:pPr>
            <a:endParaRPr kumimoji="0" lang="en-US" altLang="zh-TW" dirty="0" smtClean="0"/>
          </a:p>
          <a:p>
            <a:pPr algn="ctr">
              <a:lnSpc>
                <a:spcPct val="150000"/>
              </a:lnSpc>
            </a:pPr>
            <a:endParaRPr kumimoji="0" lang="en-US" altLang="zh-TW" dirty="0" smtClean="0"/>
          </a:p>
          <a:p>
            <a:pPr algn="ctr">
              <a:lnSpc>
                <a:spcPct val="150000"/>
              </a:lnSpc>
            </a:pPr>
            <a:endParaRPr kumimoji="0" lang="en-US" altLang="zh-TW" dirty="0"/>
          </a:p>
        </p:txBody>
      </p:sp>
      <p:sp>
        <p:nvSpPr>
          <p:cNvPr id="25" name="Rectangle 2"/>
          <p:cNvSpPr txBox="1">
            <a:spLocks noChangeArrowheads="1"/>
          </p:cNvSpPr>
          <p:nvPr/>
        </p:nvSpPr>
        <p:spPr bwMode="auto">
          <a:xfrm>
            <a:off x="2843882" y="1125165"/>
            <a:ext cx="2448198" cy="2591867"/>
          </a:xfrm>
          <a:prstGeom prst="rect">
            <a:avLst/>
          </a:prstGeom>
          <a:noFill/>
          <a:ln w="9525">
            <a:solidFill>
              <a:srgbClr val="000080"/>
            </a:solidFill>
            <a:prstDash val="dashDot"/>
            <a:miter lim="800000"/>
            <a:headEnd/>
            <a:tailEnd/>
          </a:ln>
        </p:spPr>
        <p:txBody>
          <a:bodyPr anchor="t"/>
          <a:lstStyle/>
          <a:p>
            <a:pPr>
              <a:lnSpc>
                <a:spcPct val="150000"/>
              </a:lnSpc>
            </a:pPr>
            <a:r>
              <a:rPr kumimoji="0" lang="en-US" altLang="zh-TW" dirty="0" smtClean="0"/>
              <a:t>100CH Package</a:t>
            </a:r>
          </a:p>
          <a:p>
            <a:pPr algn="ctr">
              <a:lnSpc>
                <a:spcPct val="150000"/>
              </a:lnSpc>
            </a:pPr>
            <a:endParaRPr kumimoji="0" lang="en-US" altLang="zh-TW" dirty="0" smtClean="0"/>
          </a:p>
          <a:p>
            <a:pPr algn="ctr">
              <a:lnSpc>
                <a:spcPct val="150000"/>
              </a:lnSpc>
            </a:pPr>
            <a:endParaRPr kumimoji="0" lang="en-US" altLang="zh-TW" dirty="0" smtClean="0"/>
          </a:p>
          <a:p>
            <a:pPr algn="ctr">
              <a:lnSpc>
                <a:spcPct val="150000"/>
              </a:lnSpc>
            </a:pPr>
            <a:endParaRPr kumimoji="0" lang="en-US" altLang="zh-TW" dirty="0"/>
          </a:p>
        </p:txBody>
      </p:sp>
      <p:sp>
        <p:nvSpPr>
          <p:cNvPr id="26" name="Rectangle 2"/>
          <p:cNvSpPr txBox="1">
            <a:spLocks noChangeArrowheads="1"/>
          </p:cNvSpPr>
          <p:nvPr/>
        </p:nvSpPr>
        <p:spPr bwMode="auto">
          <a:xfrm>
            <a:off x="6444208" y="1124744"/>
            <a:ext cx="2448198" cy="2591867"/>
          </a:xfrm>
          <a:prstGeom prst="rect">
            <a:avLst/>
          </a:prstGeom>
          <a:noFill/>
          <a:ln w="9525">
            <a:solidFill>
              <a:srgbClr val="000080"/>
            </a:solidFill>
            <a:prstDash val="dashDot"/>
            <a:miter lim="800000"/>
            <a:headEnd/>
            <a:tailEnd/>
          </a:ln>
        </p:spPr>
        <p:txBody>
          <a:bodyPr anchor="t"/>
          <a:lstStyle/>
          <a:p>
            <a:pPr>
              <a:lnSpc>
                <a:spcPct val="150000"/>
              </a:lnSpc>
            </a:pPr>
            <a:r>
              <a:rPr kumimoji="0" lang="en-US" altLang="zh-TW" dirty="0" smtClean="0"/>
              <a:t>100 +CH Package</a:t>
            </a:r>
          </a:p>
          <a:p>
            <a:pPr algn="ctr">
              <a:lnSpc>
                <a:spcPct val="150000"/>
              </a:lnSpc>
            </a:pPr>
            <a:endParaRPr kumimoji="0" lang="en-US" altLang="zh-TW" dirty="0" smtClean="0"/>
          </a:p>
          <a:p>
            <a:pPr algn="ctr">
              <a:lnSpc>
                <a:spcPct val="150000"/>
              </a:lnSpc>
            </a:pPr>
            <a:endParaRPr kumimoji="0" lang="en-US" altLang="zh-TW" dirty="0"/>
          </a:p>
        </p:txBody>
      </p:sp>
      <p:sp>
        <p:nvSpPr>
          <p:cNvPr id="27" name="矩形 26"/>
          <p:cNvSpPr/>
          <p:nvPr/>
        </p:nvSpPr>
        <p:spPr>
          <a:xfrm>
            <a:off x="251519" y="2708920"/>
            <a:ext cx="2304257" cy="1021883"/>
          </a:xfrm>
          <a:prstGeom prst="rect">
            <a:avLst/>
          </a:prstGeom>
        </p:spPr>
        <p:txBody>
          <a:bodyPr wrap="square">
            <a:spAutoFit/>
          </a:bodyPr>
          <a:lstStyle/>
          <a:p>
            <a:pPr>
              <a:lnSpc>
                <a:spcPct val="150000"/>
              </a:lnSpc>
            </a:pPr>
            <a:r>
              <a:rPr kumimoji="0" lang="en-US" altLang="zh-TW" sz="1400" dirty="0" smtClean="0"/>
              <a:t>Including cameras, NVR, RAID.30 days 24 hours video</a:t>
            </a:r>
          </a:p>
        </p:txBody>
      </p:sp>
      <p:sp>
        <p:nvSpPr>
          <p:cNvPr id="32" name="矩形 31"/>
          <p:cNvSpPr/>
          <p:nvPr/>
        </p:nvSpPr>
        <p:spPr>
          <a:xfrm>
            <a:off x="5588001" y="2276872"/>
            <a:ext cx="543739" cy="523220"/>
          </a:xfrm>
          <a:prstGeom prst="rect">
            <a:avLst/>
          </a:prstGeom>
        </p:spPr>
        <p:txBody>
          <a:bodyPr wrap="none">
            <a:spAutoFit/>
          </a:bodyPr>
          <a:lstStyle/>
          <a:p>
            <a:r>
              <a:rPr lang="en-US" altLang="zh-TW" sz="2800" dirty="0" smtClean="0">
                <a:solidFill>
                  <a:srgbClr val="0070C0"/>
                </a:solidFill>
              </a:rPr>
              <a:t>…</a:t>
            </a:r>
            <a:endParaRPr lang="zh-TW" altLang="en-US" sz="2800" dirty="0">
              <a:solidFill>
                <a:srgbClr val="0070C0"/>
              </a:solidFill>
            </a:endParaRPr>
          </a:p>
        </p:txBody>
      </p:sp>
      <p:sp>
        <p:nvSpPr>
          <p:cNvPr id="33" name="矩形 32"/>
          <p:cNvSpPr/>
          <p:nvPr/>
        </p:nvSpPr>
        <p:spPr>
          <a:xfrm>
            <a:off x="2987824" y="2708920"/>
            <a:ext cx="2304257" cy="1021883"/>
          </a:xfrm>
          <a:prstGeom prst="rect">
            <a:avLst/>
          </a:prstGeom>
        </p:spPr>
        <p:txBody>
          <a:bodyPr wrap="square">
            <a:spAutoFit/>
          </a:bodyPr>
          <a:lstStyle/>
          <a:p>
            <a:pPr>
              <a:lnSpc>
                <a:spcPct val="150000"/>
              </a:lnSpc>
            </a:pPr>
            <a:r>
              <a:rPr kumimoji="0" lang="en-US" altLang="zh-TW" sz="1400" dirty="0" smtClean="0"/>
              <a:t>Including cameras, NVR, RAID.30 days 24 hours video</a:t>
            </a:r>
          </a:p>
        </p:txBody>
      </p:sp>
      <p:sp>
        <p:nvSpPr>
          <p:cNvPr id="34" name="矩形 33"/>
          <p:cNvSpPr/>
          <p:nvPr/>
        </p:nvSpPr>
        <p:spPr>
          <a:xfrm>
            <a:off x="6516216" y="2708920"/>
            <a:ext cx="2304257" cy="1021883"/>
          </a:xfrm>
          <a:prstGeom prst="rect">
            <a:avLst/>
          </a:prstGeom>
        </p:spPr>
        <p:txBody>
          <a:bodyPr wrap="square">
            <a:spAutoFit/>
          </a:bodyPr>
          <a:lstStyle/>
          <a:p>
            <a:pPr>
              <a:lnSpc>
                <a:spcPct val="150000"/>
              </a:lnSpc>
            </a:pPr>
            <a:r>
              <a:rPr kumimoji="0" lang="en-US" altLang="zh-TW" sz="1400" dirty="0" smtClean="0"/>
              <a:t>Including cameras, NVR, RAID.30 days 24 hours video</a:t>
            </a:r>
          </a:p>
        </p:txBody>
      </p:sp>
      <p:pic>
        <p:nvPicPr>
          <p:cNvPr id="35" name="Picture 4"/>
          <p:cNvPicPr>
            <a:picLocks noChangeAspect="1" noChangeArrowheads="1"/>
          </p:cNvPicPr>
          <p:nvPr/>
        </p:nvPicPr>
        <p:blipFill>
          <a:blip r:embed="rId4" cstate="print"/>
          <a:srcRect l="16418"/>
          <a:stretch>
            <a:fillRect/>
          </a:stretch>
        </p:blipFill>
        <p:spPr bwMode="auto">
          <a:xfrm>
            <a:off x="251520" y="5307341"/>
            <a:ext cx="1497992" cy="1083395"/>
          </a:xfrm>
          <a:prstGeom prst="rect">
            <a:avLst/>
          </a:prstGeom>
          <a:noFill/>
          <a:ln w="9525">
            <a:noFill/>
            <a:miter lim="800000"/>
            <a:headEnd/>
            <a:tailEnd/>
          </a:ln>
          <a:effectLst/>
        </p:spPr>
      </p:pic>
      <p:pic>
        <p:nvPicPr>
          <p:cNvPr id="36" name="Picture 2"/>
          <p:cNvPicPr>
            <a:picLocks noChangeAspect="1" noChangeArrowheads="1"/>
          </p:cNvPicPr>
          <p:nvPr/>
        </p:nvPicPr>
        <p:blipFill>
          <a:blip r:embed="rId5" cstate="print"/>
          <a:srcRect t="10970" b="14315"/>
          <a:stretch>
            <a:fillRect/>
          </a:stretch>
        </p:blipFill>
        <p:spPr bwMode="auto">
          <a:xfrm>
            <a:off x="2555776" y="5110350"/>
            <a:ext cx="3528392" cy="1487002"/>
          </a:xfrm>
          <a:prstGeom prst="rect">
            <a:avLst/>
          </a:prstGeom>
          <a:noFill/>
          <a:ln w="9525">
            <a:noFill/>
            <a:miter lim="800000"/>
            <a:headEnd/>
            <a:tailEnd/>
          </a:ln>
        </p:spPr>
      </p:pic>
      <p:pic>
        <p:nvPicPr>
          <p:cNvPr id="37" name="Picture 4"/>
          <p:cNvPicPr>
            <a:picLocks noChangeAspect="1" noChangeArrowheads="1"/>
          </p:cNvPicPr>
          <p:nvPr/>
        </p:nvPicPr>
        <p:blipFill>
          <a:blip r:embed="rId4" cstate="print"/>
          <a:srcRect l="16418"/>
          <a:stretch>
            <a:fillRect/>
          </a:stretch>
        </p:blipFill>
        <p:spPr bwMode="auto">
          <a:xfrm>
            <a:off x="553727" y="5304066"/>
            <a:ext cx="1497992" cy="1083395"/>
          </a:xfrm>
          <a:prstGeom prst="rect">
            <a:avLst/>
          </a:prstGeom>
          <a:noFill/>
          <a:ln w="9525">
            <a:noFill/>
            <a:miter lim="800000"/>
            <a:headEnd/>
            <a:tailEnd/>
          </a:ln>
          <a:effectLst/>
        </p:spPr>
      </p:pic>
      <p:pic>
        <p:nvPicPr>
          <p:cNvPr id="38" name="Picture 4"/>
          <p:cNvPicPr>
            <a:picLocks noChangeAspect="1" noChangeArrowheads="1"/>
          </p:cNvPicPr>
          <p:nvPr/>
        </p:nvPicPr>
        <p:blipFill>
          <a:blip r:embed="rId4" cstate="print"/>
          <a:srcRect l="16418"/>
          <a:stretch>
            <a:fillRect/>
          </a:stretch>
        </p:blipFill>
        <p:spPr bwMode="auto">
          <a:xfrm>
            <a:off x="827583" y="5304066"/>
            <a:ext cx="1497992" cy="1083395"/>
          </a:xfrm>
          <a:prstGeom prst="rect">
            <a:avLst/>
          </a:prstGeom>
          <a:noFill/>
          <a:ln w="9525">
            <a:noFill/>
            <a:miter lim="800000"/>
            <a:headEnd/>
            <a:tailEnd/>
          </a:ln>
          <a:effectLst/>
        </p:spPr>
      </p:pic>
      <p:sp>
        <p:nvSpPr>
          <p:cNvPr id="39" name="矩形 38"/>
          <p:cNvSpPr/>
          <p:nvPr/>
        </p:nvSpPr>
        <p:spPr>
          <a:xfrm>
            <a:off x="6444208" y="5301208"/>
            <a:ext cx="2155016" cy="1287532"/>
          </a:xfrm>
          <a:prstGeom prst="rect">
            <a:avLst/>
          </a:prstGeom>
        </p:spPr>
        <p:txBody>
          <a:bodyPr wrap="square">
            <a:spAutoFit/>
          </a:bodyPr>
          <a:lstStyle/>
          <a:p>
            <a:pPr>
              <a:lnSpc>
                <a:spcPct val="150000"/>
              </a:lnSpc>
            </a:pPr>
            <a:r>
              <a:rPr lang="en-US" altLang="zh-CN" kern="0" dirty="0" smtClean="0">
                <a:solidFill>
                  <a:schemeClr val="tx2"/>
                </a:solidFill>
              </a:rPr>
              <a:t>TV wall and matrix client can extend unlimited</a:t>
            </a:r>
            <a:endParaRPr lang="zh-TW" altLang="en-US" dirty="0"/>
          </a:p>
        </p:txBody>
      </p:sp>
      <p:sp>
        <p:nvSpPr>
          <p:cNvPr id="40" name="Rectangle 2"/>
          <p:cNvSpPr txBox="1">
            <a:spLocks noChangeArrowheads="1"/>
          </p:cNvSpPr>
          <p:nvPr/>
        </p:nvSpPr>
        <p:spPr bwMode="auto">
          <a:xfrm>
            <a:off x="179512" y="5085184"/>
            <a:ext cx="8712968" cy="1512168"/>
          </a:xfrm>
          <a:prstGeom prst="rect">
            <a:avLst/>
          </a:prstGeom>
          <a:noFill/>
          <a:ln w="9525">
            <a:solidFill>
              <a:srgbClr val="000080"/>
            </a:solidFill>
            <a:prstDash val="dashDot"/>
            <a:miter lim="800000"/>
            <a:headEnd/>
            <a:tailEnd/>
          </a:ln>
        </p:spPr>
        <p:txBody>
          <a:bodyPr anchor="t"/>
          <a:lstStyle/>
          <a:p>
            <a:pPr algn="ctr">
              <a:lnSpc>
                <a:spcPct val="150000"/>
              </a:lnSpc>
            </a:pPr>
            <a:endParaRPr kumimoji="0" lang="en-US" altLang="zh-TW" dirty="0" smtClean="0"/>
          </a:p>
          <a:p>
            <a:pPr algn="ctr">
              <a:lnSpc>
                <a:spcPct val="150000"/>
              </a:lnSpc>
            </a:pPr>
            <a:endParaRPr kumimoji="0" lang="en-US" altLang="zh-TW" dirty="0"/>
          </a:p>
        </p:txBody>
      </p:sp>
      <p:sp>
        <p:nvSpPr>
          <p:cNvPr id="41" name="矩形 40"/>
          <p:cNvSpPr/>
          <p:nvPr/>
        </p:nvSpPr>
        <p:spPr>
          <a:xfrm>
            <a:off x="323528" y="3861048"/>
            <a:ext cx="8640960" cy="1200329"/>
          </a:xfrm>
          <a:prstGeom prst="rect">
            <a:avLst/>
          </a:prstGeom>
        </p:spPr>
        <p:txBody>
          <a:bodyPr wrap="square">
            <a:spAutoFit/>
          </a:bodyPr>
          <a:lstStyle/>
          <a:p>
            <a:pPr>
              <a:lnSpc>
                <a:spcPct val="150000"/>
              </a:lnSpc>
            </a:pPr>
            <a:r>
              <a:rPr lang="en-US" altLang="zh-CN" sz="2400" dirty="0" smtClean="0"/>
              <a:t>Supports online extension to be added and controlled  under  same domain server &amp; CMS</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15</a:t>
            </a:fld>
            <a:endParaRPr lang="en-US" altLang="zh-TW"/>
          </a:p>
        </p:txBody>
      </p:sp>
      <p:sp>
        <p:nvSpPr>
          <p:cNvPr id="407554" name="Rectangle 2"/>
          <p:cNvSpPr>
            <a:spLocks noGrp="1" noChangeArrowheads="1"/>
          </p:cNvSpPr>
          <p:nvPr>
            <p:ph type="title" idx="4294967295"/>
          </p:nvPr>
        </p:nvSpPr>
        <p:spPr>
          <a:xfrm>
            <a:off x="374848" y="-18256"/>
            <a:ext cx="8229600" cy="1143000"/>
          </a:xfrm>
        </p:spPr>
        <p:txBody>
          <a:bodyPr/>
          <a:lstStyle/>
          <a:p>
            <a:pPr algn="l">
              <a:lnSpc>
                <a:spcPct val="120000"/>
              </a:lnSpc>
            </a:pPr>
            <a:r>
              <a:rPr lang="en-US" altLang="zh-CN" sz="2900" b="1" dirty="0" smtClean="0">
                <a:solidFill>
                  <a:srgbClr val="0070C0"/>
                </a:solidFill>
              </a:rPr>
              <a:t>Storage requirements configuration</a:t>
            </a:r>
            <a:endParaRPr lang="zh-TW" altLang="en-US" sz="2900" b="1" dirty="0">
              <a:solidFill>
                <a:srgbClr val="0070C0"/>
              </a:solidFill>
            </a:endParaRPr>
          </a:p>
        </p:txBody>
      </p:sp>
      <p:graphicFrame>
        <p:nvGraphicFramePr>
          <p:cNvPr id="11" name="表格 10"/>
          <p:cNvGraphicFramePr>
            <a:graphicFrameLocks noGrp="1"/>
          </p:cNvGraphicFramePr>
          <p:nvPr/>
        </p:nvGraphicFramePr>
        <p:xfrm>
          <a:off x="467544" y="1124744"/>
          <a:ext cx="7992888" cy="2448275"/>
        </p:xfrm>
        <a:graphic>
          <a:graphicData uri="http://schemas.openxmlformats.org/drawingml/2006/table">
            <a:tbl>
              <a:tblPr/>
              <a:tblGrid>
                <a:gridCol w="2521055"/>
                <a:gridCol w="1776197"/>
                <a:gridCol w="1847818"/>
                <a:gridCol w="1847818"/>
              </a:tblGrid>
              <a:tr h="286090">
                <a:tc>
                  <a:txBody>
                    <a:bodyPr/>
                    <a:lstStyle/>
                    <a:p>
                      <a:pPr algn="ctr" fontAlgn="ctr"/>
                      <a:r>
                        <a:rPr lang="en-US" sz="1600" b="1" i="0" u="none" strike="noStrike" dirty="0">
                          <a:latin typeface="Calibri"/>
                        </a:rPr>
                        <a:t>RAID </a:t>
                      </a:r>
                      <a:r>
                        <a:rPr lang="en-US" sz="1600" b="1" i="0" u="none" strike="noStrike" dirty="0" smtClean="0">
                          <a:latin typeface="Calibri"/>
                        </a:rPr>
                        <a:t>6</a:t>
                      </a:r>
                      <a:r>
                        <a:rPr lang="zh-TW" altLang="en-US" sz="1600" b="1" i="0" u="none" strike="noStrike" dirty="0" smtClean="0">
                          <a:latin typeface="Calibri"/>
                        </a:rPr>
                        <a:t> </a:t>
                      </a:r>
                      <a:r>
                        <a:rPr lang="en-US" altLang="zh-TW" sz="1600" b="1" i="0" u="none" strike="noStrike" dirty="0" smtClean="0">
                          <a:latin typeface="Calibri"/>
                        </a:rPr>
                        <a:t>or RAID5 + 1</a:t>
                      </a:r>
                      <a:endParaRPr lang="en-US" sz="1600" b="1" i="0" u="none" strike="noStrike" dirty="0">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42076">
                <a:tc>
                  <a:txBody>
                    <a:bodyPr/>
                    <a:lstStyle/>
                    <a:p>
                      <a:pPr algn="ctr" fontAlgn="ctr"/>
                      <a:r>
                        <a:rPr lang="en-US" sz="1400" b="1" i="0" u="none" strike="noStrike" dirty="0">
                          <a:solidFill>
                            <a:srgbClr val="FFFFFF"/>
                          </a:solidFill>
                          <a:latin typeface="Calibri"/>
                        </a:rPr>
                        <a:t>HDD Size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fontAlgn="ctr"/>
                      <a:r>
                        <a:rPr lang="en-US" sz="1400" b="1" i="0" u="none" strike="noStrike">
                          <a:solidFill>
                            <a:srgbClr val="FFFFFF"/>
                          </a:solidFill>
                          <a:latin typeface="Calibri"/>
                        </a:rPr>
                        <a:t>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fontAlgn="ctr"/>
                      <a:r>
                        <a:rPr lang="en-US" sz="1400" b="1" i="0" u="none" strike="noStrike">
                          <a:solidFill>
                            <a:srgbClr val="FFFFFF"/>
                          </a:solidFill>
                          <a:latin typeface="Calibri"/>
                        </a:rPr>
                        <a:t>Number of Disk</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fontAlgn="ctr"/>
                      <a:r>
                        <a:rPr lang="en-US" sz="1400" b="1" i="0" u="none" strike="noStrike">
                          <a:solidFill>
                            <a:srgbClr val="FFFFFF"/>
                          </a:solidFill>
                          <a:latin typeface="Calibri"/>
                        </a:rPr>
                        <a:t>Number of 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231074">
                <a:tc>
                  <a:txBody>
                    <a:bodyPr/>
                    <a:lstStyle/>
                    <a:p>
                      <a:pPr algn="ctr" fontAlgn="ctr"/>
                      <a:r>
                        <a:rPr lang="en-US" sz="1400" b="0" i="0" u="none" strike="noStrike" dirty="0">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dirty="0">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345</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29</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6090">
                <a:tc>
                  <a:txBody>
                    <a:bodyPr/>
                    <a:lstStyle/>
                    <a:p>
                      <a:pPr algn="ctr" fontAlgn="ctr"/>
                      <a:r>
                        <a:rPr lang="en-US" sz="1400" b="0" i="0" u="none" strike="noStrike">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dirty="0">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329</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latin typeface="Calibri"/>
                        </a:rPr>
                        <a:t>21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074">
                <a:tc>
                  <a:txBody>
                    <a:bodyPr/>
                    <a:lstStyle/>
                    <a:p>
                      <a:pPr algn="ctr" fontAlgn="ctr"/>
                      <a:r>
                        <a:rPr lang="en-US" sz="1400" b="0" i="0" u="none" strike="noStrike">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dirty="0">
                          <a:latin typeface="Calibri"/>
                        </a:rPr>
                        <a:t>174</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15</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5571">
                <a:tc>
                  <a:txBody>
                    <a:bodyPr/>
                    <a:lstStyle/>
                    <a:p>
                      <a:pPr algn="ctr" fontAlgn="ctr"/>
                      <a:r>
                        <a:rPr lang="en-US" sz="1400" b="0" i="0" u="none" strike="noStrike">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dirty="0">
                          <a:latin typeface="Calibri"/>
                        </a:rPr>
                        <a:t>166</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latin typeface="Calibri"/>
                        </a:rPr>
                        <a:t>11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074">
                <a:tc>
                  <a:txBody>
                    <a:bodyPr/>
                    <a:lstStyle/>
                    <a:p>
                      <a:pPr algn="ctr" fontAlgn="ctr"/>
                      <a:r>
                        <a:rPr lang="en-US" sz="1400" b="0" i="0" u="none" strike="noStrike">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116</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a:latin typeface="Calibri"/>
                        </a:rPr>
                        <a:t>10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076">
                <a:tc>
                  <a:txBody>
                    <a:bodyPr/>
                    <a:lstStyle/>
                    <a:p>
                      <a:pPr algn="ctr" fontAlgn="ctr"/>
                      <a:r>
                        <a:rPr lang="en-US" sz="1400" b="1" i="0" u="none" strike="noStrike" dirty="0">
                          <a:solidFill>
                            <a:srgbClr val="FF0000"/>
                          </a:solidFill>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1" i="0" u="none" strike="noStrike" dirty="0">
                          <a:solidFill>
                            <a:srgbClr val="FF0000"/>
                          </a:solidFill>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1" i="0" u="none" strike="noStrike" dirty="0">
                          <a:solidFill>
                            <a:srgbClr val="FF0000"/>
                          </a:solidFill>
                          <a:latin typeface="Calibri"/>
                        </a:rPr>
                        <a:t>110</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1" i="0" u="none" strike="noStrike" dirty="0">
                          <a:solidFill>
                            <a:srgbClr val="FF0000"/>
                          </a:solidFill>
                          <a:latin typeface="Calibri"/>
                        </a:rPr>
                        <a:t>7</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074">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88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a:latin typeface="Calibri"/>
                        </a:rPr>
                        <a:t>8</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076">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84</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latin typeface="Calibri"/>
                        </a:rPr>
                        <a:t>6</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格 11"/>
          <p:cNvGraphicFramePr>
            <a:graphicFrameLocks noGrp="1"/>
          </p:cNvGraphicFramePr>
          <p:nvPr/>
        </p:nvGraphicFramePr>
        <p:xfrm>
          <a:off x="467544" y="3717032"/>
          <a:ext cx="7992889" cy="2458849"/>
        </p:xfrm>
        <a:graphic>
          <a:graphicData uri="http://schemas.openxmlformats.org/drawingml/2006/table">
            <a:tbl>
              <a:tblPr/>
              <a:tblGrid>
                <a:gridCol w="2521055"/>
                <a:gridCol w="1776198"/>
                <a:gridCol w="1847818"/>
                <a:gridCol w="1847818"/>
              </a:tblGrid>
              <a:tr h="289276">
                <a:tc>
                  <a:txBody>
                    <a:bodyPr/>
                    <a:lstStyle/>
                    <a:p>
                      <a:pPr algn="ctr" fontAlgn="ctr"/>
                      <a:r>
                        <a:rPr lang="en-US" sz="1400" b="1" i="0" u="none" strike="noStrike" dirty="0">
                          <a:latin typeface="Calibri"/>
                        </a:rPr>
                        <a:t>RAID 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33647">
                <a:tc>
                  <a:txBody>
                    <a:bodyPr/>
                    <a:lstStyle/>
                    <a:p>
                      <a:pPr algn="ctr" fontAlgn="ctr"/>
                      <a:r>
                        <a:rPr lang="en-US" sz="1400" b="1" i="0" u="none" strike="noStrike" dirty="0">
                          <a:solidFill>
                            <a:srgbClr val="FFFFFF"/>
                          </a:solidFill>
                          <a:latin typeface="Calibri"/>
                        </a:rPr>
                        <a:t>HDD Size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3366"/>
                    </a:solidFill>
                  </a:tcPr>
                </a:tc>
                <a:tc>
                  <a:txBody>
                    <a:bodyPr/>
                    <a:lstStyle/>
                    <a:p>
                      <a:pPr algn="ctr" fontAlgn="ctr"/>
                      <a:r>
                        <a:rPr lang="en-US" sz="1400" b="1" i="0" u="none" strike="noStrike">
                          <a:solidFill>
                            <a:srgbClr val="FFFFFF"/>
                          </a:solidFill>
                          <a:latin typeface="Calibri"/>
                        </a:rPr>
                        <a:t>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3366"/>
                    </a:solidFill>
                  </a:tcPr>
                </a:tc>
                <a:tc>
                  <a:txBody>
                    <a:bodyPr/>
                    <a:lstStyle/>
                    <a:p>
                      <a:pPr algn="ctr" fontAlgn="ctr"/>
                      <a:r>
                        <a:rPr lang="en-US" sz="1400" b="1" i="0" u="none" strike="noStrike">
                          <a:solidFill>
                            <a:srgbClr val="FFFFFF"/>
                          </a:solidFill>
                          <a:latin typeface="Calibri"/>
                        </a:rPr>
                        <a:t>Number of Disk</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3366"/>
                    </a:solidFill>
                  </a:tcPr>
                </a:tc>
                <a:tc>
                  <a:txBody>
                    <a:bodyPr/>
                    <a:lstStyle/>
                    <a:p>
                      <a:pPr algn="ctr" fontAlgn="ctr"/>
                      <a:r>
                        <a:rPr lang="en-US" sz="1400" b="1" i="0" u="none" strike="noStrike">
                          <a:solidFill>
                            <a:srgbClr val="FFFFFF"/>
                          </a:solidFill>
                          <a:latin typeface="Calibri"/>
                        </a:rPr>
                        <a:t>Number of 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3366"/>
                    </a:solidFill>
                  </a:tcPr>
                </a:tc>
              </a:tr>
              <a:tr h="233647">
                <a:tc>
                  <a:txBody>
                    <a:bodyPr/>
                    <a:lstStyle/>
                    <a:p>
                      <a:pPr algn="ctr" fontAlgn="ctr"/>
                      <a:r>
                        <a:rPr lang="en-US" sz="1400" b="0" i="0" u="none" strike="noStrike" dirty="0">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CCFF"/>
                    </a:solidFill>
                  </a:tcPr>
                </a:tc>
                <a:tc>
                  <a:txBody>
                    <a:bodyPr/>
                    <a:lstStyle/>
                    <a:p>
                      <a:pPr algn="ctr" fontAlgn="ctr"/>
                      <a:r>
                        <a:rPr lang="en-US" altLang="zh-TW" sz="1400" b="0" i="0" u="none" strike="noStrike">
                          <a:latin typeface="Calibri"/>
                        </a:rPr>
                        <a:t>314</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zh-TW" sz="1400" b="0" i="0" u="none" strike="noStrike">
                          <a:latin typeface="Calibri"/>
                        </a:rPr>
                        <a:t>27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44772">
                <a:tc>
                  <a:txBody>
                    <a:bodyPr/>
                    <a:lstStyle/>
                    <a:p>
                      <a:pPr algn="ctr" fontAlgn="ctr"/>
                      <a:r>
                        <a:rPr lang="en-US" sz="1400" b="0" i="0" u="none" strike="noStrike" dirty="0">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307</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latin typeface="Calibri"/>
                        </a:rPr>
                        <a:t>20</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772">
                <a:tc>
                  <a:txBody>
                    <a:bodyPr/>
                    <a:lstStyle/>
                    <a:p>
                      <a:pPr algn="ctr" fontAlgn="ctr"/>
                      <a:r>
                        <a:rPr lang="en-US" sz="1400" b="0" i="0" u="none" strike="noStrike" dirty="0">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dirty="0">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158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14</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772">
                <a:tc>
                  <a:txBody>
                    <a:bodyPr/>
                    <a:lstStyle/>
                    <a:p>
                      <a:pPr algn="ctr" fontAlgn="ctr"/>
                      <a:r>
                        <a:rPr lang="en-US" sz="1400" b="0" i="0" u="none" strike="noStrike">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dirty="0">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154</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latin typeface="Calibri"/>
                        </a:rPr>
                        <a:t>10</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3647">
                <a:tc>
                  <a:txBody>
                    <a:bodyPr/>
                    <a:lstStyle/>
                    <a:p>
                      <a:pPr algn="ctr" fontAlgn="ctr"/>
                      <a:r>
                        <a:rPr lang="en-US" sz="1400" b="0" i="0" u="none" strike="noStrike">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dirty="0">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105</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9</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772">
                <a:tc>
                  <a:txBody>
                    <a:bodyPr/>
                    <a:lstStyle/>
                    <a:p>
                      <a:pPr algn="ctr" fontAlgn="ctr"/>
                      <a:r>
                        <a:rPr lang="en-US" sz="1400" b="0" i="0" u="none" strike="noStrike" dirty="0">
                          <a:solidFill>
                            <a:srgbClr val="FF0000"/>
                          </a:solidFill>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dirty="0">
                          <a:solidFill>
                            <a:srgbClr val="FF0000"/>
                          </a:solidFill>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dirty="0">
                          <a:solidFill>
                            <a:srgbClr val="FF0000"/>
                          </a:solidFill>
                          <a:latin typeface="Calibri"/>
                        </a:rPr>
                        <a:t>103</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FF0000"/>
                          </a:solidFill>
                          <a:latin typeface="Calibri"/>
                        </a:rPr>
                        <a:t>7</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772">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dirty="0">
                          <a:latin typeface="Calibri"/>
                        </a:rPr>
                        <a:t>79</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a:latin typeface="Calibri"/>
                        </a:rPr>
                        <a:t>7</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772">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77</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latin typeface="Calibri"/>
                        </a:rPr>
                        <a:t>5</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2267744" y="6381328"/>
            <a:ext cx="6776215" cy="369332"/>
          </a:xfrm>
          <a:prstGeom prst="rect">
            <a:avLst/>
          </a:prstGeom>
        </p:spPr>
        <p:txBody>
          <a:bodyPr wrap="none">
            <a:spAutoFit/>
          </a:bodyPr>
          <a:lstStyle/>
          <a:p>
            <a:r>
              <a:rPr lang="en-US" altLang="zh-CN" dirty="0" smtClean="0"/>
              <a:t>Included hard disk consumption and RAID configuration demand</a:t>
            </a:r>
            <a:endParaRPr lang="zh-TW" altLang="en-US" dirty="0"/>
          </a:p>
        </p:txBody>
      </p:sp>
      <p:sp>
        <p:nvSpPr>
          <p:cNvPr id="7"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8" name="矩形 7"/>
          <p:cNvSpPr/>
          <p:nvPr/>
        </p:nvSpPr>
        <p:spPr>
          <a:xfrm>
            <a:off x="5558383" y="836712"/>
            <a:ext cx="3493265" cy="369332"/>
          </a:xfrm>
          <a:prstGeom prst="rect">
            <a:avLst/>
          </a:prstGeom>
        </p:spPr>
        <p:txBody>
          <a:bodyPr wrap="none">
            <a:spAutoFit/>
          </a:bodyPr>
          <a:lstStyle/>
          <a:p>
            <a:r>
              <a:rPr lang="en-US" altLang="zh-CN" dirty="0" smtClean="0">
                <a:solidFill>
                  <a:srgbClr val="FF0000"/>
                </a:solidFill>
              </a:rPr>
              <a:t>28 HD cameras &amp; 30 days video</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16</a:t>
            </a:fld>
            <a:endParaRPr lang="en-US" altLang="zh-TW"/>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latin typeface="+mn-lt"/>
                <a:ea typeface="+mn-ea"/>
              </a:rPr>
              <a:t>Industrial-level Xeon computing platform</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TW" kern="0" dirty="0" smtClean="0">
                <a:latin typeface="+mn-lt"/>
                <a:ea typeface="+mn-ea"/>
              </a:rPr>
              <a:t>Single NVR supports up to 64 cameras </a:t>
            </a:r>
          </a:p>
          <a:p>
            <a:pPr marL="342900" lvl="0" indent="-342900" algn="l">
              <a:lnSpc>
                <a:spcPct val="200000"/>
              </a:lnSpc>
              <a:spcBef>
                <a:spcPct val="20000"/>
              </a:spcBef>
              <a:defRPr/>
            </a:pPr>
            <a:r>
              <a:rPr lang="en-US" altLang="zh-TW" kern="0" dirty="0" smtClean="0">
                <a:latin typeface="+mn-lt"/>
                <a:ea typeface="+mn-ea"/>
              </a:rPr>
              <a:t>      full HD record</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kern="0" dirty="0" smtClean="0">
                <a:latin typeface="+mn-lt"/>
                <a:ea typeface="+mn-ea"/>
              </a:rPr>
              <a:t>Each camera supports  up to 1080P, 25 fps.</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CN" kern="0" dirty="0" smtClean="0">
                <a:latin typeface="+mn-lt"/>
                <a:ea typeface="+mn-ea"/>
              </a:rPr>
              <a:t>Support centralized storage IP SAN or DAS architecture</a:t>
            </a:r>
          </a:p>
          <a:p>
            <a:pPr marL="342900" lvl="0" indent="-342900" algn="l">
              <a:lnSpc>
                <a:spcPct val="200000"/>
              </a:lnSpc>
              <a:spcBef>
                <a:spcPct val="20000"/>
              </a:spcBef>
              <a:buFontTx/>
              <a:buChar char="•"/>
              <a:defRPr/>
            </a:pPr>
            <a:r>
              <a:rPr lang="en-US" altLang="zh-TW" kern="0" dirty="0" smtClean="0">
                <a:latin typeface="+mn-lt"/>
                <a:ea typeface="+mn-ea"/>
              </a:rPr>
              <a:t>Scalable , supports up to 3000+ cameras in single domain</a:t>
            </a:r>
          </a:p>
          <a:p>
            <a:pPr marL="342900" lvl="0" indent="-342900" algn="l">
              <a:lnSpc>
                <a:spcPct val="200000"/>
              </a:lnSpc>
              <a:spcBef>
                <a:spcPct val="20000"/>
              </a:spcBef>
              <a:buFontTx/>
              <a:buChar char="•"/>
              <a:defRPr/>
            </a:pPr>
            <a:r>
              <a:rPr lang="en-US" altLang="zh-TW" kern="0" dirty="0" smtClean="0">
                <a:latin typeface="+mn-lt"/>
                <a:ea typeface="+mn-ea"/>
              </a:rPr>
              <a:t>Complete End to End testing and certification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18" descr="NVR2000+3U"/>
          <p:cNvPicPr>
            <a:picLocks noChangeAspect="1" noChangeArrowheads="1"/>
          </p:cNvPicPr>
          <p:nvPr/>
        </p:nvPicPr>
        <p:blipFill>
          <a:blip r:embed="rId3" cstate="print"/>
          <a:srcRect/>
          <a:stretch>
            <a:fillRect/>
          </a:stretch>
        </p:blipFill>
        <p:spPr bwMode="auto">
          <a:xfrm>
            <a:off x="6191250" y="1484784"/>
            <a:ext cx="2952750" cy="1770063"/>
          </a:xfrm>
          <a:prstGeom prst="rect">
            <a:avLst/>
          </a:prstGeom>
          <a:noFill/>
          <a:ln w="9525">
            <a:noFill/>
            <a:miter lim="800000"/>
            <a:headEnd/>
            <a:tailEnd/>
          </a:ln>
        </p:spPr>
      </p:pic>
      <p:sp>
        <p:nvSpPr>
          <p:cNvPr id="7" name="矩形 21"/>
          <p:cNvSpPr>
            <a:spLocks noChangeArrowheads="1"/>
          </p:cNvSpPr>
          <p:nvPr/>
        </p:nvSpPr>
        <p:spPr bwMode="auto">
          <a:xfrm>
            <a:off x="6948264" y="2996952"/>
            <a:ext cx="1481138" cy="338137"/>
          </a:xfrm>
          <a:prstGeom prst="rect">
            <a:avLst/>
          </a:prstGeom>
          <a:noFill/>
          <a:ln w="9525">
            <a:noFill/>
            <a:miter lim="800000"/>
            <a:headEnd/>
            <a:tailEnd/>
          </a:ln>
        </p:spPr>
        <p:txBody>
          <a:bodyPr wrap="none">
            <a:spAutoFit/>
          </a:bodyPr>
          <a:lstStyle/>
          <a:p>
            <a:r>
              <a:rPr lang="en-US" altLang="zh-TW" sz="1600" dirty="0">
                <a:solidFill>
                  <a:schemeClr val="tx2"/>
                </a:solidFill>
              </a:rPr>
              <a:t>NVR2164 – 16B</a:t>
            </a:r>
            <a:endParaRPr lang="zh-TW" altLang="en-US" sz="1600" dirty="0"/>
          </a:p>
        </p:txBody>
      </p:sp>
      <p:sp>
        <p:nvSpPr>
          <p:cNvPr id="8" name="Rectangle 2"/>
          <p:cNvSpPr txBox="1">
            <a:spLocks noChangeArrowheads="1"/>
          </p:cNvSpPr>
          <p:nvPr/>
        </p:nvSpPr>
        <p:spPr bwMode="auto">
          <a:xfrm>
            <a:off x="5796136" y="5589240"/>
            <a:ext cx="3168278" cy="1079699"/>
          </a:xfrm>
          <a:prstGeom prst="rect">
            <a:avLst/>
          </a:prstGeom>
          <a:solidFill>
            <a:schemeClr val="folHlink">
              <a:alpha val="27058"/>
            </a:schemeClr>
          </a:solidFill>
          <a:ln w="9525">
            <a:solidFill>
              <a:srgbClr val="000080"/>
            </a:solidFill>
            <a:prstDash val="dashDot"/>
            <a:miter lim="800000"/>
            <a:headEnd/>
            <a:tailEnd/>
          </a:ln>
        </p:spPr>
        <p:txBody>
          <a:bodyPr anchor="ctr"/>
          <a:lstStyle/>
          <a:p>
            <a:pPr>
              <a:lnSpc>
                <a:spcPct val="150000"/>
              </a:lnSpc>
            </a:pPr>
            <a:r>
              <a:rPr kumimoji="0" lang="en-US" altLang="zh-TW" dirty="0" smtClean="0"/>
              <a:t>Support maximum 480 TB</a:t>
            </a:r>
          </a:p>
          <a:p>
            <a:pPr>
              <a:lnSpc>
                <a:spcPct val="150000"/>
              </a:lnSpc>
            </a:pPr>
            <a:r>
              <a:rPr kumimoji="0" lang="en-US" altLang="zh-TW" dirty="0" smtClean="0"/>
              <a:t>Enterprise-level RAID</a:t>
            </a:r>
            <a:endParaRPr kumimoji="0" lang="en-US" altLang="zh-TW" dirty="0"/>
          </a:p>
        </p:txBody>
      </p:sp>
      <p:pic>
        <p:nvPicPr>
          <p:cNvPr id="9" name="Picture 23" descr="3U-f-w"/>
          <p:cNvPicPr>
            <a:picLocks noChangeAspect="1" noChangeArrowheads="1"/>
          </p:cNvPicPr>
          <p:nvPr/>
        </p:nvPicPr>
        <p:blipFill>
          <a:blip r:embed="rId4" cstate="print"/>
          <a:srcRect/>
          <a:stretch>
            <a:fillRect/>
          </a:stretch>
        </p:blipFill>
        <p:spPr bwMode="auto">
          <a:xfrm>
            <a:off x="6654800" y="3645024"/>
            <a:ext cx="2489200" cy="863600"/>
          </a:xfrm>
          <a:prstGeom prst="rect">
            <a:avLst/>
          </a:prstGeom>
          <a:noFill/>
          <a:ln w="9525">
            <a:noFill/>
            <a:miter lim="800000"/>
            <a:headEnd/>
            <a:tailEnd/>
          </a:ln>
        </p:spPr>
      </p:pic>
      <p:sp>
        <p:nvSpPr>
          <p:cNvPr id="10" name="矩形 22"/>
          <p:cNvSpPr>
            <a:spLocks noChangeArrowheads="1"/>
          </p:cNvSpPr>
          <p:nvPr/>
        </p:nvSpPr>
        <p:spPr bwMode="auto">
          <a:xfrm>
            <a:off x="7020272" y="4653136"/>
            <a:ext cx="1543050" cy="585787"/>
          </a:xfrm>
          <a:prstGeom prst="rect">
            <a:avLst/>
          </a:prstGeom>
          <a:noFill/>
          <a:ln w="9525">
            <a:noFill/>
            <a:miter lim="800000"/>
            <a:headEnd/>
            <a:tailEnd/>
          </a:ln>
        </p:spPr>
        <p:txBody>
          <a:bodyPr wrap="none">
            <a:spAutoFit/>
          </a:bodyPr>
          <a:lstStyle/>
          <a:p>
            <a:pPr algn="ctr"/>
            <a:r>
              <a:rPr lang="en-US" altLang="zh-TW" sz="1600" dirty="0" smtClean="0">
                <a:solidFill>
                  <a:schemeClr val="tx2"/>
                </a:solidFill>
              </a:rPr>
              <a:t>Enterprise RIAD</a:t>
            </a:r>
            <a:endParaRPr lang="en-US" altLang="zh-TW" sz="1600" dirty="0">
              <a:solidFill>
                <a:schemeClr val="tx2"/>
              </a:solidFill>
            </a:endParaRPr>
          </a:p>
          <a:p>
            <a:pPr algn="ctr"/>
            <a:r>
              <a:rPr lang="en-US" altLang="zh-TW" sz="1600" dirty="0">
                <a:solidFill>
                  <a:schemeClr val="tx2"/>
                </a:solidFill>
              </a:rPr>
              <a:t>Subsystem</a:t>
            </a:r>
            <a:endParaRPr lang="zh-TW" altLang="en-US" sz="1600" dirty="0"/>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NVR2132 HD</a:t>
            </a:r>
            <a:r>
              <a:rPr kumimoji="1" lang="zh-TW" altLang="en-US" sz="2900" b="1" i="0" u="none" strike="noStrike" kern="0" cap="none" spc="0" normalizeH="0" baseline="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3U-f_300dpi"/>
          <p:cNvPicPr>
            <a:picLocks noChangeAspect="1" noChangeArrowheads="1"/>
          </p:cNvPicPr>
          <p:nvPr/>
        </p:nvPicPr>
        <p:blipFill>
          <a:blip r:embed="rId3" cstate="print"/>
          <a:srcRect/>
          <a:stretch>
            <a:fillRect/>
          </a:stretch>
        </p:blipFill>
        <p:spPr bwMode="auto">
          <a:xfrm>
            <a:off x="5975648" y="5373216"/>
            <a:ext cx="3168352" cy="1106340"/>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17</a:t>
            </a:fld>
            <a:endParaRPr lang="en-US" altLang="zh-TW"/>
          </a:p>
        </p:txBody>
      </p:sp>
      <p:sp>
        <p:nvSpPr>
          <p:cNvPr id="13" name="Rectangle 3"/>
          <p:cNvSpPr txBox="1">
            <a:spLocks noChangeArrowheads="1"/>
          </p:cNvSpPr>
          <p:nvPr/>
        </p:nvSpPr>
        <p:spPr bwMode="auto">
          <a:xfrm>
            <a:off x="251520" y="98072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150000"/>
              </a:lnSpc>
              <a:spcBef>
                <a:spcPct val="20000"/>
              </a:spcBef>
              <a:buFontTx/>
              <a:buChar char="•"/>
              <a:defRPr/>
            </a:pPr>
            <a:r>
              <a:rPr lang="en-US" altLang="zh-TW" sz="2000" kern="0" dirty="0" smtClean="0">
                <a:latin typeface="+mn-lt"/>
                <a:ea typeface="+mn-ea"/>
              </a:rPr>
              <a:t>High-performance controller: RISC Power PC - not X 86 architecture</a:t>
            </a:r>
          </a:p>
          <a:p>
            <a:pPr marL="342900" lvl="0" indent="-342900" algn="l">
              <a:lnSpc>
                <a:spcPct val="150000"/>
              </a:lnSpc>
              <a:spcBef>
                <a:spcPct val="20000"/>
              </a:spcBef>
              <a:buFontTx/>
              <a:buChar char="•"/>
              <a:defRPr/>
            </a:pPr>
            <a:r>
              <a:rPr lang="en-US" altLang="zh-TW" sz="2000" kern="0" dirty="0" smtClean="0">
                <a:latin typeface="+mn-lt"/>
                <a:ea typeface="+mn-ea"/>
              </a:rPr>
              <a:t>High stability: own ASIC chip - dedicated RTOS, not Linux standard program</a:t>
            </a:r>
          </a:p>
          <a:p>
            <a:pPr marL="342900" lvl="0" indent="-342900" algn="l">
              <a:lnSpc>
                <a:spcPct val="150000"/>
              </a:lnSpc>
              <a:spcBef>
                <a:spcPct val="20000"/>
              </a:spcBef>
              <a:buFontTx/>
              <a:buChar char="•"/>
              <a:defRPr/>
            </a:pPr>
            <a:r>
              <a:rPr lang="en-US" altLang="zh-CN" sz="2000" kern="0" dirty="0" smtClean="0"/>
              <a:t>Remote management and control, advanced storage features: off-site backup, virtualization</a:t>
            </a:r>
          </a:p>
          <a:p>
            <a:pPr marL="342900" lvl="0" indent="-342900" algn="l">
              <a:lnSpc>
                <a:spcPct val="150000"/>
              </a:lnSpc>
              <a:spcBef>
                <a:spcPct val="20000"/>
              </a:spcBef>
              <a:buFontTx/>
              <a:buChar char="•"/>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up to 112</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HDD</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(2, 3, 4TB)</a:t>
            </a:r>
          </a:p>
          <a:p>
            <a:pPr marL="342900" indent="-342900" algn="l">
              <a:lnSpc>
                <a:spcPct val="150000"/>
              </a:lnSpc>
              <a:spcBef>
                <a:spcPct val="20000"/>
              </a:spcBef>
              <a:buFontTx/>
              <a:buChar char="•"/>
              <a:defRPr/>
            </a:pPr>
            <a:r>
              <a:rPr lang="en-US" altLang="zh-CN" sz="2000" kern="0" dirty="0" smtClean="0"/>
              <a:t>Fully modular wired-less design - best seismic, thermal design</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2"/>
          <p:cNvSpPr txBox="1">
            <a:spLocks noChangeArrowheads="1"/>
          </p:cNvSpPr>
          <p:nvPr/>
        </p:nvSpPr>
        <p:spPr bwMode="auto">
          <a:xfrm>
            <a:off x="5508104" y="692696"/>
            <a:ext cx="3456384" cy="359619"/>
          </a:xfrm>
          <a:prstGeom prst="rect">
            <a:avLst/>
          </a:prstGeom>
          <a:noFill/>
          <a:ln w="9525">
            <a:solidFill>
              <a:schemeClr val="bg1"/>
            </a:solidFill>
            <a:prstDash val="dashDot"/>
            <a:miter lim="800000"/>
            <a:headEnd/>
            <a:tailEnd/>
          </a:ln>
        </p:spPr>
        <p:txBody>
          <a:bodyPr anchor="ctr"/>
          <a:lstStyle/>
          <a:p>
            <a:pPr algn="ctr">
              <a:lnSpc>
                <a:spcPct val="150000"/>
              </a:lnSpc>
            </a:pPr>
            <a:r>
              <a:rPr kumimoji="0" lang="en-US" altLang="zh-CN" sz="1600" dirty="0" smtClean="0">
                <a:solidFill>
                  <a:srgbClr val="FF0000"/>
                </a:solidFill>
              </a:rPr>
              <a:t>Over 200,000 installation worldwide</a:t>
            </a:r>
            <a:endParaRPr kumimoji="0" lang="en-US" altLang="zh-TW" sz="1600" dirty="0">
              <a:solidFill>
                <a:srgbClr val="FF0000"/>
              </a:solidFill>
            </a:endParaRPr>
          </a:p>
        </p:txBody>
      </p:sp>
      <p:sp>
        <p:nvSpPr>
          <p:cNvPr id="12" name="矩形 11"/>
          <p:cNvSpPr/>
          <p:nvPr/>
        </p:nvSpPr>
        <p:spPr>
          <a:xfrm>
            <a:off x="6732240" y="6488668"/>
            <a:ext cx="1747212" cy="369332"/>
          </a:xfrm>
          <a:prstGeom prst="rect">
            <a:avLst/>
          </a:prstGeom>
        </p:spPr>
        <p:txBody>
          <a:bodyPr wrap="square">
            <a:spAutoFit/>
          </a:bodyPr>
          <a:lstStyle/>
          <a:p>
            <a:r>
              <a:rPr lang="en-US" altLang="zh-TW" dirty="0" smtClean="0"/>
              <a:t>ESDS</a:t>
            </a:r>
            <a:r>
              <a:rPr lang="zh-TW" altLang="en-US" dirty="0" smtClean="0"/>
              <a:t> </a:t>
            </a:r>
            <a:r>
              <a:rPr lang="en-US" altLang="zh-TW" dirty="0" smtClean="0"/>
              <a:t>Series</a:t>
            </a:r>
            <a:endParaRPr lang="zh-TW" altLang="en-US" dirty="0"/>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err="1" smtClean="0">
                <a:ln>
                  <a:noFill/>
                </a:ln>
                <a:solidFill>
                  <a:srgbClr val="0070C0"/>
                </a:solidFill>
                <a:effectLst/>
                <a:uLnTx/>
                <a:uFillTx/>
                <a:latin typeface="+mj-lt"/>
                <a:ea typeface="+mj-ea"/>
                <a:cs typeface="+mj-cs"/>
              </a:rPr>
              <a:t>EonStor</a:t>
            </a:r>
            <a:r>
              <a:rPr kumimoji="1" lang="zh-TW" altLang="en-US" sz="2900" b="1" i="0" u="none" strike="noStrike" kern="0" cap="none" spc="0" normalizeH="0" baseline="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High Performance </a:t>
            </a:r>
            <a:r>
              <a:rPr lang="en-US" altLang="zh-TW" sz="2900" b="1" kern="0" noProof="0" dirty="0" err="1" smtClean="0">
                <a:solidFill>
                  <a:srgbClr val="0070C0"/>
                </a:solidFill>
                <a:latin typeface="+mj-lt"/>
                <a:ea typeface="+mj-ea"/>
                <a:cs typeface="+mj-cs"/>
              </a:rPr>
              <a:t>iSCSI</a:t>
            </a:r>
            <a:r>
              <a:rPr lang="en-US" altLang="zh-TW" sz="2900" b="1" kern="0" dirty="0" smtClean="0">
                <a:solidFill>
                  <a:srgbClr val="0070C0"/>
                </a:solidFill>
                <a:latin typeface="+mj-lt"/>
                <a:ea typeface="+mj-ea"/>
                <a:cs typeface="+mj-cs"/>
              </a:rPr>
              <a:t> Storage</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17" name="Picture 6"/>
          <p:cNvPicPr>
            <a:picLocks noChangeAspect="1" noChangeArrowheads="1"/>
          </p:cNvPicPr>
          <p:nvPr/>
        </p:nvPicPr>
        <p:blipFill>
          <a:blip r:embed="rId4" cstate="print"/>
          <a:srcRect/>
          <a:stretch>
            <a:fillRect/>
          </a:stretch>
        </p:blipFill>
        <p:spPr bwMode="auto">
          <a:xfrm>
            <a:off x="971600" y="4725144"/>
            <a:ext cx="3110415" cy="1823666"/>
          </a:xfrm>
          <a:prstGeom prst="rect">
            <a:avLst/>
          </a:prstGeom>
          <a:noFill/>
          <a:ln w="9525">
            <a:noFill/>
            <a:miter lim="800000"/>
            <a:headEnd/>
            <a:tailEnd/>
          </a:ln>
        </p:spPr>
      </p:pic>
      <p:sp>
        <p:nvSpPr>
          <p:cNvPr id="18" name="矩形 17"/>
          <p:cNvSpPr/>
          <p:nvPr/>
        </p:nvSpPr>
        <p:spPr>
          <a:xfrm>
            <a:off x="971600" y="6488668"/>
            <a:ext cx="3168352" cy="369332"/>
          </a:xfrm>
          <a:prstGeom prst="rect">
            <a:avLst/>
          </a:prstGeom>
        </p:spPr>
        <p:txBody>
          <a:bodyPr wrap="square">
            <a:spAutoFit/>
          </a:bodyPr>
          <a:lstStyle/>
          <a:p>
            <a:r>
              <a:rPr lang="en-US" altLang="zh-TW" dirty="0" err="1" smtClean="0"/>
              <a:t>SANWatch</a:t>
            </a:r>
            <a:r>
              <a:rPr lang="en-US" altLang="zh-TW" dirty="0" smtClean="0"/>
              <a:t> Control Software</a:t>
            </a:r>
            <a:endParaRPr lang="zh-TW" alt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surveon.com/images/p_product/IP_CAM2400_2300_2320.jpg"/>
          <p:cNvPicPr>
            <a:picLocks noChangeAspect="1" noChangeArrowheads="1"/>
          </p:cNvPicPr>
          <p:nvPr/>
        </p:nvPicPr>
        <p:blipFill>
          <a:blip r:embed="rId3" cstate="screen"/>
          <a:srcRect/>
          <a:stretch>
            <a:fillRect/>
          </a:stretch>
        </p:blipFill>
        <p:spPr bwMode="auto">
          <a:xfrm>
            <a:off x="6232624" y="4304129"/>
            <a:ext cx="2731864" cy="1727895"/>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18</a:t>
            </a:fld>
            <a:endParaRPr lang="en-US" altLang="zh-TW"/>
          </a:p>
        </p:txBody>
      </p:sp>
      <p:sp>
        <p:nvSpPr>
          <p:cNvPr id="13" name="Rectangle 3"/>
          <p:cNvSpPr txBox="1">
            <a:spLocks noChangeArrowheads="1"/>
          </p:cNvSpPr>
          <p:nvPr/>
        </p:nvSpPr>
        <p:spPr bwMode="auto">
          <a:xfrm>
            <a:off x="467544" y="105273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latin typeface="+mn-lt"/>
                <a:ea typeface="+mn-ea"/>
              </a:rPr>
              <a:t>Support H.264 compression with 1920 x 1080 @ 25 fps</a:t>
            </a:r>
          </a:p>
          <a:p>
            <a:pPr marL="342900" lvl="0" indent="-342900" algn="l">
              <a:lnSpc>
                <a:spcPct val="200000"/>
              </a:lnSpc>
              <a:spcBef>
                <a:spcPct val="20000"/>
              </a:spcBef>
              <a:buFontTx/>
              <a:buChar char="•"/>
              <a:defRPr/>
            </a:pPr>
            <a:r>
              <a:rPr lang="en-US" altLang="zh-TW" kern="0" dirty="0" smtClean="0">
                <a:latin typeface="+mn-lt"/>
                <a:ea typeface="+mn-ea"/>
              </a:rPr>
              <a:t>Built-in SD Card support network supports failover and recovery</a:t>
            </a:r>
          </a:p>
          <a:p>
            <a:pPr marL="342900" lvl="0" indent="-342900" algn="l">
              <a:lnSpc>
                <a:spcPct val="200000"/>
              </a:lnSpc>
              <a:spcBef>
                <a:spcPct val="20000"/>
              </a:spcBef>
              <a:buFontTx/>
              <a:buChar char="•"/>
              <a:defRPr/>
            </a:pPr>
            <a:r>
              <a:rPr lang="en-US" altLang="zh-TW" kern="0" dirty="0" smtClean="0">
                <a:latin typeface="+mn-lt"/>
                <a:ea typeface="+mn-ea"/>
              </a:rPr>
              <a:t>Independent ISP supports 3D noise reduction, WDR, multi-zone HLC, De-fog</a:t>
            </a:r>
          </a:p>
          <a:p>
            <a:pPr marL="342900" lvl="0" indent="-342900" algn="l">
              <a:lnSpc>
                <a:spcPct val="200000"/>
              </a:lnSpc>
              <a:spcBef>
                <a:spcPct val="20000"/>
              </a:spcBef>
              <a:buFontTx/>
              <a:buChar char="•"/>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  standard RS-485,a</a:t>
            </a:r>
            <a:r>
              <a:rPr lang="en-US" altLang="zh-TW" kern="0" dirty="0" err="1" smtClean="0">
                <a:latin typeface="+mn-lt"/>
                <a:ea typeface="+mn-ea"/>
              </a:rPr>
              <a:t>udio</a:t>
            </a:r>
            <a:r>
              <a:rPr lang="en-US" altLang="zh-TW" kern="0" dirty="0" smtClean="0">
                <a:latin typeface="+mn-lt"/>
                <a:ea typeface="+mn-ea"/>
              </a:rPr>
              <a:t> and DI/O control</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TW" kern="0" dirty="0" smtClean="0">
                <a:latin typeface="+mn-lt"/>
                <a:ea typeface="+mn-ea"/>
              </a:rPr>
              <a:t>Full Aluminum body, High stability and</a:t>
            </a:r>
          </a:p>
          <a:p>
            <a:pPr marL="342900" lvl="0" indent="-342900" algn="l">
              <a:lnSpc>
                <a:spcPct val="200000"/>
              </a:lnSpc>
              <a:spcBef>
                <a:spcPct val="20000"/>
              </a:spcBef>
              <a:defRPr/>
            </a:pPr>
            <a:r>
              <a:rPr lang="en-US" altLang="zh-TW" kern="0" dirty="0" smtClean="0">
                <a:latin typeface="+mn-lt"/>
                <a:ea typeface="+mn-ea"/>
              </a:rPr>
              <a:t>      performance thermal design</a:t>
            </a:r>
          </a:p>
          <a:p>
            <a:pPr marL="342900" lvl="0" indent="-342900" algn="l">
              <a:lnSpc>
                <a:spcPct val="200000"/>
              </a:lnSpc>
              <a:spcBef>
                <a:spcPct val="20000"/>
              </a:spcBef>
              <a:buFontTx/>
              <a:buChar char="•"/>
              <a:defRPr/>
            </a:pPr>
            <a:r>
              <a:rPr lang="en-US" altLang="zh-TW" kern="0" noProof="0" dirty="0" smtClean="0">
                <a:latin typeface="+mn-lt"/>
                <a:ea typeface="+mn-ea"/>
              </a:rPr>
              <a:t>Advance Super Low Light</a:t>
            </a:r>
            <a:r>
              <a:rPr lang="zh-CN" altLang="en-US" kern="0" dirty="0" smtClean="0">
                <a:latin typeface="+mn-lt"/>
                <a:ea typeface="+mn-ea"/>
              </a:rPr>
              <a:t> </a:t>
            </a:r>
            <a:r>
              <a:rPr lang="en-US" altLang="zh-CN" kern="0" dirty="0" smtClean="0">
                <a:latin typeface="+mn-lt"/>
                <a:ea typeface="+mn-ea"/>
              </a:rPr>
              <a:t>enhancement mode</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20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Supports full series 2M,3M</a:t>
            </a:r>
            <a:r>
              <a:rPr kumimoji="1" lang="en-US" altLang="zh-TW" b="0" i="0" u="none" strike="noStrike" kern="0" cap="none" spc="0" normalizeH="0" noProof="0" dirty="0" smtClean="0">
                <a:ln>
                  <a:noFill/>
                </a:ln>
                <a:solidFill>
                  <a:schemeClr val="tx1"/>
                </a:solidFill>
                <a:effectLst/>
                <a:uLnTx/>
                <a:uFillTx/>
                <a:latin typeface="+mn-lt"/>
                <a:ea typeface="+mn-ea"/>
                <a:cs typeface="+mn-cs"/>
              </a:rPr>
              <a:t> and 5M solution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tabLst/>
              <a:defRPr/>
            </a:pP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CAM2311</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t>
            </a:r>
            <a:r>
              <a:rPr kumimoji="1" lang="en-US" altLang="zh-CN" sz="2900" b="1" i="0" u="none" strike="noStrike" kern="0" cap="none" spc="0" normalizeH="0" noProof="0" dirty="0" smtClean="0">
                <a:ln>
                  <a:noFill/>
                </a:ln>
                <a:solidFill>
                  <a:srgbClr val="0070C0"/>
                </a:solidFill>
                <a:effectLst/>
                <a:uLnTx/>
                <a:uFillTx/>
                <a:latin typeface="+mj-lt"/>
                <a:ea typeface="+mj-ea"/>
                <a:cs typeface="+mj-cs"/>
              </a:rPr>
              <a:t>HD Camera Series</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17" name="矩形 16"/>
          <p:cNvSpPr/>
          <p:nvPr/>
        </p:nvSpPr>
        <p:spPr>
          <a:xfrm>
            <a:off x="6125772" y="5807005"/>
            <a:ext cx="2749471" cy="646331"/>
          </a:xfrm>
          <a:prstGeom prst="rect">
            <a:avLst/>
          </a:prstGeom>
        </p:spPr>
        <p:txBody>
          <a:bodyPr wrap="none">
            <a:spAutoFit/>
          </a:bodyPr>
          <a:lstStyle/>
          <a:p>
            <a:r>
              <a:rPr lang="en-US" altLang="zh-TW" kern="0" dirty="0" smtClean="0"/>
              <a:t>CAM2311 Series</a:t>
            </a:r>
          </a:p>
          <a:p>
            <a:r>
              <a:rPr lang="en-US" altLang="zh-TW" kern="0" dirty="0" smtClean="0"/>
              <a:t>Full HD Network Camera</a:t>
            </a:r>
            <a:endParaRPr lang="zh-TW" alt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surveon.com/images/p_product/IP_CAM2400_2300_2320.jpg"/>
          <p:cNvPicPr>
            <a:picLocks noChangeAspect="1" noChangeArrowheads="1"/>
          </p:cNvPicPr>
          <p:nvPr/>
        </p:nvPicPr>
        <p:blipFill>
          <a:blip r:embed="rId3" cstate="print"/>
          <a:stretch>
            <a:fillRect/>
          </a:stretch>
        </p:blipFill>
        <p:spPr bwMode="auto">
          <a:xfrm>
            <a:off x="7380312" y="4304129"/>
            <a:ext cx="1741941" cy="1727895"/>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19</a:t>
            </a:fld>
            <a:endParaRPr lang="en-US" altLang="zh-TW" dirty="0"/>
          </a:p>
        </p:txBody>
      </p:sp>
      <p:sp>
        <p:nvSpPr>
          <p:cNvPr id="13" name="Rectangle 3"/>
          <p:cNvSpPr txBox="1">
            <a:spLocks noChangeArrowheads="1"/>
          </p:cNvSpPr>
          <p:nvPr/>
        </p:nvSpPr>
        <p:spPr bwMode="auto">
          <a:xfrm>
            <a:off x="467544" y="105273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200000"/>
              </a:lnSpc>
              <a:buFont typeface="Arial" pitchFamily="34" charset="0"/>
              <a:buChar char="•"/>
            </a:pPr>
            <a:r>
              <a:rPr lang="en-US" altLang="zh-TW" sz="2000" dirty="0" smtClean="0">
                <a:latin typeface="+mn-lt"/>
              </a:rPr>
              <a:t>Full HD &amp; Real Time Network Camera </a:t>
            </a:r>
          </a:p>
          <a:p>
            <a:pPr algn="l">
              <a:lnSpc>
                <a:spcPct val="200000"/>
              </a:lnSpc>
              <a:buFont typeface="Arial" pitchFamily="34" charset="0"/>
              <a:buChar char="•"/>
            </a:pPr>
            <a:r>
              <a:rPr lang="en-US" altLang="zh-TW" sz="2000" dirty="0" smtClean="0">
                <a:latin typeface="+mn-lt"/>
              </a:rPr>
              <a:t>Up to 1920 x 1080 Video Resolution </a:t>
            </a:r>
          </a:p>
          <a:p>
            <a:pPr algn="l">
              <a:lnSpc>
                <a:spcPct val="200000"/>
              </a:lnSpc>
              <a:buFont typeface="Arial" pitchFamily="34" charset="0"/>
              <a:buChar char="•"/>
            </a:pPr>
            <a:r>
              <a:rPr lang="en-US" altLang="zh-TW" sz="2000" dirty="0" smtClean="0">
                <a:latin typeface="+mn-lt"/>
              </a:rPr>
              <a:t>H.264/MPEG4/MJPEG 2 Simultaneous Video Streams </a:t>
            </a:r>
          </a:p>
          <a:p>
            <a:pPr algn="l">
              <a:lnSpc>
                <a:spcPct val="200000"/>
              </a:lnSpc>
              <a:buFont typeface="Arial" pitchFamily="34" charset="0"/>
              <a:buChar char="•"/>
            </a:pPr>
            <a:r>
              <a:rPr lang="en-US" altLang="zh-TW" sz="2000" dirty="0" smtClean="0">
                <a:latin typeface="+mn-lt"/>
              </a:rPr>
              <a:t>Surveon Video Intelligent Ready </a:t>
            </a:r>
          </a:p>
          <a:p>
            <a:pPr algn="l">
              <a:lnSpc>
                <a:spcPct val="200000"/>
              </a:lnSpc>
              <a:buFont typeface="Arial" pitchFamily="34" charset="0"/>
              <a:buChar char="•"/>
            </a:pPr>
            <a:r>
              <a:rPr lang="en-US" altLang="zh-TW" sz="2000" dirty="0" err="1" smtClean="0">
                <a:latin typeface="+mn-lt"/>
              </a:rPr>
              <a:t>MicroSD</a:t>
            </a:r>
            <a:r>
              <a:rPr lang="en-US" altLang="zh-TW" sz="2000" dirty="0" smtClean="0">
                <a:latin typeface="+mn-lt"/>
              </a:rPr>
              <a:t>/SDHC Local Storage for Alarm Capture </a:t>
            </a:r>
          </a:p>
          <a:p>
            <a:pPr algn="l">
              <a:lnSpc>
                <a:spcPct val="200000"/>
              </a:lnSpc>
              <a:buFont typeface="Arial" pitchFamily="34" charset="0"/>
              <a:buChar char="•"/>
            </a:pPr>
            <a:r>
              <a:rPr lang="en-US" altLang="zh-TW" sz="2000" dirty="0" smtClean="0">
                <a:latin typeface="+mn-lt"/>
              </a:rPr>
              <a:t>Power over Ethernet (IEEE 802.3af) </a:t>
            </a:r>
          </a:p>
          <a:p>
            <a:pPr algn="l">
              <a:lnSpc>
                <a:spcPct val="200000"/>
              </a:lnSpc>
              <a:buFont typeface="Arial" pitchFamily="34" charset="0"/>
              <a:buChar char="•"/>
            </a:pPr>
            <a:r>
              <a:rPr lang="en-US" altLang="zh-TW" sz="2000" dirty="0" smtClean="0">
                <a:latin typeface="+mn-lt"/>
              </a:rPr>
              <a:t>Day/Night Function with IR-Cut Filter </a:t>
            </a:r>
          </a:p>
          <a:p>
            <a:pPr algn="l">
              <a:lnSpc>
                <a:spcPct val="200000"/>
              </a:lnSpc>
              <a:buFont typeface="Arial" pitchFamily="34" charset="0"/>
              <a:buChar char="•"/>
            </a:pPr>
            <a:r>
              <a:rPr lang="en-US" altLang="zh-TW" sz="2000" dirty="0" smtClean="0">
                <a:latin typeface="+mn-lt"/>
              </a:rPr>
              <a:t>Built-in IR Illuminators, Effective Up to 10 Meters </a:t>
            </a:r>
            <a:endParaRPr lang="en-US" altLang="zh-TW" sz="2000" dirty="0">
              <a:latin typeface="+mn-lt"/>
            </a:endParaRPr>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r>
              <a:rPr lang="en-US" altLang="zh-TW" sz="2900" b="1" kern="0" dirty="0" smtClean="0">
                <a:solidFill>
                  <a:srgbClr val="0070C0"/>
                </a:solidFill>
                <a:latin typeface="+mj-lt"/>
                <a:ea typeface="+mj-ea"/>
                <a:cs typeface="+mj-cs"/>
              </a:rPr>
              <a:t>CAM4311 D/N IP Fixed Dome</a:t>
            </a: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17" name="矩形 16"/>
          <p:cNvSpPr/>
          <p:nvPr/>
        </p:nvSpPr>
        <p:spPr>
          <a:xfrm>
            <a:off x="6300192" y="5805264"/>
            <a:ext cx="2555777" cy="646331"/>
          </a:xfrm>
          <a:prstGeom prst="rect">
            <a:avLst/>
          </a:prstGeom>
        </p:spPr>
        <p:txBody>
          <a:bodyPr wrap="square">
            <a:spAutoFit/>
          </a:bodyPr>
          <a:lstStyle/>
          <a:p>
            <a:r>
              <a:rPr lang="en-US" altLang="zh-TW" dirty="0" smtClean="0"/>
              <a:t>CAM4311 Series</a:t>
            </a:r>
          </a:p>
          <a:p>
            <a:r>
              <a:rPr lang="en-US" altLang="zh-TW" dirty="0" smtClean="0"/>
              <a:t>2M D/N IP Fixed Dome</a:t>
            </a:r>
            <a:endParaRPr lang="en-US" altLang="zh-TW"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http://www.surveon.com/images/p_product/NVR_2048_2064.jpg"/>
          <p:cNvPicPr>
            <a:picLocks noChangeAspect="1" noChangeArrowheads="1"/>
          </p:cNvPicPr>
          <p:nvPr/>
        </p:nvPicPr>
        <p:blipFill>
          <a:blip r:embed="rId3" cstate="screen"/>
          <a:srcRect/>
          <a:stretch>
            <a:fillRect/>
          </a:stretch>
        </p:blipFill>
        <p:spPr bwMode="auto">
          <a:xfrm>
            <a:off x="6103414" y="4797152"/>
            <a:ext cx="3005090" cy="1901181"/>
          </a:xfrm>
          <a:prstGeom prst="rect">
            <a:avLst/>
          </a:prstGeom>
          <a:noFill/>
        </p:spPr>
      </p:pic>
      <p:sp>
        <p:nvSpPr>
          <p:cNvPr id="4" name="投影片編號版面配置區 5"/>
          <p:cNvSpPr>
            <a:spLocks noGrp="1"/>
          </p:cNvSpPr>
          <p:nvPr>
            <p:ph type="sldNum" sz="quarter" idx="12"/>
          </p:nvPr>
        </p:nvSpPr>
        <p:spPr/>
        <p:txBody>
          <a:bodyPr/>
          <a:lstStyle/>
          <a:p>
            <a:fld id="{7996B56C-8B3E-40CA-9C46-673C7B7C3C71}" type="slidenum">
              <a:rPr lang="en-US" altLang="zh-TW"/>
              <a:pPr/>
              <a:t>2</a:t>
            </a:fld>
            <a:endParaRPr lang="en-US" altLang="zh-TW"/>
          </a:p>
        </p:txBody>
      </p:sp>
      <p:sp>
        <p:nvSpPr>
          <p:cNvPr id="288773" name="Rectangle 5"/>
          <p:cNvSpPr>
            <a:spLocks noChangeArrowheads="1"/>
          </p:cNvSpPr>
          <p:nvPr/>
        </p:nvSpPr>
        <p:spPr bwMode="auto">
          <a:xfrm>
            <a:off x="395536" y="188640"/>
            <a:ext cx="8135938" cy="1668149"/>
          </a:xfrm>
          <a:prstGeom prst="rect">
            <a:avLst/>
          </a:prstGeom>
          <a:noFill/>
          <a:ln w="9525">
            <a:noFill/>
            <a:miter lim="800000"/>
            <a:headEnd/>
            <a:tailEnd/>
          </a:ln>
          <a:effectLst/>
        </p:spPr>
        <p:txBody>
          <a:bodyPr>
            <a:spAutoFit/>
          </a:bodyPr>
          <a:lstStyle/>
          <a:p>
            <a:pPr algn="l">
              <a:lnSpc>
                <a:spcPct val="160000"/>
              </a:lnSpc>
            </a:pPr>
            <a:r>
              <a:rPr kumimoji="0" lang="en-US" altLang="zh-CN" sz="3200" b="1" dirty="0" smtClean="0">
                <a:solidFill>
                  <a:srgbClr val="0070C0"/>
                </a:solidFill>
                <a:latin typeface="Lucida Sans Unicode" pitchFamily="34" charset="0"/>
              </a:rPr>
              <a:t>Enterprise Factory HD surveillance solution</a:t>
            </a:r>
            <a:endParaRPr lang="zh-TW" altLang="en-US" sz="2800" dirty="0">
              <a:solidFill>
                <a:srgbClr val="0070C0"/>
              </a:solidFill>
              <a:latin typeface="Lucida Sans Unicode" pitchFamily="34" charset="0"/>
            </a:endParaRPr>
          </a:p>
        </p:txBody>
      </p:sp>
      <p:pic>
        <p:nvPicPr>
          <p:cNvPr id="6" name="Picture 5" descr="IP_CAM4260_4160_4365">
            <a:hlinkClick r:id="" action="ppaction://noaction"/>
          </p:cNvPr>
          <p:cNvPicPr>
            <a:picLocks noChangeAspect="1" noChangeArrowheads="1"/>
          </p:cNvPicPr>
          <p:nvPr/>
        </p:nvPicPr>
        <p:blipFill>
          <a:blip r:embed="rId4" cstate="screen"/>
          <a:stretch>
            <a:fillRect/>
          </a:stretch>
        </p:blipFill>
        <p:spPr bwMode="auto">
          <a:xfrm>
            <a:off x="6665540" y="1484784"/>
            <a:ext cx="1866900" cy="1181100"/>
          </a:xfrm>
          <a:prstGeom prst="rect">
            <a:avLst/>
          </a:prstGeom>
          <a:noFill/>
          <a:ln>
            <a:noFill/>
          </a:ln>
        </p:spPr>
      </p:pic>
      <p:sp>
        <p:nvSpPr>
          <p:cNvPr id="9" name="矩形 8"/>
          <p:cNvSpPr/>
          <p:nvPr/>
        </p:nvSpPr>
        <p:spPr>
          <a:xfrm>
            <a:off x="6307444" y="2593876"/>
            <a:ext cx="2291013" cy="307777"/>
          </a:xfrm>
          <a:prstGeom prst="rect">
            <a:avLst/>
          </a:prstGeom>
        </p:spPr>
        <p:txBody>
          <a:bodyPr wrap="none">
            <a:spAutoFit/>
          </a:bodyPr>
          <a:lstStyle/>
          <a:p>
            <a:r>
              <a:rPr lang="en-US" altLang="zh-CN" sz="1400" dirty="0" smtClean="0">
                <a:latin typeface="Lucida Sans Unicode" pitchFamily="34" charset="0"/>
              </a:rPr>
              <a:t>Megapixel HD IP camera</a:t>
            </a:r>
            <a:endParaRPr lang="zh-TW" altLang="en-US" sz="1400" dirty="0"/>
          </a:p>
        </p:txBody>
      </p:sp>
      <p:sp>
        <p:nvSpPr>
          <p:cNvPr id="11" name="矩形 10"/>
          <p:cNvSpPr/>
          <p:nvPr/>
        </p:nvSpPr>
        <p:spPr>
          <a:xfrm>
            <a:off x="6059941" y="6408712"/>
            <a:ext cx="2821543" cy="307777"/>
          </a:xfrm>
          <a:prstGeom prst="rect">
            <a:avLst/>
          </a:prstGeom>
        </p:spPr>
        <p:txBody>
          <a:bodyPr wrap="none">
            <a:spAutoFit/>
          </a:bodyPr>
          <a:lstStyle/>
          <a:p>
            <a:r>
              <a:rPr lang="en-US" altLang="zh-CN" sz="1400" dirty="0" smtClean="0"/>
              <a:t>Video Surveillance RAID Storage</a:t>
            </a:r>
            <a:endParaRPr lang="zh-TW" altLang="en-US" sz="1400" dirty="0"/>
          </a:p>
        </p:txBody>
      </p:sp>
      <p:pic>
        <p:nvPicPr>
          <p:cNvPr id="12" name="Picture 5" descr="VMS_8_2"/>
          <p:cNvPicPr>
            <a:picLocks noChangeAspect="1" noChangeArrowheads="1"/>
          </p:cNvPicPr>
          <p:nvPr/>
        </p:nvPicPr>
        <p:blipFill>
          <a:blip r:embed="rId5" cstate="screen"/>
          <a:srcRect l="10656"/>
          <a:stretch>
            <a:fillRect/>
          </a:stretch>
        </p:blipFill>
        <p:spPr bwMode="auto">
          <a:xfrm>
            <a:off x="6372200" y="3140968"/>
            <a:ext cx="2304256" cy="1584176"/>
          </a:xfrm>
          <a:prstGeom prst="rect">
            <a:avLst/>
          </a:prstGeom>
          <a:noFill/>
          <a:ln w="9525">
            <a:noFill/>
            <a:miter lim="800000"/>
            <a:headEnd/>
            <a:tailEnd/>
          </a:ln>
        </p:spPr>
      </p:pic>
      <p:sp>
        <p:nvSpPr>
          <p:cNvPr id="15" name="矩形 14"/>
          <p:cNvSpPr/>
          <p:nvPr/>
        </p:nvSpPr>
        <p:spPr>
          <a:xfrm>
            <a:off x="6248528" y="4653136"/>
            <a:ext cx="2614819" cy="307777"/>
          </a:xfrm>
          <a:prstGeom prst="rect">
            <a:avLst/>
          </a:prstGeom>
        </p:spPr>
        <p:txBody>
          <a:bodyPr wrap="none">
            <a:spAutoFit/>
          </a:bodyPr>
          <a:lstStyle/>
          <a:p>
            <a:r>
              <a:rPr lang="en-US" altLang="zh-TW" sz="1400" dirty="0" smtClean="0"/>
              <a:t>Enterprise Level VMS Solution</a:t>
            </a:r>
            <a:endParaRPr lang="zh-TW" altLang="en-US" sz="1400" dirty="0"/>
          </a:p>
        </p:txBody>
      </p:sp>
      <p:pic>
        <p:nvPicPr>
          <p:cNvPr id="13" name="Picture 11" descr="http://flikie.s3.amazonaws.com/ImageStorage/9e/9ed70f98f7514e20ad599ca201795bee.jpg"/>
          <p:cNvPicPr>
            <a:picLocks noChangeAspect="1" noChangeArrowheads="1"/>
          </p:cNvPicPr>
          <p:nvPr/>
        </p:nvPicPr>
        <p:blipFill>
          <a:blip r:embed="rId6" cstate="print"/>
          <a:stretch>
            <a:fillRect/>
          </a:stretch>
        </p:blipFill>
        <p:spPr bwMode="auto">
          <a:xfrm>
            <a:off x="760481" y="1916832"/>
            <a:ext cx="4710209" cy="3960440"/>
          </a:xfrm>
          <a:prstGeom prst="rect">
            <a:avLst/>
          </a:prstGeom>
          <a:noFill/>
        </p:spPr>
      </p:pic>
      <p:sp>
        <p:nvSpPr>
          <p:cNvPr id="14"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06AE24B6-E241-4D89-95AC-3DFFC5843F13}" type="slidenum">
              <a:rPr lang="en-US" altLang="zh-TW" sz="1400">
                <a:solidFill>
                  <a:srgbClr val="000000"/>
                </a:solidFill>
                <a:latin typeface="Calibri" pitchFamily="34" charset="0"/>
              </a:rPr>
              <a:pPr algn="r"/>
              <a:t>20</a:t>
            </a:fld>
            <a:endParaRPr lang="en-US" altLang="zh-TW" sz="1400">
              <a:solidFill>
                <a:srgbClr val="000000"/>
              </a:solidFill>
              <a:latin typeface="Calibri" pitchFamily="34" charset="0"/>
            </a:endParaRPr>
          </a:p>
        </p:txBody>
      </p:sp>
      <p:sp>
        <p:nvSpPr>
          <p:cNvPr id="47106" name="Rectangle 2"/>
          <p:cNvSpPr>
            <a:spLocks noGrp="1" noChangeArrowheads="1"/>
          </p:cNvSpPr>
          <p:nvPr>
            <p:ph type="title" idx="4294967295"/>
          </p:nvPr>
        </p:nvSpPr>
        <p:spPr>
          <a:xfrm>
            <a:off x="539552" y="188640"/>
            <a:ext cx="8229600" cy="720080"/>
          </a:xfrm>
        </p:spPr>
        <p:txBody>
          <a:bodyPr/>
          <a:lstStyle/>
          <a:p>
            <a:pPr algn="l"/>
            <a:r>
              <a:rPr lang="en-US" altLang="zh-TW" sz="3200" b="1" dirty="0" smtClean="0">
                <a:solidFill>
                  <a:srgbClr val="6094CE"/>
                </a:solidFill>
              </a:rPr>
              <a:t>Recording Recovery for Offline</a:t>
            </a:r>
            <a:endParaRPr lang="en-US" altLang="zh-TW" sz="3200" b="1" dirty="0">
              <a:solidFill>
                <a:srgbClr val="6094CE"/>
              </a:solidFill>
            </a:endParaRPr>
          </a:p>
        </p:txBody>
      </p:sp>
      <p:sp>
        <p:nvSpPr>
          <p:cNvPr id="4" name="Rectangle 3"/>
          <p:cNvSpPr txBox="1">
            <a:spLocks/>
          </p:cNvSpPr>
          <p:nvPr/>
        </p:nvSpPr>
        <p:spPr bwMode="auto">
          <a:xfrm>
            <a:off x="457200" y="1196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Record to camera SD card during network failure</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bandwidth control for resending video, preventing influencing live video streaming</a:t>
            </a:r>
            <a:endParaRPr lang="en-US" altLang="zh-TW" sz="2000" dirty="0"/>
          </a:p>
        </p:txBody>
      </p:sp>
      <p:pic>
        <p:nvPicPr>
          <p:cNvPr id="5" name="Picture 21" descr="圖片1"/>
          <p:cNvPicPr>
            <a:picLocks noChangeAspect="1" noChangeArrowheads="1"/>
          </p:cNvPicPr>
          <p:nvPr/>
        </p:nvPicPr>
        <p:blipFill>
          <a:blip r:embed="rId3" cstate="print"/>
          <a:srcRect/>
          <a:stretch>
            <a:fillRect/>
          </a:stretch>
        </p:blipFill>
        <p:spPr bwMode="auto">
          <a:xfrm>
            <a:off x="323528" y="3317049"/>
            <a:ext cx="1440123" cy="1759975"/>
          </a:xfrm>
          <a:prstGeom prst="rect">
            <a:avLst/>
          </a:prstGeom>
          <a:noFill/>
          <a:ln w="9525">
            <a:noFill/>
            <a:miter lim="800000"/>
            <a:headEnd/>
            <a:tailEnd/>
          </a:ln>
        </p:spPr>
      </p:pic>
      <p:sp>
        <p:nvSpPr>
          <p:cNvPr id="6" name="矩形 10"/>
          <p:cNvSpPr>
            <a:spLocks noChangeArrowheads="1"/>
          </p:cNvSpPr>
          <p:nvPr/>
        </p:nvSpPr>
        <p:spPr bwMode="auto">
          <a:xfrm>
            <a:off x="323528" y="4797152"/>
            <a:ext cx="1800200" cy="523220"/>
          </a:xfrm>
          <a:prstGeom prst="rect">
            <a:avLst/>
          </a:prstGeom>
          <a:noFill/>
          <a:ln w="9525">
            <a:noFill/>
            <a:miter lim="800000"/>
            <a:headEnd/>
            <a:tailEnd/>
          </a:ln>
        </p:spPr>
        <p:txBody>
          <a:bodyPr wrap="square">
            <a:spAutoFit/>
          </a:bodyPr>
          <a:lstStyle/>
          <a:p>
            <a:pPr algn="l"/>
            <a:r>
              <a:rPr lang="en-US" altLang="zh-TW" sz="1400" dirty="0" smtClean="0"/>
              <a:t>Front End Megapixel </a:t>
            </a:r>
            <a:r>
              <a:rPr lang="en-US" altLang="zh-TW" sz="1400" dirty="0"/>
              <a:t>Camera</a:t>
            </a:r>
            <a:endParaRPr lang="zh-TW" altLang="en-US" sz="1400" dirty="0"/>
          </a:p>
        </p:txBody>
      </p:sp>
      <p:pic>
        <p:nvPicPr>
          <p:cNvPr id="665602" name="Picture 2" descr="http://t1.gstatic.com/images?q=tbn:ANd9GcRfvta5VYEMd8052JRCOjh4U1qssMDC8LLPxhVYnA5I1jvQ8tFx"/>
          <p:cNvPicPr>
            <a:picLocks noChangeAspect="1" noChangeArrowheads="1"/>
          </p:cNvPicPr>
          <p:nvPr/>
        </p:nvPicPr>
        <p:blipFill>
          <a:blip r:embed="rId4" cstate="print"/>
          <a:srcRect/>
          <a:stretch>
            <a:fillRect/>
          </a:stretch>
        </p:blipFill>
        <p:spPr bwMode="auto">
          <a:xfrm>
            <a:off x="2554490" y="3429000"/>
            <a:ext cx="1729478" cy="1721792"/>
          </a:xfrm>
          <a:prstGeom prst="rect">
            <a:avLst/>
          </a:prstGeom>
          <a:noFill/>
        </p:spPr>
      </p:pic>
      <p:pic>
        <p:nvPicPr>
          <p:cNvPr id="8" name="Picture 18" descr="NVR2000+3U"/>
          <p:cNvPicPr>
            <a:picLocks noChangeAspect="1" noChangeArrowheads="1"/>
          </p:cNvPicPr>
          <p:nvPr/>
        </p:nvPicPr>
        <p:blipFill>
          <a:blip r:embed="rId5" cstate="print"/>
          <a:srcRect/>
          <a:stretch>
            <a:fillRect/>
          </a:stretch>
        </p:blipFill>
        <p:spPr bwMode="auto">
          <a:xfrm>
            <a:off x="4379548" y="3573016"/>
            <a:ext cx="2352145" cy="1410022"/>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6660232" y="3501008"/>
            <a:ext cx="2232248" cy="1370584"/>
          </a:xfrm>
          <a:prstGeom prst="rect">
            <a:avLst/>
          </a:prstGeom>
          <a:noFill/>
          <a:ln w="9525">
            <a:noFill/>
            <a:miter lim="800000"/>
            <a:headEnd/>
            <a:tailEnd/>
          </a:ln>
        </p:spPr>
      </p:pic>
      <p:sp>
        <p:nvSpPr>
          <p:cNvPr id="10" name="矩形 9"/>
          <p:cNvSpPr/>
          <p:nvPr/>
        </p:nvSpPr>
        <p:spPr>
          <a:xfrm>
            <a:off x="467544" y="5589241"/>
            <a:ext cx="8352928" cy="461665"/>
          </a:xfrm>
          <a:prstGeom prst="rect">
            <a:avLst/>
          </a:prstGeom>
          <a:solidFill>
            <a:srgbClr val="FFFF99"/>
          </a:solidFill>
        </p:spPr>
        <p:txBody>
          <a:bodyPr wrap="square">
            <a:spAutoFit/>
          </a:bodyPr>
          <a:lstStyle/>
          <a:p>
            <a:pPr marL="490538" indent="-381000" eaLnBrk="0" hangingPunct="0">
              <a:spcBef>
                <a:spcPct val="20000"/>
              </a:spcBef>
              <a:buClr>
                <a:srgbClr val="00005C"/>
              </a:buClr>
              <a:defRPr/>
            </a:pPr>
            <a:r>
              <a:rPr lang="en-US" altLang="zh-TW" sz="2400" kern="0" dirty="0" smtClean="0">
                <a:solidFill>
                  <a:srgbClr val="000000"/>
                </a:solidFill>
                <a:latin typeface="Calibri" pitchFamily="34" charset="0"/>
              </a:rPr>
              <a:t>Suitable for large-scale cross-network city surveillance project</a:t>
            </a:r>
            <a:endParaRPr lang="en-US" altLang="zh-TW" sz="2400" kern="0" dirty="0">
              <a:solidFill>
                <a:srgbClr val="000000"/>
              </a:solidFill>
              <a:latin typeface="Calibri" pitchFamily="34" charset="0"/>
            </a:endParaRPr>
          </a:p>
        </p:txBody>
      </p:sp>
      <p:sp>
        <p:nvSpPr>
          <p:cNvPr id="11" name="矩形 9"/>
          <p:cNvSpPr>
            <a:spLocks noChangeArrowheads="1"/>
          </p:cNvSpPr>
          <p:nvPr/>
        </p:nvSpPr>
        <p:spPr bwMode="auto">
          <a:xfrm>
            <a:off x="4644008" y="4941168"/>
            <a:ext cx="1713931" cy="307777"/>
          </a:xfrm>
          <a:prstGeom prst="rect">
            <a:avLst/>
          </a:prstGeom>
          <a:noFill/>
          <a:ln w="9525">
            <a:noFill/>
            <a:miter lim="800000"/>
            <a:headEnd/>
            <a:tailEnd/>
          </a:ln>
        </p:spPr>
        <p:txBody>
          <a:bodyPr wrap="none">
            <a:spAutoFit/>
          </a:bodyPr>
          <a:lstStyle/>
          <a:p>
            <a:pPr algn="l"/>
            <a:r>
              <a:rPr lang="en-US" altLang="zh-TW" sz="1400" dirty="0" smtClean="0">
                <a:solidFill>
                  <a:srgbClr val="000000"/>
                </a:solidFill>
                <a:latin typeface="Calibri" pitchFamily="34" charset="0"/>
              </a:rPr>
              <a:t>NVR2164 - RAID NVR</a:t>
            </a:r>
            <a:endParaRPr lang="zh-TW" altLang="en-US" sz="1400" dirty="0">
              <a:solidFill>
                <a:srgbClr val="000000"/>
              </a:solidFill>
              <a:latin typeface="Calibri" pitchFamily="34" charset="0"/>
            </a:endParaRPr>
          </a:p>
        </p:txBody>
      </p:sp>
      <p:sp>
        <p:nvSpPr>
          <p:cNvPr id="12" name="矩形 9"/>
          <p:cNvSpPr>
            <a:spLocks noChangeArrowheads="1"/>
          </p:cNvSpPr>
          <p:nvPr/>
        </p:nvSpPr>
        <p:spPr bwMode="auto">
          <a:xfrm>
            <a:off x="6948264" y="4941168"/>
            <a:ext cx="1733103" cy="523220"/>
          </a:xfrm>
          <a:prstGeom prst="rect">
            <a:avLst/>
          </a:prstGeom>
          <a:noFill/>
          <a:ln w="9525">
            <a:noFill/>
            <a:miter lim="800000"/>
            <a:headEnd/>
            <a:tailEnd/>
          </a:ln>
        </p:spPr>
        <p:txBody>
          <a:bodyPr wrap="none">
            <a:spAutoFit/>
          </a:bodyPr>
          <a:lstStyle/>
          <a:p>
            <a:r>
              <a:rPr lang="en-US" altLang="zh-TW" sz="1400" dirty="0" smtClean="0"/>
              <a:t>Video Management</a:t>
            </a:r>
          </a:p>
          <a:p>
            <a:r>
              <a:rPr lang="en-US" altLang="zh-TW" sz="1400" dirty="0" smtClean="0"/>
              <a:t>Software</a:t>
            </a:r>
            <a:endParaRPr lang="zh-TW" altLang="en-US" sz="1400" dirty="0"/>
          </a:p>
        </p:txBody>
      </p:sp>
      <p:sp>
        <p:nvSpPr>
          <p:cNvPr id="13"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188913"/>
            <a:ext cx="8229600" cy="792162"/>
          </a:xfrm>
        </p:spPr>
        <p:txBody>
          <a:bodyPr/>
          <a:lstStyle/>
          <a:p>
            <a:pPr algn="l" eaLnBrk="1" hangingPunct="1"/>
            <a:r>
              <a:rPr lang="en-US" altLang="zh-TW" sz="3000" b="1" dirty="0" smtClean="0">
                <a:solidFill>
                  <a:srgbClr val="6094CE"/>
                </a:solidFill>
              </a:rPr>
              <a:t>Actionable Monitoring &amp; Smart Investigation</a:t>
            </a:r>
          </a:p>
        </p:txBody>
      </p:sp>
      <p:pic>
        <p:nvPicPr>
          <p:cNvPr id="56322" name="Picture 16" descr="VMS_8"/>
          <p:cNvPicPr>
            <a:picLocks noChangeAspect="1" noChangeArrowheads="1"/>
          </p:cNvPicPr>
          <p:nvPr/>
        </p:nvPicPr>
        <p:blipFill>
          <a:blip r:embed="rId3" cstate="print"/>
          <a:srcRect/>
          <a:stretch>
            <a:fillRect/>
          </a:stretch>
        </p:blipFill>
        <p:spPr bwMode="auto">
          <a:xfrm>
            <a:off x="179388" y="1268413"/>
            <a:ext cx="4316412" cy="2470150"/>
          </a:xfrm>
          <a:prstGeom prst="rect">
            <a:avLst/>
          </a:prstGeom>
          <a:noFill/>
          <a:ln w="9525">
            <a:noFill/>
            <a:miter lim="800000"/>
            <a:headEnd/>
            <a:tailEnd/>
          </a:ln>
        </p:spPr>
      </p:pic>
      <p:pic>
        <p:nvPicPr>
          <p:cNvPr id="56323" name="Picture 17" descr="VMS_8_1"/>
          <p:cNvPicPr>
            <a:picLocks noChangeAspect="1" noChangeArrowheads="1"/>
          </p:cNvPicPr>
          <p:nvPr/>
        </p:nvPicPr>
        <p:blipFill>
          <a:blip r:embed="rId4" cstate="print"/>
          <a:srcRect/>
          <a:stretch>
            <a:fillRect/>
          </a:stretch>
        </p:blipFill>
        <p:spPr bwMode="auto">
          <a:xfrm>
            <a:off x="4573588" y="1268413"/>
            <a:ext cx="4319587" cy="2439987"/>
          </a:xfrm>
          <a:prstGeom prst="rect">
            <a:avLst/>
          </a:prstGeom>
          <a:noFill/>
          <a:ln w="9525">
            <a:noFill/>
            <a:miter lim="800000"/>
            <a:headEnd/>
            <a:tailEnd/>
          </a:ln>
        </p:spPr>
      </p:pic>
      <p:pic>
        <p:nvPicPr>
          <p:cNvPr id="56324" name="Picture 18" descr="VMS_8_2"/>
          <p:cNvPicPr>
            <a:picLocks noChangeAspect="1" noChangeArrowheads="1"/>
          </p:cNvPicPr>
          <p:nvPr/>
        </p:nvPicPr>
        <p:blipFill>
          <a:blip r:embed="rId5" cstate="print"/>
          <a:srcRect/>
          <a:stretch>
            <a:fillRect/>
          </a:stretch>
        </p:blipFill>
        <p:spPr bwMode="auto">
          <a:xfrm>
            <a:off x="179388" y="3829050"/>
            <a:ext cx="4318000" cy="2838450"/>
          </a:xfrm>
          <a:prstGeom prst="rect">
            <a:avLst/>
          </a:prstGeom>
          <a:noFill/>
          <a:ln w="9525">
            <a:noFill/>
            <a:miter lim="800000"/>
            <a:headEnd/>
            <a:tailEnd/>
          </a:ln>
        </p:spPr>
      </p:pic>
      <p:pic>
        <p:nvPicPr>
          <p:cNvPr id="56325" name="Picture 19" descr="VMS_8_2"/>
          <p:cNvPicPr>
            <a:picLocks noChangeAspect="1" noChangeArrowheads="1"/>
          </p:cNvPicPr>
          <p:nvPr/>
        </p:nvPicPr>
        <p:blipFill>
          <a:blip r:embed="rId5" cstate="print"/>
          <a:srcRect/>
          <a:stretch>
            <a:fillRect/>
          </a:stretch>
        </p:blipFill>
        <p:spPr bwMode="auto">
          <a:xfrm>
            <a:off x="4572000" y="3829050"/>
            <a:ext cx="4319588" cy="2840038"/>
          </a:xfrm>
          <a:prstGeom prst="rect">
            <a:avLst/>
          </a:prstGeom>
          <a:noFill/>
          <a:ln w="9525">
            <a:noFill/>
            <a:miter lim="800000"/>
            <a:headEnd/>
            <a:tailEnd/>
          </a:ln>
        </p:spPr>
      </p:pic>
      <p:sp>
        <p:nvSpPr>
          <p:cNvPr id="5632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261AFD7-F61B-4E63-BFD4-D594955769E0}" type="slidenum">
              <a:rPr lang="en-US" altLang="zh-TW" sz="1400">
                <a:solidFill>
                  <a:srgbClr val="000000"/>
                </a:solidFill>
                <a:latin typeface="Calibri" pitchFamily="34" charset="0"/>
              </a:rPr>
              <a:pPr algn="r"/>
              <a:t>21</a:t>
            </a:fld>
            <a:endParaRPr lang="en-US" altLang="zh-TW" sz="1400">
              <a:solidFill>
                <a:srgbClr val="000000"/>
              </a:solidFill>
              <a:latin typeface="Calibri" pitchFamily="34" charset="0"/>
            </a:endParaRPr>
          </a:p>
        </p:txBody>
      </p:sp>
      <p:sp>
        <p:nvSpPr>
          <p:cNvPr id="8" name="矩形 7"/>
          <p:cNvSpPr/>
          <p:nvPr/>
        </p:nvSpPr>
        <p:spPr>
          <a:xfrm>
            <a:off x="1331913" y="3068638"/>
            <a:ext cx="2031325" cy="369332"/>
          </a:xfrm>
          <a:prstGeom prst="rect">
            <a:avLst/>
          </a:prstGeom>
          <a:solidFill>
            <a:schemeClr val="accent3">
              <a:lumMod val="95000"/>
            </a:schemeClr>
          </a:solidFill>
        </p:spPr>
        <p:txBody>
          <a:bodyPr wrap="none">
            <a:spAutoFit/>
          </a:bodyPr>
          <a:lstStyle/>
          <a:p>
            <a:pPr algn="l">
              <a:defRPr/>
            </a:pPr>
            <a:r>
              <a:rPr lang="zh-CN" altLang="en-US" smtClean="0">
                <a:solidFill>
                  <a:srgbClr val="000000"/>
                </a:solidFill>
                <a:latin typeface="Calibri" pitchFamily="34" charset="0"/>
              </a:rPr>
              <a:t>事件影像自动弹出</a:t>
            </a:r>
            <a:endParaRPr lang="zh-TW" altLang="en-US" dirty="0">
              <a:solidFill>
                <a:srgbClr val="000000"/>
              </a:solidFill>
              <a:latin typeface="Calibri" pitchFamily="34" charset="0"/>
            </a:endParaRPr>
          </a:p>
        </p:txBody>
      </p:sp>
      <p:sp>
        <p:nvSpPr>
          <p:cNvPr id="9" name="矩形 8"/>
          <p:cNvSpPr/>
          <p:nvPr/>
        </p:nvSpPr>
        <p:spPr>
          <a:xfrm>
            <a:off x="5891213" y="3068638"/>
            <a:ext cx="1569660" cy="369332"/>
          </a:xfrm>
          <a:prstGeom prst="rect">
            <a:avLst/>
          </a:prstGeom>
          <a:solidFill>
            <a:schemeClr val="accent3">
              <a:lumMod val="95000"/>
            </a:schemeClr>
          </a:solidFill>
        </p:spPr>
        <p:txBody>
          <a:bodyPr wrap="none">
            <a:spAutoFit/>
          </a:bodyPr>
          <a:lstStyle/>
          <a:p>
            <a:pPr algn="l">
              <a:defRPr/>
            </a:pPr>
            <a:r>
              <a:rPr lang="zh-CN" altLang="en-US" smtClean="0">
                <a:solidFill>
                  <a:srgbClr val="000000"/>
                </a:solidFill>
                <a:latin typeface="Calibri" pitchFamily="34" charset="0"/>
              </a:rPr>
              <a:t>事件影像标记</a:t>
            </a:r>
            <a:endParaRPr lang="zh-TW" altLang="en-US" dirty="0">
              <a:solidFill>
                <a:srgbClr val="000000"/>
              </a:solidFill>
              <a:latin typeface="Calibri" pitchFamily="34" charset="0"/>
            </a:endParaRPr>
          </a:p>
        </p:txBody>
      </p:sp>
      <p:sp>
        <p:nvSpPr>
          <p:cNvPr id="10" name="矩形 9"/>
          <p:cNvSpPr/>
          <p:nvPr/>
        </p:nvSpPr>
        <p:spPr>
          <a:xfrm>
            <a:off x="1258888" y="5876925"/>
            <a:ext cx="1800493" cy="369332"/>
          </a:xfrm>
          <a:prstGeom prst="rect">
            <a:avLst/>
          </a:prstGeom>
          <a:solidFill>
            <a:schemeClr val="accent3">
              <a:lumMod val="95000"/>
            </a:schemeClr>
          </a:solidFill>
        </p:spPr>
        <p:txBody>
          <a:bodyPr wrap="none">
            <a:spAutoFit/>
          </a:bodyPr>
          <a:lstStyle/>
          <a:p>
            <a:pPr algn="l"/>
            <a:r>
              <a:rPr lang="zh-CN" altLang="en-US" smtClean="0">
                <a:solidFill>
                  <a:srgbClr val="000000"/>
                </a:solidFill>
                <a:latin typeface="Calibri" pitchFamily="34" charset="0"/>
              </a:rPr>
              <a:t>数据库快速搜寻</a:t>
            </a:r>
            <a:endParaRPr lang="zh-TW" altLang="en-US" dirty="0">
              <a:solidFill>
                <a:srgbClr val="000000"/>
              </a:solidFill>
              <a:latin typeface="Calibri" pitchFamily="34" charset="0"/>
            </a:endParaRPr>
          </a:p>
        </p:txBody>
      </p:sp>
      <p:sp>
        <p:nvSpPr>
          <p:cNvPr id="11" name="矩形 10"/>
          <p:cNvSpPr/>
          <p:nvPr/>
        </p:nvSpPr>
        <p:spPr>
          <a:xfrm>
            <a:off x="6488340" y="5876925"/>
            <a:ext cx="1107996" cy="369332"/>
          </a:xfrm>
          <a:prstGeom prst="rect">
            <a:avLst/>
          </a:prstGeom>
          <a:solidFill>
            <a:schemeClr val="accent3">
              <a:lumMod val="95000"/>
            </a:schemeClr>
          </a:solidFill>
        </p:spPr>
        <p:txBody>
          <a:bodyPr wrap="none">
            <a:spAutoFit/>
          </a:bodyPr>
          <a:lstStyle/>
          <a:p>
            <a:pPr algn="l"/>
            <a:r>
              <a:rPr lang="zh-TW" altLang="en-US" dirty="0" smtClean="0">
                <a:solidFill>
                  <a:srgbClr val="000000"/>
                </a:solidFill>
                <a:latin typeface="Calibri" pitchFamily="34" charset="0"/>
              </a:rPr>
              <a:t>案件管理</a:t>
            </a:r>
            <a:endParaRPr lang="zh-TW" altLang="en-US" dirty="0">
              <a:solidFill>
                <a:srgbClr val="000000"/>
              </a:solidFill>
              <a:latin typeface="Calibri" pitchFamily="34" charset="0"/>
            </a:endParaRPr>
          </a:p>
        </p:txBody>
      </p:sp>
      <p:sp>
        <p:nvSpPr>
          <p:cNvPr id="56331"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pic>
        <p:nvPicPr>
          <p:cNvPr id="13" name="Picture 16" descr="VMS_8"/>
          <p:cNvPicPr>
            <a:picLocks noChangeAspect="1" noChangeArrowheads="1"/>
          </p:cNvPicPr>
          <p:nvPr/>
        </p:nvPicPr>
        <p:blipFill>
          <a:blip r:embed="rId3" cstate="print"/>
          <a:srcRect/>
          <a:stretch>
            <a:fillRect/>
          </a:stretch>
        </p:blipFill>
        <p:spPr bwMode="auto">
          <a:xfrm>
            <a:off x="179388" y="1268413"/>
            <a:ext cx="4316412" cy="2470150"/>
          </a:xfrm>
          <a:prstGeom prst="rect">
            <a:avLst/>
          </a:prstGeom>
          <a:noFill/>
          <a:ln w="9525">
            <a:noFill/>
            <a:miter lim="800000"/>
            <a:headEnd/>
            <a:tailEnd/>
          </a:ln>
        </p:spPr>
      </p:pic>
      <p:pic>
        <p:nvPicPr>
          <p:cNvPr id="14" name="Picture 17" descr="VMS_8_1"/>
          <p:cNvPicPr>
            <a:picLocks noChangeAspect="1" noChangeArrowheads="1"/>
          </p:cNvPicPr>
          <p:nvPr/>
        </p:nvPicPr>
        <p:blipFill>
          <a:blip r:embed="rId4" cstate="print"/>
          <a:srcRect/>
          <a:stretch>
            <a:fillRect/>
          </a:stretch>
        </p:blipFill>
        <p:spPr bwMode="auto">
          <a:xfrm>
            <a:off x="4573588" y="1268413"/>
            <a:ext cx="4319587" cy="2439987"/>
          </a:xfrm>
          <a:prstGeom prst="rect">
            <a:avLst/>
          </a:prstGeom>
          <a:noFill/>
          <a:ln w="9525">
            <a:noFill/>
            <a:miter lim="800000"/>
            <a:headEnd/>
            <a:tailEnd/>
          </a:ln>
        </p:spPr>
      </p:pic>
      <p:pic>
        <p:nvPicPr>
          <p:cNvPr id="15" name="Picture 18" descr="VMS_8_2"/>
          <p:cNvPicPr>
            <a:picLocks noChangeAspect="1" noChangeArrowheads="1"/>
          </p:cNvPicPr>
          <p:nvPr/>
        </p:nvPicPr>
        <p:blipFill>
          <a:blip r:embed="rId5" cstate="print"/>
          <a:srcRect/>
          <a:stretch>
            <a:fillRect/>
          </a:stretch>
        </p:blipFill>
        <p:spPr bwMode="auto">
          <a:xfrm>
            <a:off x="179388" y="3829050"/>
            <a:ext cx="4318000" cy="2838450"/>
          </a:xfrm>
          <a:prstGeom prst="rect">
            <a:avLst/>
          </a:prstGeom>
          <a:noFill/>
          <a:ln w="9525">
            <a:noFill/>
            <a:miter lim="800000"/>
            <a:headEnd/>
            <a:tailEnd/>
          </a:ln>
        </p:spPr>
      </p:pic>
      <p:pic>
        <p:nvPicPr>
          <p:cNvPr id="16" name="Picture 19" descr="VMS_8_2"/>
          <p:cNvPicPr>
            <a:picLocks noChangeAspect="1" noChangeArrowheads="1"/>
          </p:cNvPicPr>
          <p:nvPr/>
        </p:nvPicPr>
        <p:blipFill>
          <a:blip r:embed="rId5" cstate="print"/>
          <a:srcRect/>
          <a:stretch>
            <a:fillRect/>
          </a:stretch>
        </p:blipFill>
        <p:spPr bwMode="auto">
          <a:xfrm>
            <a:off x="4572000" y="3829050"/>
            <a:ext cx="4319588" cy="2840038"/>
          </a:xfrm>
          <a:prstGeom prst="rect">
            <a:avLst/>
          </a:prstGeom>
          <a:noFill/>
          <a:ln w="9525">
            <a:noFill/>
            <a:miter lim="800000"/>
            <a:headEnd/>
            <a:tailEnd/>
          </a:ln>
        </p:spPr>
      </p:pic>
      <p:sp>
        <p:nvSpPr>
          <p:cNvPr id="17" name="矩形 16"/>
          <p:cNvSpPr/>
          <p:nvPr/>
        </p:nvSpPr>
        <p:spPr>
          <a:xfrm>
            <a:off x="1331913" y="3068638"/>
            <a:ext cx="2498725" cy="369887"/>
          </a:xfrm>
          <a:prstGeom prst="rect">
            <a:avLst/>
          </a:prstGeom>
          <a:solidFill>
            <a:schemeClr val="accent3">
              <a:lumMod val="95000"/>
            </a:schemeClr>
          </a:solidFill>
        </p:spPr>
        <p:txBody>
          <a:bodyPr wrap="none">
            <a:spAutoFit/>
          </a:bodyPr>
          <a:lstStyle/>
          <a:p>
            <a:pPr>
              <a:defRPr/>
            </a:pPr>
            <a:r>
              <a:rPr lang="en-US" altLang="zh-TW" dirty="0"/>
              <a:t>Instant View/PB VI Event</a:t>
            </a:r>
            <a:endParaRPr lang="zh-TW" altLang="en-US" dirty="0"/>
          </a:p>
        </p:txBody>
      </p:sp>
      <p:sp>
        <p:nvSpPr>
          <p:cNvPr id="18" name="矩形 17"/>
          <p:cNvSpPr/>
          <p:nvPr/>
        </p:nvSpPr>
        <p:spPr>
          <a:xfrm>
            <a:off x="5891213" y="3068638"/>
            <a:ext cx="2136775" cy="369887"/>
          </a:xfrm>
          <a:prstGeom prst="rect">
            <a:avLst/>
          </a:prstGeom>
          <a:solidFill>
            <a:schemeClr val="accent3">
              <a:lumMod val="95000"/>
            </a:schemeClr>
          </a:solidFill>
        </p:spPr>
        <p:txBody>
          <a:bodyPr wrap="none">
            <a:spAutoFit/>
          </a:bodyPr>
          <a:lstStyle/>
          <a:p>
            <a:pPr>
              <a:defRPr/>
            </a:pPr>
            <a:r>
              <a:rPr lang="en-US" altLang="zh-TW" dirty="0"/>
              <a:t>Video Clip Bookmark</a:t>
            </a:r>
            <a:endParaRPr lang="zh-TW" altLang="en-US" dirty="0"/>
          </a:p>
        </p:txBody>
      </p:sp>
      <p:sp>
        <p:nvSpPr>
          <p:cNvPr id="19" name="矩形 18"/>
          <p:cNvSpPr/>
          <p:nvPr/>
        </p:nvSpPr>
        <p:spPr>
          <a:xfrm>
            <a:off x="1258888" y="5876925"/>
            <a:ext cx="2835275" cy="366713"/>
          </a:xfrm>
          <a:prstGeom prst="rect">
            <a:avLst/>
          </a:prstGeom>
          <a:solidFill>
            <a:schemeClr val="accent3">
              <a:lumMod val="95000"/>
            </a:schemeClr>
          </a:solidFill>
        </p:spPr>
        <p:txBody>
          <a:bodyPr wrap="none">
            <a:spAutoFit/>
          </a:bodyPr>
          <a:lstStyle/>
          <a:p>
            <a:pPr>
              <a:defRPr/>
            </a:pPr>
            <a:r>
              <a:rPr lang="en-US" altLang="zh-TW"/>
              <a:t>Database Quick Event Query</a:t>
            </a:r>
            <a:endParaRPr lang="zh-TW" altLang="en-US"/>
          </a:p>
        </p:txBody>
      </p:sp>
      <p:sp>
        <p:nvSpPr>
          <p:cNvPr id="20" name="矩形 19"/>
          <p:cNvSpPr/>
          <p:nvPr/>
        </p:nvSpPr>
        <p:spPr>
          <a:xfrm>
            <a:off x="6084888" y="5876925"/>
            <a:ext cx="1922462" cy="366713"/>
          </a:xfrm>
          <a:prstGeom prst="rect">
            <a:avLst/>
          </a:prstGeom>
          <a:solidFill>
            <a:schemeClr val="accent3">
              <a:lumMod val="95000"/>
            </a:schemeClr>
          </a:solidFill>
        </p:spPr>
        <p:txBody>
          <a:bodyPr wrap="none">
            <a:spAutoFit/>
          </a:bodyPr>
          <a:lstStyle/>
          <a:p>
            <a:pPr>
              <a:defRPr/>
            </a:pPr>
            <a:r>
              <a:rPr lang="en-US" altLang="zh-TW"/>
              <a:t>Case Management</a:t>
            </a:r>
            <a:endParaRPr lang="zh-TW" altLang="en-US"/>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Picture 2" descr="http://www.improveyoursecurity.com/images/Control_room_-_640.jpg"/>
          <p:cNvPicPr>
            <a:picLocks noChangeAspect="1" noChangeArrowheads="1"/>
          </p:cNvPicPr>
          <p:nvPr/>
        </p:nvPicPr>
        <p:blipFill>
          <a:blip r:embed="rId3" cstate="print"/>
          <a:srcRect/>
          <a:stretch>
            <a:fillRect/>
          </a:stretch>
        </p:blipFill>
        <p:spPr bwMode="auto">
          <a:xfrm>
            <a:off x="4462722" y="3645024"/>
            <a:ext cx="4477085" cy="2987056"/>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22</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3000" b="1" dirty="0" smtClean="0">
                <a:solidFill>
                  <a:srgbClr val="6094CE"/>
                </a:solidFill>
              </a:rPr>
              <a:t> Remote client and TV wall matrix</a:t>
            </a:r>
            <a:endParaRPr lang="zh-TW" altLang="en-US" sz="3000" b="1" dirty="0">
              <a:solidFill>
                <a:srgbClr val="6094CE"/>
              </a:solidFill>
            </a:endParaRPr>
          </a:p>
        </p:txBody>
      </p:sp>
      <p:sp>
        <p:nvSpPr>
          <p:cNvPr id="13" name="Rectangle 3"/>
          <p:cNvSpPr txBox="1">
            <a:spLocks noChangeArrowheads="1"/>
          </p:cNvSpPr>
          <p:nvPr/>
        </p:nvSpPr>
        <p:spPr bwMode="auto">
          <a:xfrm>
            <a:off x="467544" y="1196752"/>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sz="2000" kern="0" dirty="0" smtClean="0"/>
              <a:t>Remote</a:t>
            </a:r>
            <a:r>
              <a:rPr lang="zh-TW" altLang="en-US" sz="2000" kern="0" dirty="0" smtClean="0"/>
              <a:t> </a:t>
            </a:r>
            <a:r>
              <a:rPr lang="en-US" altLang="zh-TW" sz="2000" kern="0" dirty="0" smtClean="0"/>
              <a:t>CMS Monitor can manage more than 3000 NVR servers</a:t>
            </a:r>
          </a:p>
          <a:p>
            <a:pPr marL="342900" lvl="0" indent="-342900" algn="l">
              <a:lnSpc>
                <a:spcPct val="200000"/>
              </a:lnSpc>
              <a:spcBef>
                <a:spcPct val="20000"/>
              </a:spcBef>
              <a:buFontTx/>
              <a:buChar char="•"/>
              <a:defRPr/>
            </a:pPr>
            <a:r>
              <a:rPr lang="en-US" altLang="zh-TW" sz="2000" kern="0" dirty="0" smtClean="0"/>
              <a:t>Centralization account and authority management</a:t>
            </a:r>
          </a:p>
          <a:p>
            <a:pPr marL="342900" lvl="0" indent="-342900" algn="l">
              <a:lnSpc>
                <a:spcPct val="200000"/>
              </a:lnSpc>
              <a:spcBef>
                <a:spcPct val="20000"/>
              </a:spcBef>
              <a:buFontTx/>
              <a:buChar char="•"/>
              <a:defRPr/>
            </a:pPr>
            <a:r>
              <a:rPr lang="en-US" altLang="zh-TW" sz="2000" kern="0" dirty="0" smtClean="0"/>
              <a:t>Different levels users for operation and available playback video control</a:t>
            </a:r>
          </a:p>
          <a:p>
            <a:pPr marL="342900" lvl="0" indent="-342900" algn="l">
              <a:lnSpc>
                <a:spcPct val="200000"/>
              </a:lnSpc>
              <a:spcBef>
                <a:spcPct val="20000"/>
              </a:spcBef>
              <a:buFontTx/>
              <a:buChar char="•"/>
              <a:defRPr/>
            </a:pPr>
            <a:r>
              <a:rPr kumimoji="0" lang="en-US" altLang="zh-TW" sz="2000" kern="0" dirty="0" smtClean="0"/>
              <a:t>Support TV Wall matrix</a:t>
            </a:r>
          </a:p>
          <a:p>
            <a:pPr marL="342900" lvl="0" indent="-342900" algn="l">
              <a:lnSpc>
                <a:spcPct val="200000"/>
              </a:lnSpc>
              <a:spcBef>
                <a:spcPct val="20000"/>
              </a:spcBef>
              <a:buFontTx/>
              <a:buChar char="•"/>
              <a:defRPr/>
            </a:pPr>
            <a:r>
              <a:rPr kumimoji="0" lang="en-US" altLang="zh-TW" sz="2000" kern="0" dirty="0" smtClean="0"/>
              <a:t>Control up to 120 monitors </a:t>
            </a:r>
          </a:p>
          <a:p>
            <a:pPr marL="342900" lvl="0" indent="-342900" algn="l">
              <a:lnSpc>
                <a:spcPct val="200000"/>
              </a:lnSpc>
              <a:spcBef>
                <a:spcPct val="20000"/>
              </a:spcBef>
              <a:defRPr/>
            </a:pPr>
            <a:r>
              <a:rPr kumimoji="0" lang="en-US" altLang="zh-TW" sz="2000" kern="0" dirty="0" smtClean="0"/>
              <a:t>     simultaneously</a:t>
            </a: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23</a:t>
            </a:fld>
            <a:endParaRPr lang="en-US" altLang="zh-TW"/>
          </a:p>
        </p:txBody>
      </p:sp>
      <p:sp>
        <p:nvSpPr>
          <p:cNvPr id="407554" name="Rectangle 2"/>
          <p:cNvSpPr>
            <a:spLocks noGrp="1" noChangeArrowheads="1"/>
          </p:cNvSpPr>
          <p:nvPr>
            <p:ph type="title" idx="4294967295"/>
          </p:nvPr>
        </p:nvSpPr>
        <p:spPr>
          <a:xfrm>
            <a:off x="251520" y="116632"/>
            <a:ext cx="8229600" cy="936104"/>
          </a:xfrm>
        </p:spPr>
        <p:txBody>
          <a:bodyPr/>
          <a:lstStyle/>
          <a:p>
            <a:pPr algn="l">
              <a:lnSpc>
                <a:spcPct val="120000"/>
              </a:lnSpc>
            </a:pPr>
            <a:r>
              <a:rPr lang="en-US" altLang="zh-TW" sz="3000" b="1" dirty="0" smtClean="0">
                <a:solidFill>
                  <a:srgbClr val="6094CE"/>
                </a:solidFill>
              </a:rPr>
              <a:t>Surveon </a:t>
            </a:r>
            <a:r>
              <a:rPr lang="en-US" altLang="zh-TW" sz="3000" b="1" smtClean="0">
                <a:solidFill>
                  <a:srgbClr val="6094CE"/>
                </a:solidFill>
              </a:rPr>
              <a:t>Solution Advantages</a:t>
            </a:r>
            <a:endParaRPr lang="zh-TW" altLang="en-US" sz="3000" b="1" dirty="0">
              <a:solidFill>
                <a:srgbClr val="6094CE"/>
              </a:solidFill>
            </a:endParaRPr>
          </a:p>
        </p:txBody>
      </p:sp>
      <p:sp>
        <p:nvSpPr>
          <p:cNvPr id="13" name="Rectangle 3"/>
          <p:cNvSpPr txBox="1">
            <a:spLocks noChangeArrowheads="1"/>
          </p:cNvSpPr>
          <p:nvPr/>
        </p:nvSpPr>
        <p:spPr bwMode="auto">
          <a:xfrm>
            <a:off x="467544" y="908720"/>
            <a:ext cx="8229600" cy="5805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CN" kern="0" dirty="0" smtClean="0"/>
              <a:t>The only in house design camera, NVR and Storage devices provider in surveillance industry</a:t>
            </a:r>
          </a:p>
          <a:p>
            <a:pPr marL="342900" lvl="0" indent="-342900" algn="l">
              <a:lnSpc>
                <a:spcPct val="200000"/>
              </a:lnSpc>
              <a:spcBef>
                <a:spcPct val="20000"/>
              </a:spcBef>
              <a:buFontTx/>
              <a:buChar char="•"/>
              <a:defRPr/>
            </a:pPr>
            <a:r>
              <a:rPr lang="en-US" altLang="zh-TW" kern="0" dirty="0" smtClean="0"/>
              <a:t>End to End full integration. Performance and stability complete examination</a:t>
            </a:r>
          </a:p>
          <a:p>
            <a:pPr marL="342900" lvl="0" indent="-342900" algn="l">
              <a:lnSpc>
                <a:spcPct val="200000"/>
              </a:lnSpc>
              <a:spcBef>
                <a:spcPct val="20000"/>
              </a:spcBef>
              <a:buFontTx/>
              <a:buChar char="•"/>
              <a:defRPr/>
            </a:pPr>
            <a:r>
              <a:rPr lang="en-US" altLang="zh-CN" kern="0" dirty="0" smtClean="0"/>
              <a:t>Optimize and enhancement for high definition Management and recording</a:t>
            </a:r>
          </a:p>
          <a:p>
            <a:pPr marL="342900" lvl="0" indent="-342900" algn="l">
              <a:lnSpc>
                <a:spcPct val="200000"/>
              </a:lnSpc>
              <a:spcBef>
                <a:spcPct val="20000"/>
              </a:spcBef>
              <a:buFontTx/>
              <a:buChar char="•"/>
              <a:defRPr/>
            </a:pPr>
            <a:r>
              <a:rPr lang="en-US" altLang="zh-CN" kern="0" dirty="0" smtClean="0"/>
              <a:t>Design for NVR and Storage n</a:t>
            </a:r>
            <a:r>
              <a:rPr lang="en-US" altLang="zh-TW" kern="0" dirty="0" smtClean="0"/>
              <a:t>ot simply outsourcing COTS solution bundle with software</a:t>
            </a:r>
          </a:p>
          <a:p>
            <a:pPr marL="342900" lvl="0" indent="-342900" algn="l">
              <a:lnSpc>
                <a:spcPct val="200000"/>
              </a:lnSpc>
              <a:spcBef>
                <a:spcPct val="20000"/>
              </a:spcBef>
              <a:buFontTx/>
              <a:buChar char="•"/>
              <a:defRPr/>
            </a:pPr>
            <a:r>
              <a:rPr lang="en-US" altLang="zh-TW" kern="0" dirty="0" smtClean="0"/>
              <a:t>High quality Megapixel HD Cameras and enterprise CMS software</a:t>
            </a:r>
          </a:p>
          <a:p>
            <a:pPr marL="342900" lvl="0" indent="-342900" algn="l">
              <a:lnSpc>
                <a:spcPct val="200000"/>
              </a:lnSpc>
              <a:spcBef>
                <a:spcPct val="20000"/>
              </a:spcBef>
              <a:buFontTx/>
              <a:buChar char="•"/>
              <a:defRPr/>
            </a:pPr>
            <a:r>
              <a:rPr lang="en-US" altLang="zh-TW" kern="0" dirty="0" smtClean="0"/>
              <a:t>15 years Taiwan company, worldwide customers and products</a:t>
            </a:r>
          </a:p>
          <a:p>
            <a:pPr marL="342900" lvl="0" indent="-342900" algn="l">
              <a:lnSpc>
                <a:spcPct val="200000"/>
              </a:lnSpc>
              <a:spcBef>
                <a:spcPct val="20000"/>
              </a:spcBef>
              <a:buFontTx/>
              <a:buChar char="•"/>
              <a:defRPr/>
            </a:pPr>
            <a:r>
              <a:rPr lang="en-US" altLang="zh-TW" kern="0" dirty="0" smtClean="0"/>
              <a:t>Full product line Industrial components and 3 year product warranty</a:t>
            </a:r>
          </a:p>
        </p:txBody>
      </p:sp>
      <p:sp>
        <p:nvSpPr>
          <p:cNvPr id="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24</a:t>
            </a:fld>
            <a:endParaRPr lang="en-US" altLang="zh-TW"/>
          </a:p>
        </p:txBody>
      </p:sp>
      <p:sp>
        <p:nvSpPr>
          <p:cNvPr id="407554" name="Rectangle 2"/>
          <p:cNvSpPr>
            <a:spLocks noGrp="1" noChangeArrowheads="1"/>
          </p:cNvSpPr>
          <p:nvPr>
            <p:ph type="title" idx="4294967295"/>
          </p:nvPr>
        </p:nvSpPr>
        <p:spPr>
          <a:xfrm>
            <a:off x="2123728" y="2996952"/>
            <a:ext cx="4248472" cy="1143000"/>
          </a:xfrm>
        </p:spPr>
        <p:txBody>
          <a:bodyPr/>
          <a:lstStyle/>
          <a:p>
            <a:pPr>
              <a:lnSpc>
                <a:spcPct val="120000"/>
              </a:lnSpc>
            </a:pPr>
            <a:r>
              <a:rPr lang="en-US" altLang="zh-TW" sz="2900" dirty="0" smtClean="0"/>
              <a:t>Question and Answer</a:t>
            </a:r>
            <a:endParaRPr lang="zh-TW" altLang="en-US" sz="29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3</a:t>
            </a:fld>
            <a:endParaRPr lang="en-US" altLang="zh-TW"/>
          </a:p>
        </p:txBody>
      </p:sp>
      <p:sp>
        <p:nvSpPr>
          <p:cNvPr id="347138" name="Rectangle 2"/>
          <p:cNvSpPr>
            <a:spLocks noGrp="1" noChangeArrowheads="1"/>
          </p:cNvSpPr>
          <p:nvPr>
            <p:ph type="title"/>
          </p:nvPr>
        </p:nvSpPr>
        <p:spPr>
          <a:xfrm>
            <a:off x="457200" y="44624"/>
            <a:ext cx="8435280" cy="1143000"/>
          </a:xfrm>
        </p:spPr>
        <p:txBody>
          <a:bodyPr/>
          <a:lstStyle/>
          <a:p>
            <a:pPr algn="l"/>
            <a:r>
              <a:rPr lang="en-US" altLang="zh-TW" sz="2800" b="1" dirty="0" smtClean="0">
                <a:solidFill>
                  <a:srgbClr val="0070C0"/>
                </a:solidFill>
              </a:rPr>
              <a:t>Enterprise Factory HD Surveillance </a:t>
            </a:r>
            <a:r>
              <a:rPr lang="en-US" altLang="zh-CN" sz="2800" b="1" dirty="0" smtClean="0">
                <a:solidFill>
                  <a:srgbClr val="0070C0"/>
                </a:solidFill>
              </a:rPr>
              <a:t>key objectives</a:t>
            </a:r>
            <a:endParaRPr lang="zh-TW" altLang="en-US" sz="2800" b="1" dirty="0">
              <a:solidFill>
                <a:srgbClr val="0070C0"/>
              </a:solidFill>
            </a:endParaRPr>
          </a:p>
        </p:txBody>
      </p:sp>
      <p:sp>
        <p:nvSpPr>
          <p:cNvPr id="5" name="Rectangle 2"/>
          <p:cNvSpPr>
            <a:spLocks noChangeArrowheads="1"/>
          </p:cNvSpPr>
          <p:nvPr/>
        </p:nvSpPr>
        <p:spPr bwMode="auto">
          <a:xfrm>
            <a:off x="611560" y="1124744"/>
            <a:ext cx="8208912" cy="5632311"/>
          </a:xfrm>
          <a:prstGeom prst="rect">
            <a:avLst/>
          </a:prstGeom>
          <a:noFill/>
          <a:ln w="9525">
            <a:noFill/>
            <a:miter lim="800000"/>
            <a:headEnd/>
            <a:tailEnd/>
          </a:ln>
          <a:effectLst/>
        </p:spPr>
        <p:txBody>
          <a:bodyPr wrap="square">
            <a:spAutoFit/>
          </a:bodyPr>
          <a:lstStyle/>
          <a:p>
            <a:pPr algn="l">
              <a:lnSpc>
                <a:spcPct val="150000"/>
              </a:lnSpc>
            </a:pPr>
            <a:r>
              <a:rPr lang="zh-CN" altLang="en-US" sz="1600" dirty="0" smtClean="0"/>
              <a:t> </a:t>
            </a:r>
            <a:r>
              <a:rPr lang="en-US" altLang="zh-CN" sz="1600" dirty="0" smtClean="0"/>
              <a:t>Enterprises factory is no longer the traditional concept of the manufacturing, </a:t>
            </a:r>
            <a:r>
              <a:rPr lang="en-US" altLang="zh-TW" sz="1600" dirty="0" smtClean="0"/>
              <a:t>materials processing </a:t>
            </a:r>
            <a:r>
              <a:rPr lang="en-US" altLang="zh-CN" sz="1600" dirty="0" smtClean="0"/>
              <a:t>and other simple superposition, but includes administrative, research and development, production, reception, restaurants, Logistics Department, parking, multi-functional regions. From an engineering point of view, </a:t>
            </a:r>
            <a:r>
              <a:rPr lang="en-US" altLang="zh-TW" sz="1600" dirty="0" smtClean="0"/>
              <a:t>enterprise factory has lager scale , more </a:t>
            </a:r>
            <a:r>
              <a:rPr lang="en-US" altLang="zh-CN" sz="1600" dirty="0" smtClean="0"/>
              <a:t>subsystems and requires integrated compatibility platform to manage all subsystems. Enterprise factory monitors a wide range of protected objects, and  its security system is more complex than a typical project which usually requires integrated video surveillance systems, access control systems, alarm systems, perimeter protection system, general requirements for enterprise security factories control by department and centralized management, and it has relatively high scalability requirements </a:t>
            </a:r>
            <a:r>
              <a:rPr lang="zh-CN" altLang="en-US" sz="1600" dirty="0" smtClean="0"/>
              <a:t>。</a:t>
            </a:r>
            <a:endParaRPr lang="en-US" altLang="zh-CN" sz="1600" dirty="0" smtClean="0"/>
          </a:p>
          <a:p>
            <a:pPr algn="l">
              <a:lnSpc>
                <a:spcPct val="150000"/>
              </a:lnSpc>
            </a:pPr>
            <a:r>
              <a:rPr lang="en-US" altLang="zh-TW" sz="1600" dirty="0" smtClean="0"/>
              <a:t>   Surveon with all in-house design from the camera to the storage production capacity of more than 15 years in the storage and security projects accumulated strength, provides our partners a truly complete and highly reliable solution. Surveon enterprise-level client-server architecture management software can help integrators resolve the openness and scalability needs.</a:t>
            </a:r>
            <a:endParaRPr kumimoji="0" lang="en-US" altLang="zh-TW" sz="1600" dirty="0">
              <a:latin typeface="Lucida Sans Unicode" pitchFamily="34" charset="0"/>
            </a:endParaRPr>
          </a:p>
        </p:txBody>
      </p:sp>
      <p:sp>
        <p:nvSpPr>
          <p:cNvPr id="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4</a:t>
            </a:fld>
            <a:endParaRPr lang="en-US" altLang="zh-TW"/>
          </a:p>
        </p:txBody>
      </p:sp>
      <p:sp>
        <p:nvSpPr>
          <p:cNvPr id="347138" name="Rectangle 2"/>
          <p:cNvSpPr>
            <a:spLocks noGrp="1" noChangeArrowheads="1"/>
          </p:cNvSpPr>
          <p:nvPr>
            <p:ph type="title"/>
          </p:nvPr>
        </p:nvSpPr>
        <p:spPr>
          <a:xfrm>
            <a:off x="457200" y="44624"/>
            <a:ext cx="8229600" cy="1143000"/>
          </a:xfrm>
        </p:spPr>
        <p:txBody>
          <a:bodyPr/>
          <a:lstStyle/>
          <a:p>
            <a:pPr algn="l"/>
            <a:r>
              <a:rPr lang="en-US" altLang="zh-TW" sz="3700" b="1" dirty="0" smtClean="0">
                <a:solidFill>
                  <a:srgbClr val="0070C0"/>
                </a:solidFill>
              </a:rPr>
              <a:t>Security Key Areas of Enterprise factory</a:t>
            </a:r>
            <a:endParaRPr lang="zh-TW" altLang="en-US" sz="3700" b="1" dirty="0">
              <a:solidFill>
                <a:srgbClr val="0070C0"/>
              </a:solidFill>
            </a:endParaRPr>
          </a:p>
        </p:txBody>
      </p:sp>
      <p:sp>
        <p:nvSpPr>
          <p:cNvPr id="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graphicFrame>
        <p:nvGraphicFramePr>
          <p:cNvPr id="7" name="表格 6"/>
          <p:cNvGraphicFramePr>
            <a:graphicFrameLocks noGrp="1"/>
          </p:cNvGraphicFramePr>
          <p:nvPr/>
        </p:nvGraphicFramePr>
        <p:xfrm>
          <a:off x="395536" y="1340770"/>
          <a:ext cx="8064896" cy="4106539"/>
        </p:xfrm>
        <a:graphic>
          <a:graphicData uri="http://schemas.openxmlformats.org/drawingml/2006/table">
            <a:tbl>
              <a:tblPr firstRow="1" bandRow="1">
                <a:tableStyleId>{5C22544A-7EE6-4342-B048-85BDC9FD1C3A}</a:tableStyleId>
              </a:tblPr>
              <a:tblGrid>
                <a:gridCol w="2419469"/>
                <a:gridCol w="5645427"/>
              </a:tblGrid>
              <a:tr h="531897">
                <a:tc>
                  <a:txBody>
                    <a:bodyPr/>
                    <a:lstStyle/>
                    <a:p>
                      <a:pPr algn="ct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kern="1200" dirty="0" smtClean="0">
                          <a:solidFill>
                            <a:schemeClr val="dk1"/>
                          </a:solidFill>
                          <a:latin typeface="+mn-lt"/>
                          <a:ea typeface="+mn-ea"/>
                          <a:cs typeface="+mn-cs"/>
                        </a:rPr>
                        <a:t>Main scene</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74556">
                <a:tc>
                  <a:txBody>
                    <a:bodyPr/>
                    <a:lstStyle/>
                    <a:p>
                      <a:pPr algn="ctr"/>
                      <a:r>
                        <a:rPr lang="en-US" altLang="zh-TW" sz="2000" kern="1200" dirty="0" smtClean="0">
                          <a:solidFill>
                            <a:schemeClr val="dk1"/>
                          </a:solidFill>
                          <a:latin typeface="+mn-lt"/>
                          <a:ea typeface="+mn-ea"/>
                          <a:cs typeface="+mn-cs"/>
                        </a:rPr>
                        <a:t>Manufacture area</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smtClean="0">
                          <a:solidFill>
                            <a:schemeClr val="dk1"/>
                          </a:solidFill>
                          <a:latin typeface="+mn-lt"/>
                          <a:ea typeface="+mn-ea"/>
                          <a:cs typeface="+mn-cs"/>
                        </a:rPr>
                        <a:t>Production plants, valuable equipment placement office, laboratory</a:t>
                      </a:r>
                      <a:endParaRPr lang="zh-CN"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algn="ctr"/>
                      <a:r>
                        <a:rPr lang="en-US" altLang="zh-TW" sz="2000" kern="1200" dirty="0" smtClean="0">
                          <a:solidFill>
                            <a:schemeClr val="dk1"/>
                          </a:solidFill>
                          <a:latin typeface="+mn-lt"/>
                          <a:ea typeface="+mn-ea"/>
                          <a:cs typeface="+mn-cs"/>
                        </a:rPr>
                        <a:t>Access</a:t>
                      </a:r>
                      <a:r>
                        <a:rPr lang="en-US" altLang="zh-TW" sz="2000" kern="1200" baseline="0" dirty="0" smtClean="0">
                          <a:solidFill>
                            <a:schemeClr val="dk1"/>
                          </a:solidFill>
                          <a:latin typeface="+mn-lt"/>
                          <a:ea typeface="+mn-ea"/>
                          <a:cs typeface="+mn-cs"/>
                        </a:rPr>
                        <a:t> control area</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2000" kern="1200" dirty="0" smtClean="0">
                          <a:solidFill>
                            <a:schemeClr val="dk1"/>
                          </a:solidFill>
                          <a:latin typeface="+mn-lt"/>
                          <a:ea typeface="+mn-ea"/>
                          <a:cs typeface="+mn-cs"/>
                        </a:rPr>
                        <a:t>Reception, shipping and receiving department, warehouse</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6711">
                <a:tc>
                  <a:txBody>
                    <a:bodyPr/>
                    <a:lstStyle/>
                    <a:p>
                      <a:pPr algn="ctr"/>
                      <a:r>
                        <a:rPr lang="en-US" altLang="zh-TW" sz="2000" kern="1200" dirty="0" smtClean="0">
                          <a:solidFill>
                            <a:schemeClr val="dk1"/>
                          </a:solidFill>
                          <a:latin typeface="+mn-lt"/>
                          <a:ea typeface="+mn-ea"/>
                          <a:cs typeface="+mn-cs"/>
                        </a:rPr>
                        <a:t>Logistics</a:t>
                      </a:r>
                      <a:r>
                        <a:rPr lang="en-US" altLang="zh-TW" sz="2000" kern="1200" baseline="0" dirty="0" smtClean="0">
                          <a:solidFill>
                            <a:schemeClr val="dk1"/>
                          </a:solidFill>
                          <a:latin typeface="+mn-lt"/>
                          <a:ea typeface="+mn-ea"/>
                          <a:cs typeface="+mn-cs"/>
                        </a:rPr>
                        <a:t> area</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2000" kern="1200" dirty="0" smtClean="0">
                          <a:solidFill>
                            <a:schemeClr val="dk1"/>
                          </a:solidFill>
                          <a:latin typeface="+mn-lt"/>
                          <a:ea typeface="+mn-ea"/>
                          <a:cs typeface="+mn-cs"/>
                        </a:rPr>
                        <a:t>Factory gates, the main building entrance, restaurant, factory fences, plant roads, parking lots, control centers, etc.</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algn="ctr"/>
                      <a:r>
                        <a:rPr lang="en-US" altLang="zh-TW" sz="2000" kern="1200" dirty="0" smtClean="0">
                          <a:solidFill>
                            <a:schemeClr val="dk1"/>
                          </a:solidFill>
                          <a:latin typeface="+mn-lt"/>
                          <a:ea typeface="+mn-ea"/>
                          <a:cs typeface="+mn-cs"/>
                        </a:rPr>
                        <a:t>Administrative</a:t>
                      </a:r>
                      <a:r>
                        <a:rPr lang="en-US" altLang="zh-TW" sz="2000" kern="1200" baseline="0" dirty="0" smtClean="0">
                          <a:solidFill>
                            <a:schemeClr val="dk1"/>
                          </a:solidFill>
                          <a:latin typeface="+mn-lt"/>
                          <a:ea typeface="+mn-ea"/>
                          <a:cs typeface="+mn-cs"/>
                        </a:rPr>
                        <a:t> area</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2000" kern="1200" dirty="0" smtClean="0">
                          <a:solidFill>
                            <a:schemeClr val="dk1"/>
                          </a:solidFill>
                          <a:latin typeface="+mn-lt"/>
                          <a:ea typeface="+mn-ea"/>
                          <a:cs typeface="+mn-cs"/>
                        </a:rPr>
                        <a:t>Stairs walkways, conference rooms,</a:t>
                      </a:r>
                      <a:r>
                        <a:rPr lang="en-US" altLang="zh-CN" sz="2000" kern="1200" baseline="0" dirty="0" smtClean="0">
                          <a:solidFill>
                            <a:schemeClr val="dk1"/>
                          </a:solidFill>
                          <a:latin typeface="+mn-lt"/>
                          <a:ea typeface="+mn-ea"/>
                          <a:cs typeface="+mn-cs"/>
                        </a:rPr>
                        <a:t> </a:t>
                      </a:r>
                      <a:r>
                        <a:rPr lang="en-US" altLang="zh-CN" sz="2000" kern="1200" dirty="0" smtClean="0">
                          <a:solidFill>
                            <a:schemeClr val="dk1"/>
                          </a:solidFill>
                          <a:latin typeface="+mn-lt"/>
                          <a:ea typeface="+mn-ea"/>
                          <a:cs typeface="+mn-cs"/>
                        </a:rPr>
                        <a:t>administrative divisions</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5</a:t>
            </a:fld>
            <a:endParaRPr lang="en-US" altLang="zh-TW"/>
          </a:p>
        </p:txBody>
      </p:sp>
      <p:sp>
        <p:nvSpPr>
          <p:cNvPr id="407554" name="Rectangle 2"/>
          <p:cNvSpPr>
            <a:spLocks noGrp="1" noChangeArrowheads="1"/>
          </p:cNvSpPr>
          <p:nvPr>
            <p:ph type="title" idx="4294967295"/>
          </p:nvPr>
        </p:nvSpPr>
        <p:spPr>
          <a:xfrm>
            <a:off x="323528" y="-99392"/>
            <a:ext cx="8229600" cy="1143000"/>
          </a:xfrm>
        </p:spPr>
        <p:txBody>
          <a:bodyPr/>
          <a:lstStyle/>
          <a:p>
            <a:pPr algn="l">
              <a:lnSpc>
                <a:spcPct val="120000"/>
              </a:lnSpc>
            </a:pPr>
            <a:r>
              <a:rPr lang="en-US" altLang="zh-TW" sz="2900" dirty="0" smtClean="0">
                <a:solidFill>
                  <a:srgbClr val="0070C0"/>
                </a:solidFill>
              </a:rPr>
              <a:t>Enterprise Level Client-Server Architecture Video Surveillance Solution</a:t>
            </a:r>
            <a:endParaRPr lang="zh-TW" altLang="en-US" sz="2900" dirty="0">
              <a:solidFill>
                <a:srgbClr val="0070C0"/>
              </a:solidFill>
            </a:endParaRPr>
          </a:p>
        </p:txBody>
      </p:sp>
      <p:sp>
        <p:nvSpPr>
          <p:cNvPr id="13" name="矩形 12"/>
          <p:cNvSpPr/>
          <p:nvPr/>
        </p:nvSpPr>
        <p:spPr>
          <a:xfrm>
            <a:off x="2195736" y="5319499"/>
            <a:ext cx="1080120" cy="1061829"/>
          </a:xfrm>
          <a:prstGeom prst="rect">
            <a:avLst/>
          </a:prstGeom>
        </p:spPr>
        <p:txBody>
          <a:bodyPr wrap="square">
            <a:spAutoFit/>
          </a:bodyPr>
          <a:lstStyle/>
          <a:p>
            <a:pPr>
              <a:lnSpc>
                <a:spcPct val="150000"/>
              </a:lnSpc>
            </a:pPr>
            <a:r>
              <a:rPr lang="en-US" altLang="zh-CN" sz="1400" dirty="0" smtClean="0"/>
              <a:t>Production</a:t>
            </a:r>
          </a:p>
          <a:p>
            <a:pPr>
              <a:lnSpc>
                <a:spcPct val="150000"/>
              </a:lnSpc>
            </a:pPr>
            <a:r>
              <a:rPr lang="en-US" altLang="zh-CN" sz="1400" dirty="0" smtClean="0"/>
              <a:t>Shipping</a:t>
            </a:r>
          </a:p>
          <a:p>
            <a:pPr>
              <a:lnSpc>
                <a:spcPct val="150000"/>
              </a:lnSpc>
            </a:pPr>
            <a:r>
              <a:rPr lang="en-US" altLang="zh-CN" sz="1400" dirty="0" smtClean="0"/>
              <a:t>Reception</a:t>
            </a:r>
            <a:endParaRPr lang="zh-TW" altLang="en-US" sz="1400" dirty="0"/>
          </a:p>
        </p:txBody>
      </p:sp>
      <p:sp>
        <p:nvSpPr>
          <p:cNvPr id="14" name="矩形 13"/>
          <p:cNvSpPr/>
          <p:nvPr/>
        </p:nvSpPr>
        <p:spPr bwMode="auto">
          <a:xfrm>
            <a:off x="251520" y="5085184"/>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矩形 22"/>
          <p:cNvSpPr/>
          <p:nvPr/>
        </p:nvSpPr>
        <p:spPr>
          <a:xfrm>
            <a:off x="4153499" y="5445224"/>
            <a:ext cx="994565" cy="707886"/>
          </a:xfrm>
          <a:prstGeom prst="rect">
            <a:avLst/>
          </a:prstGeom>
        </p:spPr>
        <p:txBody>
          <a:bodyPr wrap="square">
            <a:spAutoFit/>
          </a:bodyPr>
          <a:lstStyle/>
          <a:p>
            <a:r>
              <a:rPr lang="en-US" altLang="zh-TW" sz="4000" dirty="0" smtClean="0"/>
              <a:t>…</a:t>
            </a:r>
            <a:endParaRPr lang="zh-TW" altLang="en-US" sz="4000" dirty="0"/>
          </a:p>
        </p:txBody>
      </p:sp>
      <p:pic>
        <p:nvPicPr>
          <p:cNvPr id="24" name="Picture 2"/>
          <p:cNvPicPr>
            <a:picLocks noChangeAspect="1" noChangeArrowheads="1"/>
          </p:cNvPicPr>
          <p:nvPr/>
        </p:nvPicPr>
        <p:blipFill>
          <a:blip r:embed="rId3" cstate="print"/>
          <a:srcRect t="2622" b="21337"/>
          <a:stretch>
            <a:fillRect/>
          </a:stretch>
        </p:blipFill>
        <p:spPr bwMode="auto">
          <a:xfrm>
            <a:off x="467544" y="1124744"/>
            <a:ext cx="8064896" cy="3751083"/>
          </a:xfrm>
          <a:prstGeom prst="rect">
            <a:avLst/>
          </a:prstGeom>
          <a:noFill/>
          <a:ln w="9525">
            <a:noFill/>
            <a:miter lim="800000"/>
            <a:headEnd/>
            <a:tailEnd/>
          </a:ln>
        </p:spPr>
      </p:pic>
      <p:sp>
        <p:nvSpPr>
          <p:cNvPr id="10" name="矩形 9"/>
          <p:cNvSpPr/>
          <p:nvPr/>
        </p:nvSpPr>
        <p:spPr>
          <a:xfrm>
            <a:off x="960252" y="4869160"/>
            <a:ext cx="1505540" cy="369332"/>
          </a:xfrm>
          <a:prstGeom prst="rect">
            <a:avLst/>
          </a:prstGeom>
          <a:solidFill>
            <a:schemeClr val="bg1"/>
          </a:solidFill>
        </p:spPr>
        <p:txBody>
          <a:bodyPr wrap="none">
            <a:spAutoFit/>
          </a:bodyPr>
          <a:lstStyle/>
          <a:p>
            <a:r>
              <a:rPr lang="en-US" altLang="zh-TW" dirty="0" smtClean="0"/>
              <a:t>Area monitor</a:t>
            </a:r>
            <a:endParaRPr lang="zh-TW" altLang="en-US" dirty="0"/>
          </a:p>
        </p:txBody>
      </p:sp>
      <p:pic>
        <p:nvPicPr>
          <p:cNvPr id="25" name="Picture 15" descr="http://t1.gstatic.com/images?q=tbn:ANd9GcRvvMiJEW4deMVIyvvH8aBr9mqTo7mceJ4HB4NmtbK1dxqteYTK"/>
          <p:cNvPicPr>
            <a:picLocks noChangeAspect="1" noChangeArrowheads="1"/>
          </p:cNvPicPr>
          <p:nvPr/>
        </p:nvPicPr>
        <p:blipFill>
          <a:blip r:embed="rId4" cstate="print"/>
          <a:stretch>
            <a:fillRect/>
          </a:stretch>
        </p:blipFill>
        <p:spPr bwMode="auto">
          <a:xfrm>
            <a:off x="462965" y="2564904"/>
            <a:ext cx="1972501" cy="1415161"/>
          </a:xfrm>
          <a:prstGeom prst="rect">
            <a:avLst/>
          </a:prstGeom>
          <a:noFill/>
        </p:spPr>
      </p:pic>
      <p:sp>
        <p:nvSpPr>
          <p:cNvPr id="26" name="矩形 25"/>
          <p:cNvSpPr/>
          <p:nvPr/>
        </p:nvSpPr>
        <p:spPr>
          <a:xfrm>
            <a:off x="467544" y="2204864"/>
            <a:ext cx="1944216" cy="417935"/>
          </a:xfrm>
          <a:prstGeom prst="rect">
            <a:avLst/>
          </a:prstGeom>
          <a:solidFill>
            <a:schemeClr val="bg1"/>
          </a:solidFill>
        </p:spPr>
        <p:txBody>
          <a:bodyPr wrap="square">
            <a:spAutoFit/>
          </a:bodyPr>
          <a:lstStyle/>
          <a:p>
            <a:pPr algn="l">
              <a:lnSpc>
                <a:spcPct val="150000"/>
              </a:lnSpc>
            </a:pPr>
            <a:r>
              <a:rPr lang="en-US" altLang="zh-TW" sz="1600" dirty="0" smtClean="0"/>
              <a:t>Division monitor</a:t>
            </a:r>
          </a:p>
        </p:txBody>
      </p:sp>
      <p:pic>
        <p:nvPicPr>
          <p:cNvPr id="28" name="Picture 4"/>
          <p:cNvPicPr>
            <a:picLocks noChangeAspect="1" noChangeArrowheads="1"/>
          </p:cNvPicPr>
          <p:nvPr/>
        </p:nvPicPr>
        <p:blipFill>
          <a:blip r:embed="rId5" cstate="print"/>
          <a:srcRect l="16418"/>
          <a:stretch>
            <a:fillRect/>
          </a:stretch>
        </p:blipFill>
        <p:spPr bwMode="auto">
          <a:xfrm>
            <a:off x="3184233" y="5441949"/>
            <a:ext cx="1099735" cy="795363"/>
          </a:xfrm>
          <a:prstGeom prst="rect">
            <a:avLst/>
          </a:prstGeom>
          <a:noFill/>
          <a:ln w="9525">
            <a:noFill/>
            <a:miter lim="800000"/>
            <a:headEnd/>
            <a:tailEnd/>
          </a:ln>
          <a:effectLst/>
        </p:spPr>
      </p:pic>
      <p:sp>
        <p:nvSpPr>
          <p:cNvPr id="29" name="矩形 28"/>
          <p:cNvSpPr/>
          <p:nvPr/>
        </p:nvSpPr>
        <p:spPr>
          <a:xfrm>
            <a:off x="2981415" y="6289575"/>
            <a:ext cx="1418722" cy="307777"/>
          </a:xfrm>
          <a:prstGeom prst="rect">
            <a:avLst/>
          </a:prstGeom>
        </p:spPr>
        <p:txBody>
          <a:bodyPr wrap="none">
            <a:spAutoFit/>
          </a:bodyPr>
          <a:lstStyle/>
          <a:p>
            <a:r>
              <a:rPr lang="en-US" altLang="zh-CN" sz="1400" dirty="0" smtClean="0"/>
              <a:t>Local monitor A</a:t>
            </a:r>
            <a:endParaRPr lang="zh-TW" altLang="en-US" sz="1400" dirty="0"/>
          </a:p>
        </p:txBody>
      </p:sp>
      <p:sp>
        <p:nvSpPr>
          <p:cNvPr id="31" name="矩形 30"/>
          <p:cNvSpPr/>
          <p:nvPr/>
        </p:nvSpPr>
        <p:spPr>
          <a:xfrm>
            <a:off x="6948263" y="5319499"/>
            <a:ext cx="792089" cy="1061829"/>
          </a:xfrm>
          <a:prstGeom prst="rect">
            <a:avLst/>
          </a:prstGeom>
        </p:spPr>
        <p:txBody>
          <a:bodyPr wrap="square">
            <a:spAutoFit/>
          </a:bodyPr>
          <a:lstStyle/>
          <a:p>
            <a:pPr>
              <a:lnSpc>
                <a:spcPct val="150000"/>
              </a:lnSpc>
            </a:pPr>
            <a:r>
              <a:rPr lang="en-US" altLang="zh-CN" sz="1400" dirty="0" smtClean="0"/>
              <a:t>Logistic</a:t>
            </a:r>
          </a:p>
          <a:p>
            <a:pPr>
              <a:lnSpc>
                <a:spcPct val="150000"/>
              </a:lnSpc>
            </a:pPr>
            <a:r>
              <a:rPr lang="en-US" altLang="zh-CN" sz="1400" dirty="0" smtClean="0"/>
              <a:t>Admin</a:t>
            </a:r>
          </a:p>
          <a:p>
            <a:pPr>
              <a:lnSpc>
                <a:spcPct val="150000"/>
              </a:lnSpc>
            </a:pPr>
            <a:r>
              <a:rPr lang="en-US" altLang="zh-TW" sz="1400" dirty="0" smtClean="0"/>
              <a:t>Parking</a:t>
            </a:r>
          </a:p>
        </p:txBody>
      </p:sp>
      <p:sp>
        <p:nvSpPr>
          <p:cNvPr id="32" name="矩形 31"/>
          <p:cNvSpPr/>
          <p:nvPr/>
        </p:nvSpPr>
        <p:spPr bwMode="auto">
          <a:xfrm>
            <a:off x="4860032" y="5085184"/>
            <a:ext cx="4176464"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矩形 32"/>
          <p:cNvSpPr/>
          <p:nvPr/>
        </p:nvSpPr>
        <p:spPr>
          <a:xfrm>
            <a:off x="5640774" y="4869160"/>
            <a:ext cx="1505540" cy="369332"/>
          </a:xfrm>
          <a:prstGeom prst="rect">
            <a:avLst/>
          </a:prstGeom>
          <a:solidFill>
            <a:schemeClr val="bg1"/>
          </a:solidFill>
        </p:spPr>
        <p:txBody>
          <a:bodyPr wrap="none">
            <a:spAutoFit/>
          </a:bodyPr>
          <a:lstStyle/>
          <a:p>
            <a:r>
              <a:rPr lang="en-US" altLang="zh-TW" dirty="0" smtClean="0"/>
              <a:t>Area monitor</a:t>
            </a:r>
            <a:endParaRPr lang="zh-TW" altLang="en-US" dirty="0"/>
          </a:p>
        </p:txBody>
      </p:sp>
      <p:pic>
        <p:nvPicPr>
          <p:cNvPr id="34" name="Picture 4"/>
          <p:cNvPicPr>
            <a:picLocks noChangeAspect="1" noChangeArrowheads="1"/>
          </p:cNvPicPr>
          <p:nvPr/>
        </p:nvPicPr>
        <p:blipFill>
          <a:blip r:embed="rId5" cstate="print"/>
          <a:srcRect l="16418"/>
          <a:stretch>
            <a:fillRect/>
          </a:stretch>
        </p:blipFill>
        <p:spPr bwMode="auto">
          <a:xfrm>
            <a:off x="7812360" y="5301208"/>
            <a:ext cx="1099735" cy="795363"/>
          </a:xfrm>
          <a:prstGeom prst="rect">
            <a:avLst/>
          </a:prstGeom>
          <a:noFill/>
          <a:ln w="9525">
            <a:noFill/>
            <a:miter lim="800000"/>
            <a:headEnd/>
            <a:tailEnd/>
          </a:ln>
          <a:effectLst/>
        </p:spPr>
      </p:pic>
      <p:pic>
        <p:nvPicPr>
          <p:cNvPr id="26628" name="Picture 4" descr="http://t3.gstatic.com/images?q=tbn:ANd9GcT3hOBsS6on-f5Dsu8Rp0pt7TOUJepLnnYDAkEevzjUQUb9n6LZ7Q"/>
          <p:cNvPicPr>
            <a:picLocks noChangeAspect="1" noChangeArrowheads="1"/>
          </p:cNvPicPr>
          <p:nvPr/>
        </p:nvPicPr>
        <p:blipFill>
          <a:blip r:embed="rId6" cstate="print"/>
          <a:stretch>
            <a:fillRect/>
          </a:stretch>
        </p:blipFill>
        <p:spPr bwMode="auto">
          <a:xfrm>
            <a:off x="827584" y="5301208"/>
            <a:ext cx="1409412" cy="1127529"/>
          </a:xfrm>
          <a:prstGeom prst="rect">
            <a:avLst/>
          </a:prstGeom>
          <a:noFill/>
        </p:spPr>
      </p:pic>
      <p:pic>
        <p:nvPicPr>
          <p:cNvPr id="26630" name="Picture 6" descr="http://t2.gstatic.com/images?q=tbn:ANd9GcTGTpRML-NCpY8ijS-4ZEanWHt0mcdc-ZRzlZUGCtD5p2wDaFyA8A"/>
          <p:cNvPicPr>
            <a:picLocks noChangeAspect="1" noChangeArrowheads="1"/>
          </p:cNvPicPr>
          <p:nvPr/>
        </p:nvPicPr>
        <p:blipFill>
          <a:blip r:embed="rId7" cstate="print"/>
          <a:stretch>
            <a:fillRect/>
          </a:stretch>
        </p:blipFill>
        <p:spPr bwMode="auto">
          <a:xfrm>
            <a:off x="5508104" y="1628800"/>
            <a:ext cx="2368600" cy="1919873"/>
          </a:xfrm>
          <a:prstGeom prst="rect">
            <a:avLst/>
          </a:prstGeom>
          <a:noFill/>
        </p:spPr>
      </p:pic>
      <p:sp>
        <p:nvSpPr>
          <p:cNvPr id="27" name="矩形 26"/>
          <p:cNvSpPr/>
          <p:nvPr/>
        </p:nvSpPr>
        <p:spPr>
          <a:xfrm>
            <a:off x="5436096" y="1196753"/>
            <a:ext cx="2376264" cy="415498"/>
          </a:xfrm>
          <a:prstGeom prst="rect">
            <a:avLst/>
          </a:prstGeom>
          <a:solidFill>
            <a:schemeClr val="bg1"/>
          </a:solidFill>
        </p:spPr>
        <p:txBody>
          <a:bodyPr wrap="square">
            <a:spAutoFit/>
          </a:bodyPr>
          <a:lstStyle/>
          <a:p>
            <a:pPr algn="l">
              <a:lnSpc>
                <a:spcPct val="150000"/>
              </a:lnSpc>
            </a:pPr>
            <a:r>
              <a:rPr lang="en-US" altLang="zh-CN" sz="1400" dirty="0" smtClean="0"/>
              <a:t>Plant monitoring center</a:t>
            </a:r>
            <a:endParaRPr lang="en-US" altLang="zh-TW" sz="1400" dirty="0" smtClean="0"/>
          </a:p>
        </p:txBody>
      </p:sp>
      <p:sp>
        <p:nvSpPr>
          <p:cNvPr id="36" name="矩形 35"/>
          <p:cNvSpPr/>
          <p:nvPr/>
        </p:nvSpPr>
        <p:spPr>
          <a:xfrm>
            <a:off x="7656997" y="6165304"/>
            <a:ext cx="1428596" cy="307777"/>
          </a:xfrm>
          <a:prstGeom prst="rect">
            <a:avLst/>
          </a:prstGeom>
        </p:spPr>
        <p:txBody>
          <a:bodyPr wrap="none">
            <a:spAutoFit/>
          </a:bodyPr>
          <a:lstStyle/>
          <a:p>
            <a:r>
              <a:rPr lang="en-US" altLang="zh-TW" sz="1400" dirty="0" smtClean="0"/>
              <a:t>Local monitor B</a:t>
            </a:r>
            <a:endParaRPr lang="zh-TW" altLang="en-US" sz="1400" dirty="0"/>
          </a:p>
        </p:txBody>
      </p:sp>
      <p:pic>
        <p:nvPicPr>
          <p:cNvPr id="37" name="Picture 2" descr="http://www.surveon.com/images/p_product/IP_CAM2400_2300_2320.jpg"/>
          <p:cNvPicPr>
            <a:picLocks noChangeAspect="1" noChangeArrowheads="1"/>
          </p:cNvPicPr>
          <p:nvPr/>
        </p:nvPicPr>
        <p:blipFill>
          <a:blip r:embed="rId8" cstate="print"/>
          <a:srcRect/>
          <a:stretch>
            <a:fillRect/>
          </a:stretch>
        </p:blipFill>
        <p:spPr bwMode="auto">
          <a:xfrm>
            <a:off x="251520" y="5301208"/>
            <a:ext cx="728710" cy="461021"/>
          </a:xfrm>
          <a:prstGeom prst="rect">
            <a:avLst/>
          </a:prstGeom>
          <a:noFill/>
        </p:spPr>
      </p:pic>
      <p:pic>
        <p:nvPicPr>
          <p:cNvPr id="38" name="Picture 2" descr="http://www.surveon.com/images/p_product/IP_CAM2400_2300_2320.jpg"/>
          <p:cNvPicPr>
            <a:picLocks noChangeAspect="1" noChangeArrowheads="1"/>
          </p:cNvPicPr>
          <p:nvPr/>
        </p:nvPicPr>
        <p:blipFill>
          <a:blip r:embed="rId8" cstate="print"/>
          <a:srcRect/>
          <a:stretch>
            <a:fillRect/>
          </a:stretch>
        </p:blipFill>
        <p:spPr bwMode="auto">
          <a:xfrm>
            <a:off x="251520" y="6021288"/>
            <a:ext cx="728710" cy="461021"/>
          </a:xfrm>
          <a:prstGeom prst="rect">
            <a:avLst/>
          </a:prstGeom>
          <a:noFill/>
        </p:spPr>
      </p:pic>
      <p:pic>
        <p:nvPicPr>
          <p:cNvPr id="26626" name="Picture 2" descr="http://img.fs0757.com/InfoImg/252012/0913/2012091309013031.jpg"/>
          <p:cNvPicPr>
            <a:picLocks noChangeAspect="1" noChangeArrowheads="1"/>
          </p:cNvPicPr>
          <p:nvPr/>
        </p:nvPicPr>
        <p:blipFill>
          <a:blip r:embed="rId9" cstate="print"/>
          <a:stretch>
            <a:fillRect/>
          </a:stretch>
        </p:blipFill>
        <p:spPr bwMode="auto">
          <a:xfrm>
            <a:off x="5580112" y="5229200"/>
            <a:ext cx="1224136" cy="1224136"/>
          </a:xfrm>
          <a:prstGeom prst="rect">
            <a:avLst/>
          </a:prstGeom>
          <a:noFill/>
        </p:spPr>
      </p:pic>
      <p:pic>
        <p:nvPicPr>
          <p:cNvPr id="41" name="Picture 23" descr="3U-f-w"/>
          <p:cNvPicPr>
            <a:picLocks noChangeAspect="1" noChangeArrowheads="1"/>
          </p:cNvPicPr>
          <p:nvPr/>
        </p:nvPicPr>
        <p:blipFill>
          <a:blip r:embed="rId10" cstate="print"/>
          <a:srcRect/>
          <a:stretch>
            <a:fillRect/>
          </a:stretch>
        </p:blipFill>
        <p:spPr bwMode="auto">
          <a:xfrm>
            <a:off x="2771800" y="2349376"/>
            <a:ext cx="1243885" cy="431552"/>
          </a:xfrm>
          <a:prstGeom prst="rect">
            <a:avLst/>
          </a:prstGeom>
          <a:noFill/>
          <a:ln w="9525">
            <a:noFill/>
            <a:miter lim="800000"/>
            <a:headEnd/>
            <a:tailEnd/>
          </a:ln>
        </p:spPr>
      </p:pic>
      <p:pic>
        <p:nvPicPr>
          <p:cNvPr id="43" name="Picture 23" descr="3U-f-w"/>
          <p:cNvPicPr>
            <a:picLocks noChangeAspect="1" noChangeArrowheads="1"/>
          </p:cNvPicPr>
          <p:nvPr/>
        </p:nvPicPr>
        <p:blipFill>
          <a:blip r:embed="rId10" cstate="print"/>
          <a:srcRect/>
          <a:stretch>
            <a:fillRect/>
          </a:stretch>
        </p:blipFill>
        <p:spPr bwMode="auto">
          <a:xfrm>
            <a:off x="2771800" y="1989832"/>
            <a:ext cx="1243885" cy="431552"/>
          </a:xfrm>
          <a:prstGeom prst="rect">
            <a:avLst/>
          </a:prstGeom>
          <a:noFill/>
          <a:ln w="9525">
            <a:noFill/>
            <a:miter lim="800000"/>
            <a:headEnd/>
            <a:tailEnd/>
          </a:ln>
        </p:spPr>
      </p:pic>
      <p:pic>
        <p:nvPicPr>
          <p:cNvPr id="44" name="Picture 23" descr="3U-f-w"/>
          <p:cNvPicPr>
            <a:picLocks noChangeAspect="1" noChangeArrowheads="1"/>
          </p:cNvPicPr>
          <p:nvPr/>
        </p:nvPicPr>
        <p:blipFill>
          <a:blip r:embed="rId10" cstate="print"/>
          <a:srcRect/>
          <a:stretch>
            <a:fillRect/>
          </a:stretch>
        </p:blipFill>
        <p:spPr bwMode="auto">
          <a:xfrm>
            <a:off x="2771800" y="1629792"/>
            <a:ext cx="1243885" cy="431552"/>
          </a:xfrm>
          <a:prstGeom prst="rect">
            <a:avLst/>
          </a:prstGeom>
          <a:noFill/>
          <a:ln w="9525">
            <a:noFill/>
            <a:miter lim="800000"/>
            <a:headEnd/>
            <a:tailEnd/>
          </a:ln>
        </p:spPr>
      </p:pic>
      <p:sp>
        <p:nvSpPr>
          <p:cNvPr id="45" name="矩形 44"/>
          <p:cNvSpPr/>
          <p:nvPr/>
        </p:nvSpPr>
        <p:spPr>
          <a:xfrm>
            <a:off x="2699792" y="1282551"/>
            <a:ext cx="1296144" cy="416011"/>
          </a:xfrm>
          <a:prstGeom prst="rect">
            <a:avLst/>
          </a:prstGeom>
          <a:solidFill>
            <a:schemeClr val="bg1"/>
          </a:solidFill>
        </p:spPr>
        <p:txBody>
          <a:bodyPr wrap="square">
            <a:spAutoFit/>
          </a:bodyPr>
          <a:lstStyle/>
          <a:p>
            <a:pPr>
              <a:lnSpc>
                <a:spcPct val="150000"/>
              </a:lnSpc>
            </a:pPr>
            <a:r>
              <a:rPr lang="en-US" altLang="zh-TW" sz="1600" dirty="0" smtClean="0"/>
              <a:t>IP</a:t>
            </a:r>
            <a:r>
              <a:rPr lang="zh-TW" altLang="en-US" sz="1600" dirty="0" smtClean="0"/>
              <a:t> </a:t>
            </a:r>
            <a:r>
              <a:rPr lang="en-US" altLang="zh-TW" sz="1600" dirty="0" smtClean="0"/>
              <a:t>SAN</a:t>
            </a:r>
          </a:p>
        </p:txBody>
      </p:sp>
      <p:pic>
        <p:nvPicPr>
          <p:cNvPr id="47" name="Picture 6" descr="http://www.surveon.com/images/p_product/IP_CAM6351.jpg"/>
          <p:cNvPicPr>
            <a:picLocks noChangeAspect="1" noChangeArrowheads="1"/>
          </p:cNvPicPr>
          <p:nvPr/>
        </p:nvPicPr>
        <p:blipFill>
          <a:blip r:embed="rId11" cstate="print"/>
          <a:srcRect l="19285" r="22858"/>
          <a:stretch>
            <a:fillRect/>
          </a:stretch>
        </p:blipFill>
        <p:spPr bwMode="auto">
          <a:xfrm>
            <a:off x="4932040" y="5488259"/>
            <a:ext cx="619159" cy="677045"/>
          </a:xfrm>
          <a:prstGeom prst="rect">
            <a:avLst/>
          </a:prstGeom>
          <a:noFill/>
        </p:spPr>
      </p:pic>
      <p:sp>
        <p:nvSpPr>
          <p:cNvPr id="50"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http://www.dsmsmk.com/uploads/allimg/101213/3_101213105028_1.jpg"/>
          <p:cNvPicPr>
            <a:picLocks noChangeAspect="1" noChangeArrowheads="1"/>
          </p:cNvPicPr>
          <p:nvPr/>
        </p:nvPicPr>
        <p:blipFill>
          <a:blip r:embed="rId3" cstate="print"/>
          <a:stretch>
            <a:fillRect/>
          </a:stretch>
        </p:blipFill>
        <p:spPr bwMode="auto">
          <a:xfrm>
            <a:off x="6228184" y="1628800"/>
            <a:ext cx="2421822" cy="1785950"/>
          </a:xfrm>
          <a:prstGeom prst="rect">
            <a:avLst/>
          </a:prstGeom>
          <a:noFill/>
        </p:spPr>
      </p:pic>
      <p:pic>
        <p:nvPicPr>
          <p:cNvPr id="25" name="Picture 2" descr="http://www.surveon.com/images/p_product/IP_CAM2400_2300_2320.jpg"/>
          <p:cNvPicPr>
            <a:picLocks noChangeAspect="1" noChangeArrowheads="1"/>
          </p:cNvPicPr>
          <p:nvPr/>
        </p:nvPicPr>
        <p:blipFill>
          <a:blip r:embed="rId4" cstate="print"/>
          <a:srcRect/>
          <a:stretch>
            <a:fillRect/>
          </a:stretch>
        </p:blipFill>
        <p:spPr bwMode="auto">
          <a:xfrm>
            <a:off x="1120924" y="5301208"/>
            <a:ext cx="1866900" cy="1181101"/>
          </a:xfrm>
          <a:prstGeom prst="rect">
            <a:avLst/>
          </a:prstGeom>
          <a:noFill/>
        </p:spPr>
      </p:pic>
      <p:pic>
        <p:nvPicPr>
          <p:cNvPr id="26" name="Picture 6" descr="http://www.surveon.com/images/p_product/IP_CAM2400_2300_2320.jpg"/>
          <p:cNvPicPr>
            <a:picLocks noChangeAspect="1" noChangeArrowheads="1"/>
          </p:cNvPicPr>
          <p:nvPr/>
        </p:nvPicPr>
        <p:blipFill>
          <a:blip r:embed="rId4" cstate="print"/>
          <a:srcRect/>
          <a:stretch>
            <a:fillRect/>
          </a:stretch>
        </p:blipFill>
        <p:spPr bwMode="auto">
          <a:xfrm>
            <a:off x="6942956" y="5344243"/>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6</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r>
              <a:rPr lang="en-US" altLang="zh-CN" sz="2900" dirty="0" smtClean="0">
                <a:solidFill>
                  <a:srgbClr val="0070C0"/>
                </a:solidFill>
              </a:rPr>
              <a:t>Production Area HD cameras installation key areas</a:t>
            </a:r>
            <a:endParaRPr lang="zh-CN" altLang="en-US" sz="2900" dirty="0" smtClean="0">
              <a:solidFill>
                <a:srgbClr val="0070C0"/>
              </a:solidFill>
            </a:endParaRPr>
          </a:p>
        </p:txBody>
      </p:sp>
      <p:sp>
        <p:nvSpPr>
          <p:cNvPr id="7" name="矩形 6"/>
          <p:cNvSpPr/>
          <p:nvPr/>
        </p:nvSpPr>
        <p:spPr>
          <a:xfrm>
            <a:off x="395536" y="3573016"/>
            <a:ext cx="1643270" cy="461665"/>
          </a:xfrm>
          <a:prstGeom prst="rect">
            <a:avLst/>
          </a:prstGeom>
        </p:spPr>
        <p:txBody>
          <a:bodyPr wrap="none">
            <a:spAutoFit/>
          </a:bodyPr>
          <a:lstStyle/>
          <a:p>
            <a:pPr algn="l">
              <a:lnSpc>
                <a:spcPct val="150000"/>
              </a:lnSpc>
            </a:pPr>
            <a:r>
              <a:rPr lang="en-US" altLang="zh-CN" sz="1600" dirty="0" smtClean="0"/>
              <a:t>Production Area</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357554" y="3643314"/>
            <a:ext cx="2549865" cy="461665"/>
          </a:xfrm>
          <a:prstGeom prst="rect">
            <a:avLst/>
          </a:prstGeom>
        </p:spPr>
        <p:txBody>
          <a:bodyPr wrap="none">
            <a:spAutoFit/>
          </a:bodyPr>
          <a:lstStyle/>
          <a:p>
            <a:pPr algn="l">
              <a:lnSpc>
                <a:spcPct val="150000"/>
              </a:lnSpc>
            </a:pPr>
            <a:r>
              <a:rPr lang="en-US" altLang="zh-TW" sz="1600" dirty="0" smtClean="0"/>
              <a:t>Valuable equipments area</a:t>
            </a:r>
            <a:endParaRPr lang="zh-TW" altLang="en-US" sz="1600" dirty="0"/>
          </a:p>
        </p:txBody>
      </p:sp>
      <p:sp>
        <p:nvSpPr>
          <p:cNvPr id="22" name="矩形 21"/>
          <p:cNvSpPr/>
          <p:nvPr/>
        </p:nvSpPr>
        <p:spPr>
          <a:xfrm>
            <a:off x="6228184" y="3645024"/>
            <a:ext cx="1633781" cy="461665"/>
          </a:xfrm>
          <a:prstGeom prst="rect">
            <a:avLst/>
          </a:prstGeom>
        </p:spPr>
        <p:txBody>
          <a:bodyPr wrap="none">
            <a:spAutoFit/>
          </a:bodyPr>
          <a:lstStyle/>
          <a:p>
            <a:pPr algn="l">
              <a:lnSpc>
                <a:spcPct val="150000"/>
              </a:lnSpc>
            </a:pPr>
            <a:r>
              <a:rPr lang="en-US" altLang="zh-TW" sz="1600" dirty="0" smtClean="0"/>
              <a:t>Laboratory area</a:t>
            </a:r>
            <a:endParaRPr lang="zh-TW" altLang="en-US" sz="1600" dirty="0"/>
          </a:p>
        </p:txBody>
      </p:sp>
      <p:pic>
        <p:nvPicPr>
          <p:cNvPr id="38914" name="Picture 2" descr="http://www.gx.xinhuanet.com/misc/2004-08/05/xin_4908010516229371424713.jpg"/>
          <p:cNvPicPr>
            <a:picLocks noChangeAspect="1" noChangeArrowheads="1"/>
          </p:cNvPicPr>
          <p:nvPr/>
        </p:nvPicPr>
        <p:blipFill>
          <a:blip r:embed="rId5" cstate="print"/>
          <a:stretch>
            <a:fillRect/>
          </a:stretch>
        </p:blipFill>
        <p:spPr bwMode="auto">
          <a:xfrm>
            <a:off x="588339" y="1643050"/>
            <a:ext cx="2180843" cy="1744675"/>
          </a:xfrm>
          <a:prstGeom prst="rect">
            <a:avLst/>
          </a:prstGeom>
          <a:noFill/>
        </p:spPr>
      </p:pic>
      <p:sp>
        <p:nvSpPr>
          <p:cNvPr id="38916" name="AutoShape 4" descr="http://t1.baidu.com/it/u=1601806983,1267279713&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8918" name="Picture 6" descr="http://www.88353588.net/uploads/allimg/110510/5_110510141924_1.JPG"/>
          <p:cNvPicPr>
            <a:picLocks noChangeAspect="1" noChangeArrowheads="1"/>
          </p:cNvPicPr>
          <p:nvPr/>
        </p:nvPicPr>
        <p:blipFill>
          <a:blip r:embed="rId6" cstate="print"/>
          <a:stretch>
            <a:fillRect/>
          </a:stretch>
        </p:blipFill>
        <p:spPr bwMode="auto">
          <a:xfrm>
            <a:off x="3347864" y="1643049"/>
            <a:ext cx="2232248" cy="1777691"/>
          </a:xfrm>
          <a:prstGeom prst="rect">
            <a:avLst/>
          </a:prstGeom>
          <a:noFill/>
        </p:spPr>
      </p:pic>
      <p:sp>
        <p:nvSpPr>
          <p:cNvPr id="17" name="矩形 16"/>
          <p:cNvSpPr/>
          <p:nvPr/>
        </p:nvSpPr>
        <p:spPr>
          <a:xfrm>
            <a:off x="3275856" y="4293096"/>
            <a:ext cx="2876108" cy="830997"/>
          </a:xfrm>
          <a:prstGeom prst="rect">
            <a:avLst/>
          </a:prstGeom>
        </p:spPr>
        <p:txBody>
          <a:bodyPr wrap="none">
            <a:spAutoFit/>
          </a:bodyPr>
          <a:lstStyle/>
          <a:p>
            <a:pPr algn="l">
              <a:lnSpc>
                <a:spcPct val="150000"/>
              </a:lnSpc>
            </a:pPr>
            <a:r>
              <a:rPr lang="en-US" altLang="zh-TW" sz="1600" dirty="0" smtClean="0"/>
              <a:t>Access control and protection</a:t>
            </a:r>
          </a:p>
          <a:p>
            <a:pPr algn="l">
              <a:lnSpc>
                <a:spcPct val="150000"/>
              </a:lnSpc>
            </a:pPr>
            <a:r>
              <a:rPr lang="en-US" altLang="zh-TW" sz="1600" dirty="0" smtClean="0"/>
              <a:t>VF HD Dome CAM4321</a:t>
            </a:r>
            <a:endParaRPr lang="zh-TW" altLang="en-US" sz="1600" dirty="0"/>
          </a:p>
        </p:txBody>
      </p:sp>
      <p:sp>
        <p:nvSpPr>
          <p:cNvPr id="20" name="橢圓 19"/>
          <p:cNvSpPr/>
          <p:nvPr/>
        </p:nvSpPr>
        <p:spPr bwMode="auto">
          <a:xfrm>
            <a:off x="2627784"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1" name="橢圓 20"/>
          <p:cNvSpPr/>
          <p:nvPr/>
        </p:nvSpPr>
        <p:spPr bwMode="auto">
          <a:xfrm>
            <a:off x="1259632" y="234888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矩形 22"/>
          <p:cNvSpPr/>
          <p:nvPr/>
        </p:nvSpPr>
        <p:spPr>
          <a:xfrm>
            <a:off x="395536" y="4293096"/>
            <a:ext cx="2316660" cy="830997"/>
          </a:xfrm>
          <a:prstGeom prst="rect">
            <a:avLst/>
          </a:prstGeom>
        </p:spPr>
        <p:txBody>
          <a:bodyPr wrap="none">
            <a:spAutoFit/>
          </a:bodyPr>
          <a:lstStyle/>
          <a:p>
            <a:pPr algn="l">
              <a:lnSpc>
                <a:spcPct val="150000"/>
              </a:lnSpc>
            </a:pPr>
            <a:r>
              <a:rPr lang="en-US" altLang="zh-TW" sz="1600" dirty="0" smtClean="0"/>
              <a:t>Ensure materials check</a:t>
            </a:r>
          </a:p>
          <a:p>
            <a:pPr algn="l">
              <a:lnSpc>
                <a:spcPct val="150000"/>
              </a:lnSpc>
            </a:pPr>
            <a:r>
              <a:rPr lang="en-US" altLang="zh-TW" sz="1600" dirty="0" smtClean="0"/>
              <a:t>HD camera CAM2311</a:t>
            </a:r>
            <a:endParaRPr lang="zh-TW" altLang="en-US" sz="1600" dirty="0" smtClean="0"/>
          </a:p>
        </p:txBody>
      </p:sp>
      <p:sp>
        <p:nvSpPr>
          <p:cNvPr id="24" name="矩形 23"/>
          <p:cNvSpPr/>
          <p:nvPr/>
        </p:nvSpPr>
        <p:spPr>
          <a:xfrm>
            <a:off x="6156176" y="4293096"/>
            <a:ext cx="2088232" cy="1569660"/>
          </a:xfrm>
          <a:prstGeom prst="rect">
            <a:avLst/>
          </a:prstGeom>
        </p:spPr>
        <p:txBody>
          <a:bodyPr wrap="square">
            <a:spAutoFit/>
          </a:bodyPr>
          <a:lstStyle/>
          <a:p>
            <a:pPr algn="l">
              <a:lnSpc>
                <a:spcPct val="150000"/>
              </a:lnSpc>
            </a:pPr>
            <a:r>
              <a:rPr lang="en-US" altLang="zh-TW" sz="1600" dirty="0" smtClean="0"/>
              <a:t>Access control and protection</a:t>
            </a:r>
          </a:p>
          <a:p>
            <a:pPr algn="l">
              <a:lnSpc>
                <a:spcPct val="150000"/>
              </a:lnSpc>
            </a:pPr>
            <a:r>
              <a:rPr lang="en-US" altLang="zh-TW" sz="1600" dirty="0" smtClean="0"/>
              <a:t>Low light HD Box CAM2311</a:t>
            </a:r>
            <a:endParaRPr lang="zh-TW" altLang="en-US" sz="1600" dirty="0"/>
          </a:p>
        </p:txBody>
      </p:sp>
      <p:pic>
        <p:nvPicPr>
          <p:cNvPr id="27" name="Picture 8" descr="http://www.surveon.com/images/p_product/IP_CAM4220.jpg"/>
          <p:cNvPicPr>
            <a:picLocks noChangeAspect="1" noChangeArrowheads="1"/>
          </p:cNvPicPr>
          <p:nvPr/>
        </p:nvPicPr>
        <p:blipFill>
          <a:blip r:embed="rId7" cstate="print"/>
          <a:srcRect/>
          <a:stretch>
            <a:fillRect/>
          </a:stretch>
        </p:blipFill>
        <p:spPr bwMode="auto">
          <a:xfrm>
            <a:off x="4283968" y="5344243"/>
            <a:ext cx="1866900" cy="1181101"/>
          </a:xfrm>
          <a:prstGeom prst="rect">
            <a:avLst/>
          </a:prstGeom>
          <a:noFill/>
        </p:spPr>
      </p:pic>
      <p:sp>
        <p:nvSpPr>
          <p:cNvPr id="28" name="橢圓 27"/>
          <p:cNvSpPr/>
          <p:nvPr/>
        </p:nvSpPr>
        <p:spPr bwMode="auto">
          <a:xfrm>
            <a:off x="5364088"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9" name="橢圓 28"/>
          <p:cNvSpPr/>
          <p:nvPr/>
        </p:nvSpPr>
        <p:spPr bwMode="auto">
          <a:xfrm>
            <a:off x="3347864"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0"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31" name="橢圓 30"/>
          <p:cNvSpPr/>
          <p:nvPr/>
        </p:nvSpPr>
        <p:spPr bwMode="auto">
          <a:xfrm>
            <a:off x="611560" y="227687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2" name="橢圓 31"/>
          <p:cNvSpPr/>
          <p:nvPr/>
        </p:nvSpPr>
        <p:spPr bwMode="auto">
          <a:xfrm>
            <a:off x="6228184" y="191683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橢圓 32"/>
          <p:cNvSpPr/>
          <p:nvPr/>
        </p:nvSpPr>
        <p:spPr bwMode="auto">
          <a:xfrm>
            <a:off x="7452320" y="170080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http://fs01.bokee.net/userfilespace/2010/02/04/yzhospital1202580101.jpg"/>
          <p:cNvPicPr>
            <a:picLocks noChangeAspect="1" noChangeArrowheads="1"/>
          </p:cNvPicPr>
          <p:nvPr/>
        </p:nvPicPr>
        <p:blipFill>
          <a:blip r:embed="rId3" cstate="print"/>
          <a:stretch>
            <a:fillRect/>
          </a:stretch>
        </p:blipFill>
        <p:spPr bwMode="auto">
          <a:xfrm>
            <a:off x="395536" y="1700808"/>
            <a:ext cx="2152061" cy="1688102"/>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7</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r>
              <a:rPr lang="en-US" altLang="zh-CN" sz="2900" dirty="0" smtClean="0">
                <a:solidFill>
                  <a:srgbClr val="0070C0"/>
                </a:solidFill>
              </a:rPr>
              <a:t>Access control HD cameras installation key areas</a:t>
            </a:r>
            <a:endParaRPr lang="zh-CN" altLang="en-US" sz="2900" dirty="0">
              <a:solidFill>
                <a:srgbClr val="0070C0"/>
              </a:solidFill>
            </a:endParaRPr>
          </a:p>
        </p:txBody>
      </p:sp>
      <p:sp>
        <p:nvSpPr>
          <p:cNvPr id="7" name="矩形 6"/>
          <p:cNvSpPr/>
          <p:nvPr/>
        </p:nvSpPr>
        <p:spPr>
          <a:xfrm>
            <a:off x="179512" y="3587129"/>
            <a:ext cx="2255746" cy="461665"/>
          </a:xfrm>
          <a:prstGeom prst="rect">
            <a:avLst/>
          </a:prstGeom>
        </p:spPr>
        <p:txBody>
          <a:bodyPr wrap="none">
            <a:spAutoFit/>
          </a:bodyPr>
          <a:lstStyle/>
          <a:p>
            <a:pPr algn="l">
              <a:lnSpc>
                <a:spcPct val="150000"/>
              </a:lnSpc>
            </a:pPr>
            <a:r>
              <a:rPr lang="en-US" altLang="zh-TW" sz="1600" dirty="0" smtClean="0"/>
              <a:t>Shipping and receiving</a:t>
            </a:r>
            <a:endParaRPr lang="zh-TW" altLang="en-US" sz="1600" dirty="0"/>
          </a:p>
        </p:txBody>
      </p:sp>
      <p:sp>
        <p:nvSpPr>
          <p:cNvPr id="9" name="橢圓 8"/>
          <p:cNvSpPr/>
          <p:nvPr/>
        </p:nvSpPr>
        <p:spPr bwMode="auto">
          <a:xfrm>
            <a:off x="2195736" y="191683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419872" y="3573016"/>
            <a:ext cx="1106393" cy="416011"/>
          </a:xfrm>
          <a:prstGeom prst="rect">
            <a:avLst/>
          </a:prstGeom>
        </p:spPr>
        <p:txBody>
          <a:bodyPr wrap="none">
            <a:spAutoFit/>
          </a:bodyPr>
          <a:lstStyle/>
          <a:p>
            <a:pPr algn="l">
              <a:lnSpc>
                <a:spcPct val="150000"/>
              </a:lnSpc>
            </a:pPr>
            <a:r>
              <a:rPr lang="en-US" altLang="zh-TW" sz="1600" dirty="0" smtClean="0"/>
              <a:t>Reception</a:t>
            </a:r>
            <a:endParaRPr lang="zh-TW" altLang="en-US" sz="1600" dirty="0"/>
          </a:p>
        </p:txBody>
      </p:sp>
      <p:sp>
        <p:nvSpPr>
          <p:cNvPr id="22" name="矩形 21"/>
          <p:cNvSpPr/>
          <p:nvPr/>
        </p:nvSpPr>
        <p:spPr>
          <a:xfrm>
            <a:off x="6300192" y="3645024"/>
            <a:ext cx="1225400" cy="416011"/>
          </a:xfrm>
          <a:prstGeom prst="rect">
            <a:avLst/>
          </a:prstGeom>
        </p:spPr>
        <p:txBody>
          <a:bodyPr wrap="none">
            <a:spAutoFit/>
          </a:bodyPr>
          <a:lstStyle/>
          <a:p>
            <a:pPr algn="l">
              <a:lnSpc>
                <a:spcPct val="150000"/>
              </a:lnSpc>
            </a:pPr>
            <a:r>
              <a:rPr lang="en-US" altLang="zh-CN" sz="1600" dirty="0" smtClean="0"/>
              <a:t>Warehouse</a:t>
            </a:r>
            <a:endParaRPr lang="zh-TW" altLang="en-US" sz="1600" dirty="0"/>
          </a:p>
        </p:txBody>
      </p:sp>
      <p:pic>
        <p:nvPicPr>
          <p:cNvPr id="36871" name="Picture 7" descr="http://photocdn.sohu.com/20090315/Img262799866.jpg"/>
          <p:cNvPicPr>
            <a:picLocks noChangeAspect="1" noChangeArrowheads="1"/>
          </p:cNvPicPr>
          <p:nvPr/>
        </p:nvPicPr>
        <p:blipFill>
          <a:blip r:embed="rId4" cstate="print"/>
          <a:srcRect/>
          <a:stretch>
            <a:fillRect/>
          </a:stretch>
        </p:blipFill>
        <p:spPr bwMode="auto">
          <a:xfrm>
            <a:off x="6300192" y="1595425"/>
            <a:ext cx="2629496" cy="1752997"/>
          </a:xfrm>
          <a:prstGeom prst="rect">
            <a:avLst/>
          </a:prstGeom>
          <a:noFill/>
        </p:spPr>
      </p:pic>
      <p:sp>
        <p:nvSpPr>
          <p:cNvPr id="16" name="矩形 15"/>
          <p:cNvSpPr/>
          <p:nvPr/>
        </p:nvSpPr>
        <p:spPr>
          <a:xfrm>
            <a:off x="107504" y="4077072"/>
            <a:ext cx="2304256" cy="1200329"/>
          </a:xfrm>
          <a:prstGeom prst="rect">
            <a:avLst/>
          </a:prstGeom>
        </p:spPr>
        <p:txBody>
          <a:bodyPr wrap="square">
            <a:spAutoFit/>
          </a:bodyPr>
          <a:lstStyle/>
          <a:p>
            <a:pPr algn="l">
              <a:lnSpc>
                <a:spcPct val="150000"/>
              </a:lnSpc>
            </a:pPr>
            <a:r>
              <a:rPr lang="en-US" altLang="zh-TW" sz="1600" dirty="0" smtClean="0"/>
              <a:t>Shipping  zone monitor </a:t>
            </a:r>
            <a:r>
              <a:rPr lang="en-US" altLang="zh-TW" sz="1600" dirty="0" err="1" smtClean="0"/>
              <a:t>Vari</a:t>
            </a:r>
            <a:r>
              <a:rPr lang="en-US" altLang="zh-TW" sz="1600" dirty="0" smtClean="0"/>
              <a:t>-focal HD camera CAM4321</a:t>
            </a:r>
            <a:endParaRPr lang="zh-TW" altLang="en-US" sz="1600" dirty="0"/>
          </a:p>
        </p:txBody>
      </p:sp>
      <p:pic>
        <p:nvPicPr>
          <p:cNvPr id="17" name="Picture 8" descr="http://www.surveon.com/images/p_product/IP_CAM4220.jpg"/>
          <p:cNvPicPr>
            <a:picLocks noChangeAspect="1" noChangeArrowheads="1"/>
          </p:cNvPicPr>
          <p:nvPr/>
        </p:nvPicPr>
        <p:blipFill>
          <a:blip r:embed="rId5" cstate="print"/>
          <a:srcRect/>
          <a:stretch>
            <a:fillRect/>
          </a:stretch>
        </p:blipFill>
        <p:spPr bwMode="auto">
          <a:xfrm>
            <a:off x="1331640" y="5301208"/>
            <a:ext cx="1866900" cy="1181101"/>
          </a:xfrm>
          <a:prstGeom prst="rect">
            <a:avLst/>
          </a:prstGeom>
          <a:noFill/>
        </p:spPr>
      </p:pic>
      <p:sp>
        <p:nvSpPr>
          <p:cNvPr id="20" name="矩形 19"/>
          <p:cNvSpPr/>
          <p:nvPr/>
        </p:nvSpPr>
        <p:spPr>
          <a:xfrm>
            <a:off x="3275856" y="4149081"/>
            <a:ext cx="2160240" cy="1569660"/>
          </a:xfrm>
          <a:prstGeom prst="rect">
            <a:avLst/>
          </a:prstGeom>
        </p:spPr>
        <p:txBody>
          <a:bodyPr wrap="square">
            <a:spAutoFit/>
          </a:bodyPr>
          <a:lstStyle/>
          <a:p>
            <a:pPr algn="l">
              <a:lnSpc>
                <a:spcPct val="150000"/>
              </a:lnSpc>
            </a:pPr>
            <a:r>
              <a:rPr lang="en-US" altLang="zh-TW" sz="1600" dirty="0" smtClean="0"/>
              <a:t>Operation and access control monitor</a:t>
            </a:r>
          </a:p>
          <a:p>
            <a:pPr algn="l">
              <a:lnSpc>
                <a:spcPct val="150000"/>
              </a:lnSpc>
            </a:pPr>
            <a:r>
              <a:rPr lang="en-US" altLang="zh-TW" sz="1600" dirty="0" smtClean="0"/>
              <a:t>HD </a:t>
            </a:r>
            <a:r>
              <a:rPr lang="en-US" altLang="zh-TW" sz="1600" dirty="0" err="1" smtClean="0"/>
              <a:t>Vari</a:t>
            </a:r>
            <a:r>
              <a:rPr lang="en-US" altLang="zh-TW" sz="1600" dirty="0" smtClean="0"/>
              <a:t>-focal camera</a:t>
            </a:r>
          </a:p>
          <a:p>
            <a:pPr algn="l">
              <a:lnSpc>
                <a:spcPct val="150000"/>
              </a:lnSpc>
            </a:pPr>
            <a:r>
              <a:rPr lang="en-US" altLang="zh-TW" sz="1600" dirty="0" smtClean="0"/>
              <a:t>CAM4311</a:t>
            </a:r>
            <a:endParaRPr lang="zh-TW" altLang="en-US" sz="1600" dirty="0"/>
          </a:p>
        </p:txBody>
      </p:sp>
      <p:sp>
        <p:nvSpPr>
          <p:cNvPr id="21" name="矩形 20"/>
          <p:cNvSpPr/>
          <p:nvPr/>
        </p:nvSpPr>
        <p:spPr>
          <a:xfrm>
            <a:off x="6243285" y="4149080"/>
            <a:ext cx="2389180" cy="1154675"/>
          </a:xfrm>
          <a:prstGeom prst="rect">
            <a:avLst/>
          </a:prstGeom>
        </p:spPr>
        <p:txBody>
          <a:bodyPr wrap="none">
            <a:spAutoFit/>
          </a:bodyPr>
          <a:lstStyle/>
          <a:p>
            <a:pPr algn="l">
              <a:lnSpc>
                <a:spcPct val="150000"/>
              </a:lnSpc>
            </a:pPr>
            <a:r>
              <a:rPr lang="en-US" altLang="zh-TW" sz="1600" dirty="0" smtClean="0"/>
              <a:t>Treasury unit monitoring</a:t>
            </a:r>
          </a:p>
          <a:p>
            <a:pPr algn="l">
              <a:lnSpc>
                <a:spcPct val="150000"/>
              </a:lnSpc>
            </a:pPr>
            <a:r>
              <a:rPr lang="en-US" altLang="zh-TW" sz="1600" dirty="0" smtClean="0"/>
              <a:t>Vandal Proof HD Dome</a:t>
            </a:r>
          </a:p>
          <a:p>
            <a:pPr algn="l">
              <a:lnSpc>
                <a:spcPct val="150000"/>
              </a:lnSpc>
            </a:pPr>
            <a:r>
              <a:rPr lang="en-US" altLang="zh-TW" sz="1600" dirty="0" smtClean="0"/>
              <a:t>CAM4361</a:t>
            </a:r>
            <a:endParaRPr lang="zh-TW" altLang="en-US" sz="1600" dirty="0"/>
          </a:p>
        </p:txBody>
      </p:sp>
      <p:pic>
        <p:nvPicPr>
          <p:cNvPr id="36866" name="Picture 2" descr="http://www.surveon.com/images/p_product/IP_CAM4260_4160_4365.jpg"/>
          <p:cNvPicPr>
            <a:picLocks noChangeAspect="1" noChangeArrowheads="1"/>
          </p:cNvPicPr>
          <p:nvPr/>
        </p:nvPicPr>
        <p:blipFill>
          <a:blip r:embed="rId6" cstate="print"/>
          <a:srcRect/>
          <a:stretch>
            <a:fillRect/>
          </a:stretch>
        </p:blipFill>
        <p:spPr bwMode="auto">
          <a:xfrm>
            <a:off x="7092280" y="5373216"/>
            <a:ext cx="1866900" cy="1181101"/>
          </a:xfrm>
          <a:prstGeom prst="rect">
            <a:avLst/>
          </a:prstGeom>
          <a:noFill/>
        </p:spPr>
      </p:pic>
      <p:pic>
        <p:nvPicPr>
          <p:cNvPr id="36868" name="Picture 4" descr="http://www.surveon.com/images/p_product/IP_CAM4210_4110_4310.jpg"/>
          <p:cNvPicPr>
            <a:picLocks noChangeAspect="1" noChangeArrowheads="1"/>
          </p:cNvPicPr>
          <p:nvPr/>
        </p:nvPicPr>
        <p:blipFill>
          <a:blip r:embed="rId7" cstate="print"/>
          <a:srcRect/>
          <a:stretch>
            <a:fillRect/>
          </a:stretch>
        </p:blipFill>
        <p:spPr bwMode="auto">
          <a:xfrm>
            <a:off x="4427984" y="5301208"/>
            <a:ext cx="1866900" cy="1181101"/>
          </a:xfrm>
          <a:prstGeom prst="rect">
            <a:avLst/>
          </a:prstGeom>
          <a:noFill/>
        </p:spPr>
      </p:pic>
      <p:sp>
        <p:nvSpPr>
          <p:cNvPr id="36870" name="AutoShape 6" descr="data:image/jpeg;base64,/9j/4AAQSkZJRgABAQAAAQABAAD/2wCEAAkGBhQSERUUExQWFRUWFRcUFRUYFxcXFBUYFxUXFBUVFBUXHCYeFxwkGRUVHy8gJCcpLCwsFR4xNTAqNSYrLCkBCQoKDgwOGg8PGiwkHCQsLSwsLCwtLCwsLCwsLCwsLCwsLCwpLCwsLCwsLCwsLCwsLCwsLCksLCwsLCwsLCwsLP/AABEIALQBGAMBIgACEQEDEQH/xAAcAAABBQEBAQAAAAAAAAAAAAAEAAIDBQYBBwj/xABLEAACAAMFBAUIBwYDCAIDAAABAgADEQQFEiExQVFhkQYTInHRIzJCUoGhsfAUYnKSssHhBxUzgqLSFnPxJENTY6OzwuKD00RUk//EABoBAAMBAQEBAAAAAAAAAAAAAAABAgMEBQb/xAAsEQACAgEEAQIDCQEAAAAAAAAAAQIRAxIhMUEEE1FxgZEiMjNhscHh8PEU/9oADAMBAAIRAxEAPwA8R2I+qYbajuz+MSrLJ9Icv1gJOgR0CEJJ9b3CHCQfWPIeEACpHcMdEj6x93hC+j8W5/pDAF/hn6h/p/SCRHTZAdSeZgC02Uoci2DvPZ/SEAfSO0isCHeeZ8YcE+amAZZUhQAJQ3Q4SRuEABhI3iI5pUggkcxEIkjcOQhrSxuHKEBHZZ4AoSMjTXZs91In65fWHOBkUCYNzCntGY/ODVlKToIAIzPXeI4bSu8RHaLfITzlmd4So5kgQPMvyQNJcw+xB/5wwoK+lrvhG1rv+MAi/wCUf9y4+5/fElmvUOaCUwG0kpQbqgNWAKCfpq8eRge2WkMAADQkAmh35jlB4l5aQPeK9qWNKAse85fnAB0TxubkY7143HkYbjhYoBHevG48jHDaBuPIx2scpDA5143HkY5143HkYcY5hhgMNoHHkYF67G1SDhGmVaneaboknDEcI0HnH8olCCAQvpA48j4Rzrxx5HwjtIWGGA3rx8g+ENM9d/uPhD8McKwxDDaF3/GFDsMdhgWtIaZW0ZH51hCbwPu8YKu6ztObClMXqsyqTxAJz9kYlg6tsOR+PdElIu5fRKcwzVRXYW8BCm9Ep6LUBW+qGOL2EihiqFZS0jtI7MVgaFaEagkgjvFIZjO4c/0iRj4TJUUOkM6w7hzPhCxtw98AAcyz4DT0dh3cDC6iCnLEUIX3wOuIEDKh0JryMIBLIMO6kxpbv6JtMQOJiZ7KNkdoOcGjoU22av3D/dDGY3qTDWkmNt/gvfNH3P8A2hf4MXbO/pHjCGee2iW1MtRmO8ZwdLetGGhoY0d89E1RMSzamtCKLt3RmJalMSeqcqjYc/GEI5Osnaruao7tD7qQF+71qQy1GHzhlU1rnnU5b4IM0g+jyhjWl9hXlFagITdaClFrnpWteZieVZabdFUcmrHUtDbacqR12JGsFgHq64RmNm3jANomBpr/AFaLyzPxEckim3Tuh1jswILEnMk6nfSsFgNwQurgr6OOPM+Md+jjjzPjDECYIWCCjZxx5mG/RxvPM+MAgfDEU9yMhqfdxMEzkCipJ4ZnOL+4rllJKLWiWzzHzpjK4R6IyNa7YtKxNpGXly6CnyeJh1I2VpuSzLQ4Hzzw9a2Q798Qy7ikMK4XA2eUJitDI9RGSwx3DGpFxyCaBX78ZiRbiswNCsxq7npD9NhrRkqQ12A1i5vyXZpVUlCY87aOs7Ev7ZAzP1ecUaWXaWJO/wAIlqihdWW1yG7ae+FEmA7z7vCFDAOEz2fDnD6eI3jiDsgmdYw3DiMue+BWsRXSvsJ+FY57NaNHdHS2ZLosys1N/wDvB7dG9ufGNdYbylzlrLYHePSHeNRHlqtTWvMxPKnFTUEg0pUEg03Vh6hHot53LLnjtCjbGGvt3iMXe1yvIPaFVJoGGh4cDwMBm1scsTcz4xE7VFDmOMGoVHI6IiEumyvzsiRVG4QrGOjjJXI6R3qxuHKOiUNw5QrGEXNeAkzFV1LLoM9eBz8740jc2dUdQyyciKjNPGMB1Q3CHyrzmSuzjYDYamh7+MK6A9B6gf8ABX+mO9R/yU93hGD/AH1M9dvvGOG9X9duZh6x0bqdZcSkdVLzBGv/AKR51fNkMuZmAKEo1DlvBid7cx9I8zAs0Yq12warFQEUB2iO9UN4giUSR8e8ZGHmCwAXljfDct/xg0iG4IYgOZNAUnhuMFWdgFA3ADQ+ER2sZAb2A9mp9wicGGA7GPkGFjHyDCBjsMRzEPkGGs43/GH1gdjjNPRBz+sRs7hDAtrgsclz1s6aFwnsIQa5emw+Ai9W1yCxP0heHZbnmIyeIwsRi1JohxT5NI02Qz52hCO56/D84fPtMkkAWiXTufwpGXxGGvMpr+p7orWxaEbOTabKoobQnfUxm72v4ElLMzKmjTTk7DdLHojjrFYVLa6bvHwh8GpgopAyKqigpHcQ3jnE5hsIohxDeOcKHtNGzP52mOQxF+yQwrBr2ciIGSOZmyBpkkHXntgZ7CRofn4RYYY4ViSiq01rDx3wZNkg6iBXsW6JsVDad8LDxMRMCNQYcoMKwokDd8Pw8TziLDwhAU4jd4Q7CibDxPOE0kMKGvMw0EH/AEjtfmhgsAUyypoQTuNTn+sSotd/vh7qD/ofCND0ZnSGGCYiBhozCle8sYEBQrI+c4cbLG9Fnsw2Sf6PGFhs3/J5JF1+YjzlrPQkb8/H8uccKcIuOk0iWs0NLwFTqFpQVyOQy1ofbFU4J0oo+yCfhE9gQkcIbiXh7oUxD6/JV8IaF+sTyEUIYwUuo7OQJ2a5AfnE+BeHuiCSpLMc/V2bNfeTEvVnj7ooGOwDh7o4UHD3R0IfmkcmsRkBUnTTmeEMRDNAJwinE5ZDxMPEpRsHui9uubIkrTFMYnNzgALHjR8h+USzLwlsSSWO6qdmu8jFyEaKK9yLM9hHCFhHCLuXaZYqzO1fsmgH3oBtduZ6qmNUOpyDvwpXsL7zw0htJdhYBloACfcO+HpIUbid/huiRJIAoFoO4Q7qxu90IZEVENKiJGA2Cp4D84hnqArMwyALUA3Cuu2GIiaYNBn87YrbzvBJVMbbfNGZpTdr+WcUV53/ADStUAloxNKUL079nspFXLw9U5amImgJzOgOXvgMnk9jc3dPE2WrqCAa0B1yJGzujkR9E5WKyp5opizYNn220wg19tI7FpFnp82SCKwBNkRmhY5yGqORnnQlSe+mR9sPN82pNVDjiATzWn5xyORskXRlw3DFMnTFK0mS3XiMx76GLCRfch9JignY3ZP9VIiyycrEbSoJw1hdXCsYI0qusDPY9oPsi26iGTLPwhiKYmmo9sT2OYmLygZl+qaEcRUZ90TTpWUATbPQVGR7zSEBphY7CwqJrqSNtajvGHOKO1qqPQOHGxgCAeYyPCKb6awNCB74f9Krs+MNysVFkHG+E4BGtDsNNIrfpJGz4w8Wzh8YixmnuCySZoImOyuOKhSN4JEXH7ks3/G/rTwjAG199d+fjDheR3H3+MUpIRrr5uiziSxSbVqaF1Nd9ABrGMF5KMmrUa5fpD3t9dTh40JpxpWKacGZXdbSAasEGADGVl46EsMtCK7MvWEVdmU8qg9LLU3inHl+kce8kAJ7WXCMDM6Q2n1/6V8IPsM6ZNkszzyp7Qw0litADTMV2xelkrNF8GusdqGEZmpzPecz7zBQnDeY86u3pXMSvWeU0poKchtqIsR00qcKyqvWmEtTYa5+yCqNItS4No9oAG3gMszuiwsAk9X5Rh1jGpakzsjYgoKGm+mpMefDpBPrU2ccB1oy37Ik/wAUzQQPo+ZBP8UaCldnEQ1NIbg2b55crOkzu7L8/NiC0OigUbGdwDAnmoCjj8dIxR6TTqZSB/8A1HhDZfSeaCR9HzoCfKjbUDOnAxfqIXps14zNW9gHmr3V17zEgbv+fZGR/wATzf8A9f8A6o8Iil9K5rFgJHm0BHWgaiutM4WtD0M2Jnbqk93xyjmZ1J7h40zjKjpPNH/4/wD1V8IZL6WTWBw2fQlT5UajXZD1oNDNfiA/0/SBrY+KW4B1Rxpl5p20jOf4hm7bOT/8q+Ecl9KJjAEWckH/AJi+EPWhODA7FcDTVAcgBdAKk561NKeysXEnorKU5lcttK/EUrzgGZ0mmKCTIYAAnKYuQEOTpDMIBFnbMVr1i7Yik/vP9hLHXBoJKqihVqR3U21zJHwEdjNWjpU6ipkECoFcYOpoNIUaa4rYelnpTS/n2xxpOUSTKk5bM+EOniqVHA+/SMGgsoL0swKtX50itsN0I+IU0C0pxBJi5vX+G/A+ERXOub/yfhMZdFgS3O8vOXMZe4kfCJ5V5WqXrhmDiM+YpFz1URmRWI3GQ2bpeoymymXivaHI0/OL+x35ZZooJqg7m7B/qpX2RnJ9j7Qy3xS2axqcQpti4zaE0bq32IajT3RR2hKVii6lpf8ADdl7iQOQhljvya8wI1GFaEkZ+6kDlYIIdM4QSJ2TOOhIzZRBghYIIwR3q4QA+COFIJ6uF1cAEEh8LBiquB6LiqnZQjbCvG0JNAH0eQhBDBklhWqNO1WsStLiF5cSxNJ8op7emFGalSqswqScwK7+AjLy74Z/4kuXTPCSpNPNJoprXKsbG85fkpn2H/CYwKsAF7twpkg1qK8o2xQT5Jk9PATMmF1BGAUrkqFKmlKNTYD85xCk3y6FkVK1OVc6gjOvGIOpybMeeaa5Zj5zgmwy/wDaE026V3NvjXhNI73g0+Op3zT67+Vl8EiCYAJq12qwHNIshJO6IHk+VXL0H+KRkkcpwJA4p1xG0otBvoXiy6jhAyyfKt9hfxPFAcKwLd5HWzhXOqGn8mcWXVwJd0vys/vl/ghoROywFdhHlBUVE18tusWhlmA7tlZTP81/yh0OyURDdZBlLQg0FDwO6DVkRBdyeSXu/MxSQiO8V8k/2G/CYksJBlpQg9kDkBHbcnk3+w34TD7Evk0+wv4RFCAb6TyR+0n41hRLfK+SbvX8awoTA9WRNeNIjnDEcOysTSwdT85wNelqEmS83IYVJJOnIa90DMSrvoeSfv8ACA7BbZaK5eYqAlKFiACaVpnHnd4ftFnTZupSXUEIlKE1FS5apOVcu6KG9L6mT5hdz3ADJRuAidDLPeLBeMubmjq2/Cwb4QTJGQ+eEeDXDfj2eaJiEgqcx6y7VIj3O77UHRZi+a4Dr3MoYfGIlHSKx01hiHCsUt3L25nzti5ma/O2Km7hR5nP3mBCFa5cUl1p5f8AmPwrF5amy01iqu4D6R/MfgfyhFWWxSFgiXDHaRmWRhI6EiTDDgsICLq4RlxPhhFIQArJETpBrJEExYQypvFPJzPsN+ExhDKbCpBywDF9wUAj0K8F8m/2G/CY83WTVVNTplmBTsjWoz3R04OzDKyN3pj4M23jWCrqs4e0KrZih2ncd2kCTTQvnXNhqKnb7dNkH9HWBtKdzbQdhi3yetOd+KlfUf1ZqBcsv1T95/7oge6ZfWqMORRz5zbCnHiYuwkCzV8sn+XM/FLiTz7Bf3NL9U/ef+6BRc8vrWFDTAp859rMN/CL4JAyJ5Zv8tPxPDCyvNyS9x++/wDdA9nueXjmZHIr6T+oDvzjQmVAdll+Um/aT/trFUKwT9zy9x++/wDdA9kumX2sj57ek+/gYvDLgWxr5/8AmP8Aih0Fgv7pTcfvv/dA1hutDLU0OnrONp3GLnDA12r5Ne78zBQWwG1XUgRjQ+a3pvuP1oUi6kwLk3mj033D60WVrTyb/Yb8Jjtnl9hfsr8BDoLKW9LtUSmIBqMOrOfSGwmORZXvL8k38v41jkRLYqO56W5yjzrp1egnoJMuYwVS2JhSj10GeyL3prfBlyAoNDMOHjhGbe8qOceePNjaEE92dnheLHItcignXQq0pUkanf7Iu7T0VWa3WK2BStcNBXfTLLSGTZdYtujd1T5yMFdVCHCcWdBqCKa5d0RmjW6NvK8aEFqXBS3H0X6ybho1N5ByGhY7qR67YbMJUpJa1oqALXM0AAHwEB3ZdqSVoueebHVjvPDWMp+0a9ZuJZMoMEKhnIyxVJCrXdRTUcY523J0eU93sbYWxGaiurU1oQSMtoGmkV13tRn+dpjx5EeSwbtIdQwyPMR6jclsJUFhRmlqxHEiG0kiWmixntkQd/8ArFVYW/2kU3n8Bgi0WoZ784hs1mKzBNJATXXPMU/MRIIvRCiotXSaTLYKzVJOVKH84eOkEo0oSSa0FM8qV7tYzZoW4EOAijfpOimhWZXhLcjmARBDX8qgsVeg1orHhoATCEEXjfUmQQJrhSRUDMkjfQbIJsNtScgeWwZTu2cCNhjy/paDabYry1YKyKuJlZRVa1yYA6UjTdG7TJsgZMUwlytaI7LUVAIIWmdd+wRTS+ZVbWa6c4UEk0A1O6M/aOkCYsIoc6Cmdc6DSDFvYTJyyqMMQZq1KkYeGsTfQ06ymMHLzMXbxa1OdaU2U4xUYprchsAvGZRWU5HAxpwoRGDSmBc6dnIBRmaCvflTOPQb3uabOmp1ajzWRiWAABph112nKKGZ0TtVnpLwSZvZJxlXYKKgYC2Q2VpGuNKNmeS3wYa8R5ZvtHhtOyD+icsNaFB4nYdBXbGkmdHp5qxs9l3k9W3eSc4yE6+ikzHLVEIFB1aBRtzoa55xtyKLfB6qBANolAz5ddiOdnrS4x91dO5oI63Cy7SBRhxFMjGvNqQzUYMtDLc1qNrSyIykq5Nouw8CAxIBtJO6WtMhtZxWuoyrzgpbQvrLzEQS5y9e3aX+Gm0etMgALwQBZZA6+c22qDZl5NSc9d3KD/pC+svMQFZZy9bO7S+cm0f8NYsQUyxX2GSAZh2mY+7YdPjziW9bwEuS7qQSBlmDmchltzMVXRq9zNWZiwijA10qXxE6nhDoV9FzSArpkgSxxqTkN53a5Ugvr19ZeYgW7p69WvaGm8bzCH0T2tfJv9hvwmFYZAWWoHqg+0ipOUNtdoXq37S+Y20eqYrr66QrZpCkUZ2ACiuWSipamwfnFdh0EdIZmCzzG9UA8mUwow03pZOnI8qYQwmCmgGE1BFKd22OQpaexrV0anpTe3XTa1yXJRuFYoHn5xYdKZHV2qYuwnEvc2Y8Iz09yI1i6ij3cDUcUa9i2B457o0/RC0UmFdAy19qkfrGNsU2qg0Fd+3I6xdWO8upeU2gZ6bDr2T3aw8m8TbNU8Mr9j0lpulRpGW6ZylKy3YHCpYEjZiGXsyg+bfG7OCrLZutkvjUHECoDbvW56d0efFanSPmk9LsyFyWRJyrLCY2JGEb2zw0pp3xprbYXsrMJykbA1Dgah9FqZ76axYdBLrl2fGWBM40wsR2Qp1Vd3E7Y2tltgIKsA6nIhgCD7DsjRY2XOalsePLbw84JhfCa1ahAFASOOtIsfJYQjKCBsKEj3j5rF10ouaXJmhkqqOKhRsOhGIkADManbFfJSmwD3n2k/kI5MmTS67HDG3uUdrlTA4FnWTKlEDE+AByamoXLu2RW2q0zEnywz4sbsoAULQbi2RJ0HONLPFG9lcySanWpJMZm95JNokDWrvw1GQ94hQyuTo0ljSRtZvRBTIE4WianZxGrgSxQVoQVLDLidYz9otFJTMetQAVLAjEoyNSGO47q6xpbPeQIFn01bFSuGh7NKxRXxeInWSZjl+URWqpNMxUbdVOfONY2xZFSONZWNlknrRNmZsTQHz1xHPgPyGUI4utw/7SFxhchKMulQMm87D7axULaLNMkSlLmQ8vC1VALBgtKHtDf7Y1ly9HpM+jJ1tQFbEZzIjEUocAYjPUjjFSyL23+BPpv32K+02NXIKzZ8umXZcVPeduph9ksCrMUvPnsK54nyI3EjON9d7rIStpKthFFVRLAFK5BVUYjxrs2QbLvRXUHq5RBqQMIIAqQO85c43i4Pg53HIuWUdnlKoyFNKjZoBXvNKwnvZUCCtRNmpLWhyqQxJ40pEVothV8GRDhsQIBBG4/wBUZe9byUCUVr2ZiuFcgvXEBVcswKjMcakwnC4qviVqpm1t58lMNMXYbIbeychHiF3dHAyeVBqSaUNDQZac494skhpihgKBgDnkKEV2x5v0uuwS5zL6OTKQaZNmKE8vZBJuti8aTe5m26OyhLYKpxYTQk1zGYjR2a71V5KMimkgg9kGpBlCume3PjA9xXQZ1oAlAk0rmcgAOOhOXOLS32Z0tMsMpBCTKg5elL+93Qt2ty5UnSI7WqLksqXX7C+EBqFxYjKlmoA80UoCTkNAc9YdbrYomMCdKfARAbwT1o9LHihoVo82eWWp0y7k2aUwBEtPuL4RXlklzZnkpbDEooVGXk0OVNNYLuK+CMWEggEEgjLPjqNItv33YJ4pMeWjcWU8iv6Rg8aU6NnOThtyUFrskqfLZQRKLKQKy1ZQdhDKAwzpsMA3P0XnyUfCJVoqQ3ZwvQANojdquY2RoHsNmY0kWqUWOiF1qeA2/GBrTd8yUe0pFPSGnMaRqoR6OV5Jx5KuROrNVHlS1qaEGWqtpXaKiHWBJSyULKhOHPsqTniIJyr6J5RdWK9JlaMQ4CsQHAelFJyJzGmwxI96SHXC8lE4ooK7fQqN+wxMsab4NcWdKO7+pV22yIJb9hAcDeitfNPCAr1l2TCsueFUlQQcOEjZUMBlF9Naa6sJbWaaCf4eDqydmasfgYyPTC1zkAebJCkYkHZZQca0BrXOhAIhPFW9miz3tTM1KunHMZZOgqSzUoqj0mYVy05ga5QoJsl4mzWUsB25hDBtoZi4Qn7KqzD60xT6IhRwN5Zyfp1S23/xm1hnSS2GZaZhPrUU7KAAYfd74p3HzWBmvhySSssk6ky0z76CO/v06GXKP8p/Jo7FVHp4/NhGKi1wabodZ0frFdQ1CpHCta6d0aCbY5KlVIoCTSpJAIpvOWsYOw9KGlE4JUvOlf4mz+fjBNq6V9aAHkoaEkUaYpBOvpGMMkJSez2OfJ5CldXR6QljUGlae7nFrZJgxOoIKhRSnAx5JZekVWAwPmQtetJ3Aecp0HwjedHbveWzlpmJiBQUNMiajXbWJhFY3T7OVrUm10X7HUYsJ01pUcIsOj1rqSpNSNO7Z88Ipp0zrSeyVYjzdxGhG8QFZry+jTQ7g4QKMBQnhQfOsdPRKLf9pNrMuTKYDMuy13ZBvy90Y65Lxct2jiBbDmcwcJb8oM6edNZVqs4RJcxCsxXDOV2KwOQJ3iM/0TXHNJ2SxiO7E3ZA5YuUcs4w0SkarVqSNNa37XsikZVmWqV2qFHB0JxE07NRpBd93gst5SsQMbAZnZtJ4eMSyLbZwQcaZGuT/rHmQtb0/wC/I7HTOrNwTHmMMgre0KCWoO/KM50WaXNcy55PVMGmTKVrSiigI21I5bIsOkV4K0qb1ZrqoOY848e/3QFct2MsozWLdqWdSKZsKZdwj0MVVuYZ7q0X9i6P3TLavWTmzyBxin3KVjXWfpLYpaKkqbMlKqlaIpzrTMlqmuWvGPNccLrI7XiT7Z5P/TL2RtzarBViJ81MRqcKFeA80Dv7zFrZOldiloFExjStC0ss2ZJ1J4x5kXhYoSwRXAPypG9tF+2R5mMziKVooRgM9+XwjR9HxKWWryyzBhWWWrQAEioB/OseS2OQZkxEXV2CjvJpWPVrwP0ZFVNETCo4Cg+EN40maYssp2XLziQT792Wecef9Mm6yzoqywHlVVnbbhJTCBtrQMTsqI2ytUZnIaARk+lOTMmxgJntIwH8A5wOJpqaY/olZFkIqYaTDiM0jTIAKVPqnHUcQd0bBp2NQHUMppkwBBNaGM90VnYpCsRmAEHcmVa7c8UWs61ECg3gDhU0JiopUJtt2Ybp7cUiTNWaHMtJnZNe0gddlTplvOwxn0u2W2k0EcAP7o9Ovvo8ltsryHGeToakUdR2akbDUg98eGXxdsiRMCNiVgxDhWxEYdVYE1XP2xqpuKohwUmFdK36iUJUtyetYl9K0WlBUHSp0jHYIsb2EsOOqNVw11Jzqa+d7IBJjGTt2axVKiOpEex/ss6Zo9n+j2mZ20aksscyhAIWvA19lN0eOkwXdIqzDgDyP6wkEuD6NnXDKerJQEgiq5VDAg6ZHWM1b+jMxPN7Q5HwPOMRcPTG02U0DFkAJwtnoN8ehXD+0az2iiv5NzsOh7vkxop0c7xxkjNTZZBoQQdxyPKKHppaXazohdivWAhak1OFgKD2++PYrRdkqcuisNm0ew7PZHnnT+4Vs/0eZVsP0haAdo1oWAXbUlQM98VOX2W/yIhjcZqmefdJZlMEsV7OLXWi4ZK1H/xE/wA0dga/p7TJtaUoiAabFFSaHUtiJ4kwo4vHjpxpHcwKGkRzHCxRsIcBEgMRBo6zZQAFWV+0p+sPiI9Jv3pAtlVWIJZm7NNlMyTmOW2PLrLMzHePjBFuq81hWpLkZn6x2mM549TT9i4SpNe5vZv7RZbsBgZmOjKtKE7gXBHOJ7/vtZCETM3Po7uB4xWXBdcmRKLazCvaf1QaGi+qKEHfmO6Mdec55rl3cuTtJzpsiXL1fs9I00+nv2S2m+GmnOgGoy+J9kem9CejE5pMvD1apMUzZk5jXCT5q4Kg5AU3ZEx5Amsby32GZZJIeYiYQ1Bn2mxaClO/2CNdEGtMuDNSd2aPpT0YlSZL2mdaJU/AQiqqsHLE0VFwtQZ1NdwJjE2VwpxvSmoljFQbhiJqTA9vvPrgiBVABLtQDFrhUEgaVqacYgtU/Knti1hgurIlOVnpdyyJMySHVFo4qw1z0YGuudRDr2s6pZ2CigCgAcBpGBum8J30Z5cstUTFaoJBofOWo0rQwZKm+VZaza9UzHHMZtoGQMcmhKdI0lK4MmxRzFEeKFij0DxyTFCrEYMdrDJNR0Bswa1Bi6JgUkYyBViMIoDrqT7I21/oSoMyYAugZe0c8ssB047I8ns1pKMGGyNbZb0WclRqNf1Ec+STjJKtmeh46TxvfdGjsV4y01mVH+WwPxMSJarMzM00iYTSlZZ7K+qK8c4pvpJAAoPNBzAPxgS1X91eqIdf92u8DeN8FjNbIvWyotE7A3CWRT2CIrVfEvLBMA34kme6gjKJ0jxGgloMwDWXvr9aJxbzlkmeWSjwgsZo7J0klSz25oIOXZR/fiAGzZHkv7RcMy8nmSlUhgj6UDdhVYsCdcQ9saW12KZPBWVSoNTU0yzH5wNI6H6POr1gqKBqimwHft5wnJ8GiSq+zz+2LLMvNcE4MfNHYKUFBloa1Pt5Viys49TtlzIoZgBiCmhyrkIGMqT9ExYvLbusHrkebWvm/CKirOTP5DxSpK9r5r9jzNpRLUUEk5ADMknYN8W133a8updHUnKjIy+9hmY3d42ezqkppbnEShekypAI7RpqCDu3xPeMmR18lROZpTEhyZmKh2MTXLX3GK0sxl5baql9f4MZKbzvst8IFMrdGmvyxqJjJIJdTLqADjatDUZDgcozSmFVMrHk1r4Mtrn6Y2mzHsuWXcx/PxrGmvfpfZ7wsplTlKzFIdKZEMMidxGEt4CMHBN3EKxOHF2TlQmm0nLugdpbHTCVySZVXnYChriqN8KLabK62qojNs0Jp7fGFGSbrc6ZJJmWIjlYUKKJFWOgwoUMQ6Qe0O8fGPQpvQqTm+KZVqsc1yrmadmFCjDNJxqi4rc0XRDodKtTTVmPNFATVSgJLYBn2KZBRSJrT+xuyA/xbRr60v8A+uFChxexTdle/wCzWyrOlgGZTGoIxLmKjI1WF+0q7VbqkxMAMT5UzOQzy2CvMwoUTJ7glsecSFwgU2k140NBELmpMKFHZ0YM1/7O5dTOB3Ife8aS9rKoluaCuGlaCtN1YUKOHJ+L9DVfhv5mUYZxzDChR6B5lHaR0woUUQxpiw6PuevI2dUf+4sKFES4LxfeNax0+wsVd4rUj2/iEKFGLOtHZcsYj9sfnBLDzeBEKFCQ2F9H/Pfu/wDKLmxWgrOUjaaHiCQI5CgRfRZdLppWyzaGnYO7fQjuIyjxo2v6qfdhQozywjJbnDmySjNJex1LRX0U5Q7rRXzV5frChRwzjXH6s2xu+a+iLHo9MAtUkhQD1i79ppvi4/aN0ekrKNoVcEzGA2HJWrtZd/EU41jkKOjw297NciSWyPORGg6PSQJU188QIQGugIqecKFHoIxiU/Sm8XRUlocCZmi5VzIzprChQoyXB2y5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6872" name="Picture 8" descr="http://www.teamwin-led.com/ezfiles/teamwin/img/img/107111/Bank_office.jpg"/>
          <p:cNvPicPr>
            <a:picLocks noChangeAspect="1" noChangeArrowheads="1"/>
          </p:cNvPicPr>
          <p:nvPr/>
        </p:nvPicPr>
        <p:blipFill>
          <a:blip r:embed="rId8" cstate="print"/>
          <a:stretch>
            <a:fillRect/>
          </a:stretch>
        </p:blipFill>
        <p:spPr bwMode="auto">
          <a:xfrm>
            <a:off x="3232580" y="1628800"/>
            <a:ext cx="2616519" cy="1728192"/>
          </a:xfrm>
          <a:prstGeom prst="rect">
            <a:avLst/>
          </a:prstGeom>
          <a:noFill/>
        </p:spPr>
      </p:pic>
      <p:sp>
        <p:nvSpPr>
          <p:cNvPr id="25" name="橢圓 24"/>
          <p:cNvSpPr/>
          <p:nvPr/>
        </p:nvSpPr>
        <p:spPr bwMode="auto">
          <a:xfrm>
            <a:off x="1115616" y="206084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6" name="橢圓 25"/>
          <p:cNvSpPr/>
          <p:nvPr/>
        </p:nvSpPr>
        <p:spPr bwMode="auto">
          <a:xfrm>
            <a:off x="5652120"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7" name="橢圓 26"/>
          <p:cNvSpPr/>
          <p:nvPr/>
        </p:nvSpPr>
        <p:spPr bwMode="auto">
          <a:xfrm>
            <a:off x="8460432"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24" name="橢圓 23"/>
          <p:cNvSpPr/>
          <p:nvPr/>
        </p:nvSpPr>
        <p:spPr bwMode="auto">
          <a:xfrm>
            <a:off x="4355976"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8" name="橢圓 27"/>
          <p:cNvSpPr/>
          <p:nvPr/>
        </p:nvSpPr>
        <p:spPr bwMode="auto">
          <a:xfrm>
            <a:off x="6732240" y="155679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surveon.com/images/p_product/IP_CAM3260.jpg"/>
          <p:cNvPicPr>
            <a:picLocks noChangeAspect="1" noChangeArrowheads="1"/>
          </p:cNvPicPr>
          <p:nvPr/>
        </p:nvPicPr>
        <p:blipFill>
          <a:blip r:embed="rId3" cstate="print"/>
          <a:srcRect/>
          <a:stretch>
            <a:fillRect/>
          </a:stretch>
        </p:blipFill>
        <p:spPr bwMode="auto">
          <a:xfrm>
            <a:off x="4139952" y="5229200"/>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8</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r>
              <a:rPr lang="en-US" altLang="zh-CN" sz="2900" dirty="0" smtClean="0">
                <a:solidFill>
                  <a:srgbClr val="0070C0"/>
                </a:solidFill>
              </a:rPr>
              <a:t>Logistical HD cameras installation key areas</a:t>
            </a:r>
            <a:endParaRPr lang="zh-CN" altLang="en-US" sz="2900" dirty="0">
              <a:solidFill>
                <a:srgbClr val="0070C0"/>
              </a:solidFill>
            </a:endParaRPr>
          </a:p>
        </p:txBody>
      </p:sp>
      <p:sp>
        <p:nvSpPr>
          <p:cNvPr id="7" name="矩形 6"/>
          <p:cNvSpPr/>
          <p:nvPr/>
        </p:nvSpPr>
        <p:spPr>
          <a:xfrm>
            <a:off x="611560" y="3573016"/>
            <a:ext cx="1132041" cy="416011"/>
          </a:xfrm>
          <a:prstGeom prst="rect">
            <a:avLst/>
          </a:prstGeom>
        </p:spPr>
        <p:txBody>
          <a:bodyPr wrap="none">
            <a:spAutoFit/>
          </a:bodyPr>
          <a:lstStyle/>
          <a:p>
            <a:pPr algn="l">
              <a:lnSpc>
                <a:spcPct val="150000"/>
              </a:lnSpc>
            </a:pPr>
            <a:r>
              <a:rPr lang="en-US" altLang="zh-TW" sz="1600" dirty="0" smtClean="0"/>
              <a:t>Main Gate</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347864" y="3645024"/>
            <a:ext cx="1152880" cy="416011"/>
          </a:xfrm>
          <a:prstGeom prst="rect">
            <a:avLst/>
          </a:prstGeom>
        </p:spPr>
        <p:txBody>
          <a:bodyPr wrap="none">
            <a:spAutoFit/>
          </a:bodyPr>
          <a:lstStyle/>
          <a:p>
            <a:pPr algn="l">
              <a:lnSpc>
                <a:spcPct val="150000"/>
              </a:lnSpc>
            </a:pPr>
            <a:r>
              <a:rPr lang="en-US" altLang="zh-CN" sz="1600" dirty="0" smtClean="0"/>
              <a:t>Parking lot</a:t>
            </a:r>
            <a:endParaRPr lang="zh-TW" altLang="en-US" sz="1600" dirty="0"/>
          </a:p>
        </p:txBody>
      </p:sp>
      <p:sp>
        <p:nvSpPr>
          <p:cNvPr id="22" name="矩形 21"/>
          <p:cNvSpPr/>
          <p:nvPr/>
        </p:nvSpPr>
        <p:spPr>
          <a:xfrm>
            <a:off x="6300192" y="3645024"/>
            <a:ext cx="1232902" cy="416011"/>
          </a:xfrm>
          <a:prstGeom prst="rect">
            <a:avLst/>
          </a:prstGeom>
        </p:spPr>
        <p:txBody>
          <a:bodyPr wrap="none">
            <a:spAutoFit/>
          </a:bodyPr>
          <a:lstStyle/>
          <a:p>
            <a:pPr algn="l">
              <a:lnSpc>
                <a:spcPct val="150000"/>
              </a:lnSpc>
            </a:pPr>
            <a:r>
              <a:rPr lang="en-US" altLang="zh-CN" sz="1600" dirty="0" smtClean="0"/>
              <a:t>Fence Area</a:t>
            </a:r>
            <a:endParaRPr lang="zh-TW" altLang="en-US" sz="1600" dirty="0"/>
          </a:p>
        </p:txBody>
      </p:sp>
      <p:pic>
        <p:nvPicPr>
          <p:cNvPr id="34819" name="Picture 3" descr="http://personage.jxcn.cn/mmsource/image/2008-8-7/jxcn_20080807225624.jpg"/>
          <p:cNvPicPr>
            <a:picLocks noChangeAspect="1" noChangeArrowheads="1"/>
          </p:cNvPicPr>
          <p:nvPr/>
        </p:nvPicPr>
        <p:blipFill>
          <a:blip r:embed="rId4" cstate="print"/>
          <a:stretch>
            <a:fillRect/>
          </a:stretch>
        </p:blipFill>
        <p:spPr bwMode="auto">
          <a:xfrm>
            <a:off x="500034" y="1687877"/>
            <a:ext cx="2500330" cy="1562706"/>
          </a:xfrm>
          <a:prstGeom prst="rect">
            <a:avLst/>
          </a:prstGeom>
          <a:noFill/>
        </p:spPr>
      </p:pic>
      <p:pic>
        <p:nvPicPr>
          <p:cNvPr id="34821" name="Picture 5" descr="http://www.gzskjt.com/xwzx/UploadFiles_4435/200709/20070914094240483.jpg"/>
          <p:cNvPicPr>
            <a:picLocks noChangeAspect="1" noChangeArrowheads="1"/>
          </p:cNvPicPr>
          <p:nvPr/>
        </p:nvPicPr>
        <p:blipFill>
          <a:blip r:embed="rId5" cstate="print"/>
          <a:srcRect/>
          <a:stretch>
            <a:fillRect/>
          </a:stretch>
        </p:blipFill>
        <p:spPr bwMode="auto">
          <a:xfrm>
            <a:off x="3286116" y="1571612"/>
            <a:ext cx="2582028" cy="1809748"/>
          </a:xfrm>
          <a:prstGeom prst="rect">
            <a:avLst/>
          </a:prstGeom>
          <a:noFill/>
        </p:spPr>
      </p:pic>
      <p:pic>
        <p:nvPicPr>
          <p:cNvPr id="34823" name="Picture 7" descr="http://pic3.nipic.com/20090518/545042_093544087_2.jpg"/>
          <p:cNvPicPr>
            <a:picLocks noChangeAspect="1" noChangeArrowheads="1"/>
          </p:cNvPicPr>
          <p:nvPr/>
        </p:nvPicPr>
        <p:blipFill>
          <a:blip r:embed="rId6" cstate="print"/>
          <a:stretch>
            <a:fillRect/>
          </a:stretch>
        </p:blipFill>
        <p:spPr bwMode="auto">
          <a:xfrm>
            <a:off x="6341150" y="1571612"/>
            <a:ext cx="2383574" cy="1785380"/>
          </a:xfrm>
          <a:prstGeom prst="rect">
            <a:avLst/>
          </a:prstGeom>
          <a:noFill/>
        </p:spPr>
      </p:pic>
      <p:sp>
        <p:nvSpPr>
          <p:cNvPr id="16" name="矩形 15"/>
          <p:cNvSpPr/>
          <p:nvPr/>
        </p:nvSpPr>
        <p:spPr>
          <a:xfrm>
            <a:off x="467544" y="4100879"/>
            <a:ext cx="2520280" cy="1200329"/>
          </a:xfrm>
          <a:prstGeom prst="rect">
            <a:avLst/>
          </a:prstGeom>
        </p:spPr>
        <p:txBody>
          <a:bodyPr wrap="square">
            <a:spAutoFit/>
          </a:bodyPr>
          <a:lstStyle/>
          <a:p>
            <a:pPr algn="l">
              <a:lnSpc>
                <a:spcPct val="150000"/>
              </a:lnSpc>
            </a:pPr>
            <a:r>
              <a:rPr lang="en-US" altLang="zh-TW" sz="1600" dirty="0" smtClean="0"/>
              <a:t>Around Gate and wide area HD Box and Dome </a:t>
            </a:r>
          </a:p>
          <a:p>
            <a:pPr algn="l">
              <a:lnSpc>
                <a:spcPct val="150000"/>
              </a:lnSpc>
            </a:pPr>
            <a:r>
              <a:rPr lang="en-US" altLang="zh-TW" sz="1600" dirty="0" smtClean="0"/>
              <a:t>CAM6351, CAM2311</a:t>
            </a:r>
          </a:p>
        </p:txBody>
      </p:sp>
      <p:pic>
        <p:nvPicPr>
          <p:cNvPr id="34818" name="Picture 2" descr="http://www.surveon.com/images/p_product/IP_CAM6351.jpg"/>
          <p:cNvPicPr>
            <a:picLocks noChangeAspect="1" noChangeArrowheads="1"/>
          </p:cNvPicPr>
          <p:nvPr/>
        </p:nvPicPr>
        <p:blipFill>
          <a:blip r:embed="rId7" cstate="print"/>
          <a:srcRect/>
          <a:stretch>
            <a:fillRect/>
          </a:stretch>
        </p:blipFill>
        <p:spPr bwMode="auto">
          <a:xfrm>
            <a:off x="107504" y="5488259"/>
            <a:ext cx="1866900" cy="1181101"/>
          </a:xfrm>
          <a:prstGeom prst="rect">
            <a:avLst/>
          </a:prstGeom>
          <a:noFill/>
        </p:spPr>
      </p:pic>
      <p:pic>
        <p:nvPicPr>
          <p:cNvPr id="20" name="Picture 2" descr="http://www.surveon.com/images/p_product/IP_CAM2400_2300_2320.jpg"/>
          <p:cNvPicPr>
            <a:picLocks noChangeAspect="1" noChangeArrowheads="1"/>
          </p:cNvPicPr>
          <p:nvPr/>
        </p:nvPicPr>
        <p:blipFill>
          <a:blip r:embed="rId8" cstate="print"/>
          <a:srcRect/>
          <a:stretch>
            <a:fillRect/>
          </a:stretch>
        </p:blipFill>
        <p:spPr bwMode="auto">
          <a:xfrm>
            <a:off x="1475656" y="5560267"/>
            <a:ext cx="1525443" cy="965077"/>
          </a:xfrm>
          <a:prstGeom prst="rect">
            <a:avLst/>
          </a:prstGeom>
          <a:noFill/>
        </p:spPr>
      </p:pic>
      <p:sp>
        <p:nvSpPr>
          <p:cNvPr id="21" name="矩形 20"/>
          <p:cNvSpPr/>
          <p:nvPr/>
        </p:nvSpPr>
        <p:spPr>
          <a:xfrm>
            <a:off x="3275856" y="4149080"/>
            <a:ext cx="2232248" cy="1569660"/>
          </a:xfrm>
          <a:prstGeom prst="rect">
            <a:avLst/>
          </a:prstGeom>
        </p:spPr>
        <p:txBody>
          <a:bodyPr wrap="square">
            <a:spAutoFit/>
          </a:bodyPr>
          <a:lstStyle/>
          <a:p>
            <a:pPr algn="l">
              <a:lnSpc>
                <a:spcPct val="150000"/>
              </a:lnSpc>
            </a:pPr>
            <a:r>
              <a:rPr lang="en-US" altLang="zh-TW" sz="1600" dirty="0" smtClean="0"/>
              <a:t>Outdoor Parking and surroundings monitor</a:t>
            </a:r>
          </a:p>
          <a:p>
            <a:pPr algn="l">
              <a:lnSpc>
                <a:spcPct val="150000"/>
              </a:lnSpc>
            </a:pPr>
            <a:r>
              <a:rPr lang="en-US" altLang="zh-TW" sz="1600" dirty="0" smtClean="0"/>
              <a:t>HD IP66</a:t>
            </a:r>
            <a:r>
              <a:rPr lang="zh-TW" altLang="en-US" sz="1600" dirty="0" smtClean="0"/>
              <a:t> </a:t>
            </a:r>
            <a:r>
              <a:rPr lang="en-US" altLang="zh-TW" sz="1600" dirty="0" smtClean="0"/>
              <a:t>IR Bullet CAM3361</a:t>
            </a:r>
          </a:p>
        </p:txBody>
      </p:sp>
      <p:sp>
        <p:nvSpPr>
          <p:cNvPr id="23" name="矩形 22"/>
          <p:cNvSpPr/>
          <p:nvPr/>
        </p:nvSpPr>
        <p:spPr>
          <a:xfrm>
            <a:off x="6300192" y="4149080"/>
            <a:ext cx="1954381" cy="1154675"/>
          </a:xfrm>
          <a:prstGeom prst="rect">
            <a:avLst/>
          </a:prstGeom>
        </p:spPr>
        <p:txBody>
          <a:bodyPr wrap="none">
            <a:spAutoFit/>
          </a:bodyPr>
          <a:lstStyle/>
          <a:p>
            <a:pPr algn="l">
              <a:lnSpc>
                <a:spcPct val="150000"/>
              </a:lnSpc>
            </a:pPr>
            <a:r>
              <a:rPr lang="en-US" altLang="zh-TW" sz="1600" dirty="0" smtClean="0"/>
              <a:t>Outdoor fence area</a:t>
            </a:r>
          </a:p>
          <a:p>
            <a:pPr algn="l">
              <a:lnSpc>
                <a:spcPct val="150000"/>
              </a:lnSpc>
            </a:pPr>
            <a:r>
              <a:rPr lang="en-US" altLang="zh-TW" sz="1600" dirty="0" smtClean="0"/>
              <a:t>HD IP66</a:t>
            </a:r>
            <a:r>
              <a:rPr lang="zh-TW" altLang="en-US" sz="1600" dirty="0" smtClean="0"/>
              <a:t> </a:t>
            </a:r>
            <a:r>
              <a:rPr lang="en-US" altLang="zh-TW" sz="1600" dirty="0" smtClean="0"/>
              <a:t>IR Bullet</a:t>
            </a:r>
          </a:p>
          <a:p>
            <a:pPr algn="l">
              <a:lnSpc>
                <a:spcPct val="150000"/>
              </a:lnSpc>
            </a:pPr>
            <a:r>
              <a:rPr lang="en-US" altLang="zh-TW" sz="1600" dirty="0" smtClean="0"/>
              <a:t>CAM3361</a:t>
            </a:r>
          </a:p>
        </p:txBody>
      </p:sp>
      <p:pic>
        <p:nvPicPr>
          <p:cNvPr id="34822" name="Picture 6" descr="http://www.surveon.com/images/p_product/IP_CAM3260.jpg"/>
          <p:cNvPicPr>
            <a:picLocks noChangeAspect="1" noChangeArrowheads="1"/>
          </p:cNvPicPr>
          <p:nvPr/>
        </p:nvPicPr>
        <p:blipFill>
          <a:blip r:embed="rId3" cstate="print"/>
          <a:srcRect/>
          <a:stretch>
            <a:fillRect/>
          </a:stretch>
        </p:blipFill>
        <p:spPr bwMode="auto">
          <a:xfrm>
            <a:off x="7092280" y="5229200"/>
            <a:ext cx="1866900" cy="1181101"/>
          </a:xfrm>
          <a:prstGeom prst="rect">
            <a:avLst/>
          </a:prstGeom>
          <a:noFill/>
        </p:spPr>
      </p:pic>
      <p:sp>
        <p:nvSpPr>
          <p:cNvPr id="24" name="橢圓 23"/>
          <p:cNvSpPr/>
          <p:nvPr/>
        </p:nvSpPr>
        <p:spPr bwMode="auto">
          <a:xfrm>
            <a:off x="5508104"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5" name="橢圓 24"/>
          <p:cNvSpPr/>
          <p:nvPr/>
        </p:nvSpPr>
        <p:spPr bwMode="auto">
          <a:xfrm>
            <a:off x="6300192" y="249289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27" name="橢圓 26"/>
          <p:cNvSpPr/>
          <p:nvPr/>
        </p:nvSpPr>
        <p:spPr bwMode="auto">
          <a:xfrm>
            <a:off x="7092280" y="249289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http://www.surveon.com/images/p_product/IP_CAM1320.jpg"/>
          <p:cNvPicPr>
            <a:picLocks noChangeAspect="1" noChangeArrowheads="1"/>
          </p:cNvPicPr>
          <p:nvPr/>
        </p:nvPicPr>
        <p:blipFill>
          <a:blip r:embed="rId3" cstate="print"/>
          <a:srcRect/>
          <a:stretch>
            <a:fillRect/>
          </a:stretch>
        </p:blipFill>
        <p:spPr bwMode="auto">
          <a:xfrm>
            <a:off x="7097588" y="5301208"/>
            <a:ext cx="1866900" cy="1181101"/>
          </a:xfrm>
          <a:prstGeom prst="rect">
            <a:avLst/>
          </a:prstGeom>
          <a:noFill/>
        </p:spPr>
      </p:pic>
      <p:pic>
        <p:nvPicPr>
          <p:cNvPr id="32772" name="Picture 4" descr="http://www.surveon.com/images/p_product/IP_CAM1301.jpg"/>
          <p:cNvPicPr>
            <a:picLocks noChangeAspect="1" noChangeArrowheads="1"/>
          </p:cNvPicPr>
          <p:nvPr/>
        </p:nvPicPr>
        <p:blipFill>
          <a:blip r:embed="rId4" cstate="print"/>
          <a:srcRect/>
          <a:stretch>
            <a:fillRect/>
          </a:stretch>
        </p:blipFill>
        <p:spPr bwMode="auto">
          <a:xfrm>
            <a:off x="1187624" y="5344243"/>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9</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r>
              <a:rPr lang="en-US" altLang="zh-CN" sz="2900" dirty="0" smtClean="0">
                <a:solidFill>
                  <a:srgbClr val="0070C0"/>
                </a:solidFill>
              </a:rPr>
              <a:t>Administrative Region HD camera installation key areas</a:t>
            </a:r>
            <a:endParaRPr lang="zh-CN" altLang="en-US" sz="2900" dirty="0">
              <a:solidFill>
                <a:srgbClr val="0070C0"/>
              </a:solidFill>
            </a:endParaRPr>
          </a:p>
        </p:txBody>
      </p:sp>
      <p:sp>
        <p:nvSpPr>
          <p:cNvPr id="7" name="矩形 6"/>
          <p:cNvSpPr/>
          <p:nvPr/>
        </p:nvSpPr>
        <p:spPr>
          <a:xfrm>
            <a:off x="395536" y="3573016"/>
            <a:ext cx="1072730" cy="416011"/>
          </a:xfrm>
          <a:prstGeom prst="rect">
            <a:avLst/>
          </a:prstGeom>
        </p:spPr>
        <p:txBody>
          <a:bodyPr wrap="none">
            <a:spAutoFit/>
          </a:bodyPr>
          <a:lstStyle/>
          <a:p>
            <a:pPr algn="l">
              <a:lnSpc>
                <a:spcPct val="150000"/>
              </a:lnSpc>
            </a:pPr>
            <a:r>
              <a:rPr lang="en-US" altLang="zh-CN" sz="1600" dirty="0" smtClean="0"/>
              <a:t>Stairways</a:t>
            </a:r>
            <a:endParaRPr lang="zh-TW" altLang="en-US" sz="1600" dirty="0"/>
          </a:p>
        </p:txBody>
      </p:sp>
      <p:sp>
        <p:nvSpPr>
          <p:cNvPr id="19" name="矩形 18"/>
          <p:cNvSpPr/>
          <p:nvPr/>
        </p:nvSpPr>
        <p:spPr>
          <a:xfrm>
            <a:off x="3491880" y="3645024"/>
            <a:ext cx="1770036" cy="416011"/>
          </a:xfrm>
          <a:prstGeom prst="rect">
            <a:avLst/>
          </a:prstGeom>
        </p:spPr>
        <p:txBody>
          <a:bodyPr wrap="none">
            <a:spAutoFit/>
          </a:bodyPr>
          <a:lstStyle/>
          <a:p>
            <a:pPr algn="l">
              <a:lnSpc>
                <a:spcPct val="150000"/>
              </a:lnSpc>
            </a:pPr>
            <a:r>
              <a:rPr lang="en-US" altLang="zh-TW" sz="1600" dirty="0" smtClean="0"/>
              <a:t>Conference room</a:t>
            </a:r>
            <a:endParaRPr lang="zh-TW" altLang="en-US" sz="1600" dirty="0"/>
          </a:p>
        </p:txBody>
      </p:sp>
      <p:pic>
        <p:nvPicPr>
          <p:cNvPr id="21" name="Picture 4" descr="http://www.68685858.com/uploads/allimg/120815/12-120Q5160P2547.JPG"/>
          <p:cNvPicPr>
            <a:picLocks noChangeAspect="1" noChangeArrowheads="1"/>
          </p:cNvPicPr>
          <p:nvPr/>
        </p:nvPicPr>
        <p:blipFill>
          <a:blip r:embed="rId5" cstate="print"/>
          <a:stretch>
            <a:fillRect/>
          </a:stretch>
        </p:blipFill>
        <p:spPr bwMode="auto">
          <a:xfrm>
            <a:off x="3503542" y="1714488"/>
            <a:ext cx="2335808" cy="1751856"/>
          </a:xfrm>
          <a:prstGeom prst="rect">
            <a:avLst/>
          </a:prstGeom>
          <a:noFill/>
        </p:spPr>
      </p:pic>
      <p:sp>
        <p:nvSpPr>
          <p:cNvPr id="22" name="矩形 21"/>
          <p:cNvSpPr/>
          <p:nvPr/>
        </p:nvSpPr>
        <p:spPr>
          <a:xfrm>
            <a:off x="6300192" y="3645024"/>
            <a:ext cx="1483098" cy="416011"/>
          </a:xfrm>
          <a:prstGeom prst="rect">
            <a:avLst/>
          </a:prstGeom>
        </p:spPr>
        <p:txBody>
          <a:bodyPr wrap="none">
            <a:spAutoFit/>
          </a:bodyPr>
          <a:lstStyle/>
          <a:p>
            <a:pPr algn="l">
              <a:lnSpc>
                <a:spcPct val="150000"/>
              </a:lnSpc>
            </a:pPr>
            <a:r>
              <a:rPr lang="en-US" altLang="zh-TW" sz="1600" dirty="0" smtClean="0"/>
              <a:t>Administration</a:t>
            </a:r>
            <a:endParaRPr lang="zh-TW" altLang="en-US" sz="1600" dirty="0"/>
          </a:p>
        </p:txBody>
      </p:sp>
      <p:sp>
        <p:nvSpPr>
          <p:cNvPr id="32773" name="AutoShape 5" descr="http://t3.baidu.com/it/u=3406454162,256593093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2775" name="AutoShape 7" descr="http://t3.baidu.com/it/u=3406454162,256593093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2777" name="Picture 9" descr="http://www.xn120.net/uploadfiles/Picture_Departments/2009417160228.jpg"/>
          <p:cNvPicPr>
            <a:picLocks noChangeAspect="1" noChangeArrowheads="1"/>
          </p:cNvPicPr>
          <p:nvPr/>
        </p:nvPicPr>
        <p:blipFill>
          <a:blip r:embed="rId6" cstate="print"/>
          <a:stretch>
            <a:fillRect/>
          </a:stretch>
        </p:blipFill>
        <p:spPr bwMode="auto">
          <a:xfrm>
            <a:off x="6483660" y="1819264"/>
            <a:ext cx="2469870" cy="1609736"/>
          </a:xfrm>
          <a:prstGeom prst="rect">
            <a:avLst/>
          </a:prstGeom>
          <a:noFill/>
        </p:spPr>
      </p:pic>
      <p:sp>
        <p:nvSpPr>
          <p:cNvPr id="20" name="矩形 19"/>
          <p:cNvSpPr/>
          <p:nvPr/>
        </p:nvSpPr>
        <p:spPr>
          <a:xfrm>
            <a:off x="395536" y="4172887"/>
            <a:ext cx="2016224" cy="1524007"/>
          </a:xfrm>
          <a:prstGeom prst="rect">
            <a:avLst/>
          </a:prstGeom>
        </p:spPr>
        <p:txBody>
          <a:bodyPr wrap="square">
            <a:spAutoFit/>
          </a:bodyPr>
          <a:lstStyle/>
          <a:p>
            <a:pPr algn="l">
              <a:lnSpc>
                <a:spcPct val="150000"/>
              </a:lnSpc>
            </a:pPr>
            <a:r>
              <a:rPr lang="en-US" altLang="zh-TW" sz="1600" dirty="0" smtClean="0"/>
              <a:t>Stairway aisle entrance monitor HD IR Box CAM1301</a:t>
            </a:r>
          </a:p>
        </p:txBody>
      </p:sp>
      <p:sp>
        <p:nvSpPr>
          <p:cNvPr id="23" name="矩形 22"/>
          <p:cNvSpPr/>
          <p:nvPr/>
        </p:nvSpPr>
        <p:spPr>
          <a:xfrm>
            <a:off x="3419872" y="4149080"/>
            <a:ext cx="2016224" cy="1200329"/>
          </a:xfrm>
          <a:prstGeom prst="rect">
            <a:avLst/>
          </a:prstGeom>
        </p:spPr>
        <p:txBody>
          <a:bodyPr wrap="square">
            <a:spAutoFit/>
          </a:bodyPr>
          <a:lstStyle/>
          <a:p>
            <a:pPr algn="l">
              <a:lnSpc>
                <a:spcPct val="150000"/>
              </a:lnSpc>
            </a:pPr>
            <a:r>
              <a:rPr lang="en-US" altLang="zh-TW" sz="1600" dirty="0" smtClean="0"/>
              <a:t>Entrance monitor</a:t>
            </a:r>
          </a:p>
          <a:p>
            <a:pPr algn="l">
              <a:lnSpc>
                <a:spcPct val="150000"/>
              </a:lnSpc>
            </a:pPr>
            <a:r>
              <a:rPr lang="en-US" altLang="zh-TW" sz="1600" dirty="0" smtClean="0"/>
              <a:t>HD IR mini Dome</a:t>
            </a:r>
          </a:p>
          <a:p>
            <a:pPr algn="l">
              <a:lnSpc>
                <a:spcPct val="150000"/>
              </a:lnSpc>
            </a:pPr>
            <a:r>
              <a:rPr lang="en-US" altLang="zh-TW" sz="1600" dirty="0" smtClean="0"/>
              <a:t>CAM1320</a:t>
            </a:r>
          </a:p>
        </p:txBody>
      </p:sp>
      <p:pic>
        <p:nvPicPr>
          <p:cNvPr id="32774" name="Picture 6" descr="http://www.surveon.com/images/p_product/IP_CAM1320.jpg"/>
          <p:cNvPicPr>
            <a:picLocks noChangeAspect="1" noChangeArrowheads="1"/>
          </p:cNvPicPr>
          <p:nvPr/>
        </p:nvPicPr>
        <p:blipFill>
          <a:blip r:embed="rId3" cstate="print"/>
          <a:srcRect/>
          <a:stretch>
            <a:fillRect/>
          </a:stretch>
        </p:blipFill>
        <p:spPr bwMode="auto">
          <a:xfrm>
            <a:off x="4067944" y="5373216"/>
            <a:ext cx="1866900" cy="1181101"/>
          </a:xfrm>
          <a:prstGeom prst="rect">
            <a:avLst/>
          </a:prstGeom>
          <a:noFill/>
        </p:spPr>
      </p:pic>
      <p:sp>
        <p:nvSpPr>
          <p:cNvPr id="24" name="矩形 23"/>
          <p:cNvSpPr/>
          <p:nvPr/>
        </p:nvSpPr>
        <p:spPr>
          <a:xfrm>
            <a:off x="6300192" y="4221088"/>
            <a:ext cx="2016224" cy="1524007"/>
          </a:xfrm>
          <a:prstGeom prst="rect">
            <a:avLst/>
          </a:prstGeom>
        </p:spPr>
        <p:txBody>
          <a:bodyPr wrap="square">
            <a:spAutoFit/>
          </a:bodyPr>
          <a:lstStyle/>
          <a:p>
            <a:pPr algn="l">
              <a:lnSpc>
                <a:spcPct val="150000"/>
              </a:lnSpc>
            </a:pPr>
            <a:r>
              <a:rPr lang="en-US" altLang="zh-TW" sz="1600" dirty="0" smtClean="0"/>
              <a:t>Access control and operation monitor HD Mini  Dome CAM1320</a:t>
            </a:r>
          </a:p>
        </p:txBody>
      </p:sp>
      <p:pic>
        <p:nvPicPr>
          <p:cNvPr id="32778" name="Picture 10" descr="http://t3.gstatic.com/images?q=tbn:ANd9GcT64FosCMPVnghMOCmvRYQz1rHMeqkU5gwV8K0Rk94iRo5Unhjtwg"/>
          <p:cNvPicPr>
            <a:picLocks noChangeAspect="1" noChangeArrowheads="1"/>
          </p:cNvPicPr>
          <p:nvPr/>
        </p:nvPicPr>
        <p:blipFill>
          <a:blip r:embed="rId7" cstate="print"/>
          <a:stretch>
            <a:fillRect/>
          </a:stretch>
        </p:blipFill>
        <p:spPr bwMode="auto">
          <a:xfrm>
            <a:off x="426394" y="1700809"/>
            <a:ext cx="2213360" cy="1800200"/>
          </a:xfrm>
          <a:prstGeom prst="rect">
            <a:avLst/>
          </a:prstGeom>
          <a:noFill/>
        </p:spPr>
      </p:pic>
      <p:sp>
        <p:nvSpPr>
          <p:cNvPr id="26" name="橢圓 25"/>
          <p:cNvSpPr/>
          <p:nvPr/>
        </p:nvSpPr>
        <p:spPr bwMode="auto">
          <a:xfrm>
            <a:off x="971600"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8" name="橢圓 27"/>
          <p:cNvSpPr/>
          <p:nvPr/>
        </p:nvSpPr>
        <p:spPr bwMode="auto">
          <a:xfrm>
            <a:off x="3491880" y="170080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7"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29" name="橢圓 28"/>
          <p:cNvSpPr/>
          <p:nvPr/>
        </p:nvSpPr>
        <p:spPr bwMode="auto">
          <a:xfrm>
            <a:off x="611560" y="213285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1" name="橢圓 30"/>
          <p:cNvSpPr/>
          <p:nvPr/>
        </p:nvSpPr>
        <p:spPr bwMode="auto">
          <a:xfrm>
            <a:off x="5004048" y="191683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2" name="橢圓 31"/>
          <p:cNvSpPr/>
          <p:nvPr/>
        </p:nvSpPr>
        <p:spPr bwMode="auto">
          <a:xfrm>
            <a:off x="5652120" y="170080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橢圓 32"/>
          <p:cNvSpPr/>
          <p:nvPr/>
        </p:nvSpPr>
        <p:spPr bwMode="auto">
          <a:xfrm>
            <a:off x="7164288" y="213285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4" name="橢圓 33"/>
          <p:cNvSpPr/>
          <p:nvPr/>
        </p:nvSpPr>
        <p:spPr bwMode="auto">
          <a:xfrm>
            <a:off x="8748464"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6" name="橢圓 35"/>
          <p:cNvSpPr/>
          <p:nvPr/>
        </p:nvSpPr>
        <p:spPr bwMode="auto">
          <a:xfrm>
            <a:off x="6444208"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9781</TotalTime>
  <Words>1460</Words>
  <Application>Microsoft Office PowerPoint</Application>
  <PresentationFormat>如螢幕大小 (4:3)</PresentationFormat>
  <Paragraphs>363</Paragraphs>
  <Slides>24</Slides>
  <Notes>24</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預設簡報設計</vt:lpstr>
      <vt:lpstr>投影片 1</vt:lpstr>
      <vt:lpstr>投影片 2</vt:lpstr>
      <vt:lpstr>Enterprise Factory HD Surveillance key objectives</vt:lpstr>
      <vt:lpstr>Security Key Areas of Enterprise factory</vt:lpstr>
      <vt:lpstr>Enterprise Level Client-Server Architecture Video Surveillance Solution</vt:lpstr>
      <vt:lpstr>Production Area HD cameras installation key areas</vt:lpstr>
      <vt:lpstr>Access control HD cameras installation key areas</vt:lpstr>
      <vt:lpstr>Logistical HD cameras installation key areas</vt:lpstr>
      <vt:lpstr>Administrative Region HD camera installation key areas</vt:lpstr>
      <vt:lpstr>投影片 10</vt:lpstr>
      <vt:lpstr>投影片 11</vt:lpstr>
      <vt:lpstr>投影片 12</vt:lpstr>
      <vt:lpstr>Enterprise Factory Standard 32 CH Package</vt:lpstr>
      <vt:lpstr>投影片 14</vt:lpstr>
      <vt:lpstr>Storage requirements configuration</vt:lpstr>
      <vt:lpstr>投影片 16</vt:lpstr>
      <vt:lpstr>投影片 17</vt:lpstr>
      <vt:lpstr>投影片 18</vt:lpstr>
      <vt:lpstr>投影片 19</vt:lpstr>
      <vt:lpstr>Recording Recovery for Offline</vt:lpstr>
      <vt:lpstr>Actionable Monitoring &amp; Smart Investigation</vt:lpstr>
      <vt:lpstr> Remote client and TV wall matrix</vt:lpstr>
      <vt:lpstr>Surveon Solution Advantages</vt:lpstr>
      <vt:lpstr>Question and Answer</vt:lpstr>
    </vt:vector>
  </TitlesOfParts>
  <Company>SYNNEX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jennifer.chen</dc:creator>
  <cp:lastModifiedBy>Wendy.Wei(魏翠瑛)</cp:lastModifiedBy>
  <cp:revision>264</cp:revision>
  <dcterms:created xsi:type="dcterms:W3CDTF">2011-04-25T03:10:53Z</dcterms:created>
  <dcterms:modified xsi:type="dcterms:W3CDTF">2013-06-04T04:58:59Z</dcterms:modified>
</cp:coreProperties>
</file>