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396" r:id="rId3"/>
    <p:sldId id="422" r:id="rId4"/>
    <p:sldId id="459" r:id="rId5"/>
    <p:sldId id="509" r:id="rId6"/>
    <p:sldId id="505" r:id="rId7"/>
    <p:sldId id="506" r:id="rId8"/>
    <p:sldId id="507" r:id="rId9"/>
    <p:sldId id="508" r:id="rId10"/>
    <p:sldId id="475" r:id="rId11"/>
    <p:sldId id="510" r:id="rId12"/>
    <p:sldId id="511" r:id="rId13"/>
    <p:sldId id="512" r:id="rId14"/>
    <p:sldId id="513" r:id="rId15"/>
    <p:sldId id="514" r:id="rId16"/>
    <p:sldId id="515" r:id="rId17"/>
    <p:sldId id="516" r:id="rId18"/>
    <p:sldId id="517" r:id="rId19"/>
    <p:sldId id="518" r:id="rId20"/>
    <p:sldId id="519" r:id="rId21"/>
    <p:sldId id="520" r:id="rId22"/>
    <p:sldId id="521" r:id="rId23"/>
    <p:sldId id="522" r:id="rId24"/>
    <p:sldId id="528" r:id="rId25"/>
    <p:sldId id="529" r:id="rId26"/>
    <p:sldId id="530" r:id="rId27"/>
    <p:sldId id="523" r:id="rId28"/>
    <p:sldId id="524" r:id="rId29"/>
  </p:sldIdLst>
  <p:sldSz cx="9144000" cy="6858000" type="screen4x3"/>
  <p:notesSz cx="7099300" cy="10234613"/>
  <p:defaultTextStyle>
    <a:defPPr>
      <a:defRPr lang="zh-TW"/>
    </a:defPPr>
    <a:lvl1pPr algn="ctr" rtl="0" fontAlgn="base">
      <a:spcBef>
        <a:spcPct val="0"/>
      </a:spcBef>
      <a:spcAft>
        <a:spcPct val="0"/>
      </a:spcAft>
      <a:defRPr kumimoji="1" kern="1200">
        <a:solidFill>
          <a:schemeClr val="tx1"/>
        </a:solidFill>
        <a:latin typeface="Arial" charset="0"/>
        <a:ea typeface="新細明體" charset="-120"/>
        <a:cs typeface="+mn-cs"/>
      </a:defRPr>
    </a:lvl1pPr>
    <a:lvl2pPr marL="457200" algn="ctr" rtl="0" fontAlgn="base">
      <a:spcBef>
        <a:spcPct val="0"/>
      </a:spcBef>
      <a:spcAft>
        <a:spcPct val="0"/>
      </a:spcAft>
      <a:defRPr kumimoji="1" kern="1200">
        <a:solidFill>
          <a:schemeClr val="tx1"/>
        </a:solidFill>
        <a:latin typeface="Arial" charset="0"/>
        <a:ea typeface="新細明體" charset="-120"/>
        <a:cs typeface="+mn-cs"/>
      </a:defRPr>
    </a:lvl2pPr>
    <a:lvl3pPr marL="914400" algn="ctr" rtl="0" fontAlgn="base">
      <a:spcBef>
        <a:spcPct val="0"/>
      </a:spcBef>
      <a:spcAft>
        <a:spcPct val="0"/>
      </a:spcAft>
      <a:defRPr kumimoji="1" kern="1200">
        <a:solidFill>
          <a:schemeClr val="tx1"/>
        </a:solidFill>
        <a:latin typeface="Arial" charset="0"/>
        <a:ea typeface="新細明體" charset="-120"/>
        <a:cs typeface="+mn-cs"/>
      </a:defRPr>
    </a:lvl3pPr>
    <a:lvl4pPr marL="1371600" algn="ctr" rtl="0" fontAlgn="base">
      <a:spcBef>
        <a:spcPct val="0"/>
      </a:spcBef>
      <a:spcAft>
        <a:spcPct val="0"/>
      </a:spcAft>
      <a:defRPr kumimoji="1" kern="1200">
        <a:solidFill>
          <a:schemeClr val="tx1"/>
        </a:solidFill>
        <a:latin typeface="Arial" charset="0"/>
        <a:ea typeface="新細明體" charset="-120"/>
        <a:cs typeface="+mn-cs"/>
      </a:defRPr>
    </a:lvl4pPr>
    <a:lvl5pPr marL="1828800" algn="ctr"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00800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87923" autoAdjust="0"/>
  </p:normalViewPr>
  <p:slideViewPr>
    <p:cSldViewPr>
      <p:cViewPr varScale="1">
        <p:scale>
          <a:sx n="63" d="100"/>
          <a:sy n="63" d="100"/>
        </p:scale>
        <p:origin x="-133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defRPr sz="1300"/>
            </a:lvl1pPr>
          </a:lstStyle>
          <a:p>
            <a:endParaRPr lang="en-US" altLang="zh-TW"/>
          </a:p>
        </p:txBody>
      </p:sp>
      <p:sp>
        <p:nvSpPr>
          <p:cNvPr id="4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zh-TW"/>
          </a:p>
        </p:txBody>
      </p:sp>
      <p:sp>
        <p:nvSpPr>
          <p:cNvPr id="410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0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defRPr sz="1300"/>
            </a:lvl1pPr>
          </a:lstStyle>
          <a:p>
            <a:endParaRPr lang="en-US" altLang="zh-TW"/>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429AC74C-659D-4DC1-B90C-832493ED86CE}"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5DCCF-99A2-40A7-B5A8-A9C1F934AD78}" type="slidenum">
              <a:rPr lang="en-US" altLang="zh-TW"/>
              <a:pPr/>
              <a:t>1</a:t>
            </a:fld>
            <a:endParaRPr lang="en-US" altLang="zh-TW"/>
          </a:p>
        </p:txBody>
      </p:sp>
      <p:sp>
        <p:nvSpPr>
          <p:cNvPr id="5122" name="Rectangle 2"/>
          <p:cNvSpPr>
            <a:spLocks noGrp="1" noRot="1" noChangeAspect="1" noChangeArrowheads="1" noTextEdit="1"/>
          </p:cNvSpPr>
          <p:nvPr>
            <p:ph type="sldImg"/>
          </p:nvPr>
        </p:nvSpPr>
        <p:spPr>
          <a:xfrm>
            <a:off x="992188" y="768350"/>
            <a:ext cx="5114925" cy="3836988"/>
          </a:xfrm>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10</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10</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11</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11</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12</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12</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13</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13</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miter lim="800000"/>
            <a:headEnd/>
            <a:tailEnd/>
          </a:ln>
        </p:spPr>
        <p:txBody>
          <a:bodyPr/>
          <a:lstStyle/>
          <a:p>
            <a:fld id="{0DACD2DB-F5BE-43F8-BB73-4EE9B69559BB}" type="slidenum">
              <a:rPr lang="en-US" altLang="zh-TW" smtClean="0">
                <a:ea typeface="新細明體" charset="-120"/>
              </a:rPr>
              <a:pPr/>
              <a:t>14</a:t>
            </a:fld>
            <a:endParaRPr lang="en-US" altLang="zh-TW" smtClean="0">
              <a:ea typeface="新細明體" charset="-120"/>
            </a:endParaRPr>
          </a:p>
        </p:txBody>
      </p:sp>
      <p:sp>
        <p:nvSpPr>
          <p:cNvPr id="44034" name="Rectangle 2"/>
          <p:cNvSpPr>
            <a:spLocks noGrp="1" noRot="1" noChangeAspect="1" noChangeArrowheads="1" noTextEdit="1"/>
          </p:cNvSpPr>
          <p:nvPr>
            <p:ph type="sldImg"/>
          </p:nvPr>
        </p:nvSpPr>
        <p:spPr>
          <a:xfrm>
            <a:off x="992188" y="768350"/>
            <a:ext cx="5114925" cy="3836988"/>
          </a:xfrm>
          <a:ln/>
        </p:spPr>
      </p:sp>
      <p:sp>
        <p:nvSpPr>
          <p:cNvPr id="44035" name="Rectangle 3"/>
          <p:cNvSpPr>
            <a:spLocks noGrp="1" noChangeArrowheads="1"/>
          </p:cNvSpPr>
          <p:nvPr>
            <p:ph type="body" idx="1"/>
          </p:nvPr>
        </p:nvSpPr>
        <p:spPr>
          <a:noFill/>
        </p:spPr>
        <p:txBody>
          <a:bodyPr/>
          <a:lstStyle/>
          <a:p>
            <a:endParaRPr lang="en-US" altLang="zh-TW" dirty="0" smtClean="0">
              <a:ea typeface="新細明體"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miter lim="800000"/>
            <a:headEnd/>
            <a:tailEnd/>
          </a:ln>
        </p:spPr>
        <p:txBody>
          <a:bodyPr/>
          <a:lstStyle/>
          <a:p>
            <a:fld id="{A195EA1F-463F-4C10-BF0E-A9D89A388E9D}" type="slidenum">
              <a:rPr lang="en-US" altLang="zh-TW" smtClean="0">
                <a:solidFill>
                  <a:prstClr val="black"/>
                </a:solidFill>
              </a:rPr>
              <a:pPr/>
              <a:t>15</a:t>
            </a:fld>
            <a:endParaRPr lang="en-US" altLang="zh-TW" smtClean="0">
              <a:solidFill>
                <a:prstClr val="black"/>
              </a:solidFill>
            </a:endParaRPr>
          </a:p>
        </p:txBody>
      </p:sp>
      <p:sp>
        <p:nvSpPr>
          <p:cNvPr id="46082" name="Rectangle 2"/>
          <p:cNvSpPr>
            <a:spLocks noGrp="1" noRot="1" noChangeAspect="1" noChangeArrowheads="1" noTextEdit="1"/>
          </p:cNvSpPr>
          <p:nvPr>
            <p:ph type="sldImg"/>
          </p:nvPr>
        </p:nvSpPr>
        <p:spPr>
          <a:xfrm>
            <a:off x="992188" y="768350"/>
            <a:ext cx="5114925" cy="3836988"/>
          </a:xfrm>
          <a:ln/>
        </p:spPr>
      </p:sp>
      <p:sp>
        <p:nvSpPr>
          <p:cNvPr id="46083" name="Rectangle 3"/>
          <p:cNvSpPr>
            <a:spLocks noGrp="1" noChangeArrowheads="1"/>
          </p:cNvSpPr>
          <p:nvPr>
            <p:ph type="body" idx="1"/>
          </p:nvPr>
        </p:nvSpPr>
        <p:spPr>
          <a:noFill/>
        </p:spPr>
        <p:txBody>
          <a:bodyPr/>
          <a:lstStyle/>
          <a:p>
            <a:pPr eaLnBrk="1" hangingPunct="1"/>
            <a:endParaRPr lang="en-US" altLang="zh-TW" dirty="0" smtClean="0">
              <a:ea typeface="新細明體"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miter lim="800000"/>
            <a:headEnd/>
            <a:tailEnd/>
          </a:ln>
        </p:spPr>
        <p:txBody>
          <a:bodyPr/>
          <a:lstStyle/>
          <a:p>
            <a:fld id="{6E6E3E7F-00BF-41EC-AA46-F21FF93212F0}" type="slidenum">
              <a:rPr lang="en-US" altLang="zh-TW" smtClean="0">
                <a:solidFill>
                  <a:prstClr val="black"/>
                </a:solidFill>
              </a:rPr>
              <a:pPr/>
              <a:t>16</a:t>
            </a:fld>
            <a:endParaRPr lang="en-US" altLang="zh-TW" smtClean="0">
              <a:solidFill>
                <a:prstClr val="black"/>
              </a:solidFill>
            </a:endParaRPr>
          </a:p>
        </p:txBody>
      </p:sp>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endParaRPr lang="zh-TW" altLang="zh-TW" dirty="0" smtClean="0">
              <a:ea typeface="新細明體"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636AA8F6-5DD4-4822-9441-2318F043BE37}" type="slidenum">
              <a:rPr lang="en-US" altLang="zh-TW" sz="1300">
                <a:solidFill>
                  <a:prstClr val="black"/>
                </a:solidFill>
              </a:rPr>
              <a:pPr algn="r"/>
              <a:t>17</a:t>
            </a:fld>
            <a:endParaRPr lang="en-US" altLang="zh-TW" sz="1300" dirty="0">
              <a:solidFill>
                <a:prstClr val="black"/>
              </a:solidFill>
            </a:endParaRPr>
          </a:p>
        </p:txBody>
      </p:sp>
      <p:sp>
        <p:nvSpPr>
          <p:cNvPr id="50178" name="Rectangle 7"/>
          <p:cNvSpPr txBox="1">
            <a:spLocks noGrp="1" noChangeArrowheads="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2E2EB3D9-B025-423B-B851-2547E9BC6FFD}" type="slidenum">
              <a:rPr lang="en-US" altLang="zh-TW" sz="1300">
                <a:solidFill>
                  <a:prstClr val="black"/>
                </a:solidFill>
              </a:rPr>
              <a:pPr algn="r"/>
              <a:t>17</a:t>
            </a:fld>
            <a:endParaRPr lang="en-US" altLang="zh-TW" sz="1300" dirty="0">
              <a:solidFill>
                <a:prstClr val="black"/>
              </a:solidFill>
            </a:endParaRPr>
          </a:p>
        </p:txBody>
      </p:sp>
      <p:sp>
        <p:nvSpPr>
          <p:cNvPr id="50179" name="Rectangle 2"/>
          <p:cNvSpPr>
            <a:spLocks noGrp="1" noRot="1" noChangeAspect="1" noChangeArrowheads="1" noTextEdit="1"/>
          </p:cNvSpPr>
          <p:nvPr>
            <p:ph type="sldImg"/>
          </p:nvPr>
        </p:nvSpPr>
        <p:spPr>
          <a:xfrm>
            <a:off x="992188" y="768350"/>
            <a:ext cx="5114925" cy="3836988"/>
          </a:xfrm>
          <a:ln/>
        </p:spPr>
      </p:sp>
      <p:sp>
        <p:nvSpPr>
          <p:cNvPr id="50180"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992188" y="768350"/>
            <a:ext cx="5114925" cy="3836988"/>
          </a:xfrm>
          <a:ln/>
        </p:spPr>
      </p:sp>
      <p:sp>
        <p:nvSpPr>
          <p:cNvPr id="48130" name="Rectangle 3"/>
          <p:cNvSpPr>
            <a:spLocks noGrp="1" noChangeArrowheads="1"/>
          </p:cNvSpPr>
          <p:nvPr>
            <p:ph type="body" idx="1"/>
          </p:nvPr>
        </p:nvSpPr>
        <p:spPr>
          <a:noFill/>
        </p:spPr>
        <p:txBody>
          <a:bodyPr/>
          <a:lstStyle/>
          <a:p>
            <a:endParaRPr lang="en-US" altLang="zh-TW" smtClean="0">
              <a:ea typeface="新細明體"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4BE86073-D1A8-4B5C-9EEB-85177CB88AB5}" type="slidenum">
              <a:rPr lang="en-US" altLang="zh-TW" smtClean="0">
                <a:solidFill>
                  <a:prstClr val="black"/>
                </a:solidFill>
              </a:rPr>
              <a:pPr>
                <a:defRPr/>
              </a:pPr>
              <a:t>19</a:t>
            </a:fld>
            <a:endParaRPr lang="en-US" altLang="zh-TW">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485B7-6FC6-4D7B-9D16-F8C13803CD2C}" type="slidenum">
              <a:rPr lang="en-US" altLang="zh-TW"/>
              <a:pPr/>
              <a:t>2</a:t>
            </a:fld>
            <a:endParaRPr lang="en-US" altLang="zh-TW"/>
          </a:p>
        </p:txBody>
      </p:sp>
      <p:sp>
        <p:nvSpPr>
          <p:cNvPr id="289794" name="Rectangle 2"/>
          <p:cNvSpPr>
            <a:spLocks noGrp="1" noRot="1" noChangeAspect="1" noChangeArrowheads="1" noTextEdit="1"/>
          </p:cNvSpPr>
          <p:nvPr>
            <p:ph type="sldImg"/>
          </p:nvPr>
        </p:nvSpPr>
        <p:spPr>
          <a:xfrm>
            <a:off x="992188" y="768350"/>
            <a:ext cx="5114925" cy="3836988"/>
          </a:xfrm>
          <a:ln/>
        </p:spPr>
      </p:sp>
      <p:sp>
        <p:nvSpPr>
          <p:cNvPr id="28979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1E42A797-C173-41F9-8509-00FCB8E228A6}" type="slidenum">
              <a:rPr lang="en-US" altLang="zh-TW" sz="1300">
                <a:latin typeface="Arial" charset="0"/>
              </a:rPr>
              <a:pPr algn="r" defTabSz="990600"/>
              <a:t>20</a:t>
            </a:fld>
            <a:endParaRPr lang="en-US" altLang="zh-TW" sz="1300">
              <a:latin typeface="Arial" charset="0"/>
            </a:endParaRPr>
          </a:p>
        </p:txBody>
      </p:sp>
      <p:sp>
        <p:nvSpPr>
          <p:cNvPr id="62466"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DE311F57-FA35-44E7-A133-0614ABA6A452}" type="slidenum">
              <a:rPr lang="en-US" altLang="zh-TW" sz="1300">
                <a:latin typeface="Arial" charset="0"/>
              </a:rPr>
              <a:pPr algn="r" defTabSz="990600"/>
              <a:t>20</a:t>
            </a:fld>
            <a:endParaRPr lang="en-US" altLang="zh-TW" sz="1300">
              <a:latin typeface="Arial" charset="0"/>
            </a:endParaRPr>
          </a:p>
        </p:txBody>
      </p:sp>
      <p:sp>
        <p:nvSpPr>
          <p:cNvPr id="62467" name="Rectangle 2"/>
          <p:cNvSpPr>
            <a:spLocks noGrp="1" noRot="1" noChangeAspect="1" noChangeArrowheads="1" noTextEdit="1"/>
          </p:cNvSpPr>
          <p:nvPr>
            <p:ph type="sldImg"/>
          </p:nvPr>
        </p:nvSpPr>
        <p:spPr>
          <a:xfrm>
            <a:off x="992188" y="768350"/>
            <a:ext cx="5114925" cy="3836988"/>
          </a:xfrm>
          <a:ln/>
        </p:spPr>
      </p:sp>
      <p:sp>
        <p:nvSpPr>
          <p:cNvPr id="62468" name="Rectangle 3"/>
          <p:cNvSpPr>
            <a:spLocks noGrp="1" noChangeArrowheads="1"/>
          </p:cNvSpPr>
          <p:nvPr>
            <p:ph type="body" idx="1"/>
          </p:nvPr>
        </p:nvSpPr>
        <p:spPr/>
        <p:txBody>
          <a:bodyPr/>
          <a:lstStyle/>
          <a:p>
            <a:pPr eaLnBrk="1" hangingPunct="1"/>
            <a:endParaRPr lang="zh-TW" altLang="zh-TW" smtClean="0">
              <a:ea typeface="新細明體"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98F5557-F923-4D5C-BECD-D80535C4218D}" type="slidenum">
              <a:rPr lang="en-US" altLang="zh-TW"/>
              <a:pPr/>
              <a:t>21</a:t>
            </a:fld>
            <a:endParaRPr lang="en-US" altLang="zh-TW"/>
          </a:p>
        </p:txBody>
      </p:sp>
      <p:sp>
        <p:nvSpPr>
          <p:cNvPr id="64514" name="Rectangle 2"/>
          <p:cNvSpPr>
            <a:spLocks noGrp="1" noRot="1" noChangeAspect="1" noChangeArrowheads="1" noTextEdit="1"/>
          </p:cNvSpPr>
          <p:nvPr>
            <p:ph type="sldImg"/>
          </p:nvPr>
        </p:nvSpPr>
        <p:spPr>
          <a:xfrm>
            <a:off x="992188" y="768350"/>
            <a:ext cx="5114925" cy="3836988"/>
          </a:xfrm>
          <a:ln/>
        </p:spPr>
      </p:sp>
      <p:sp>
        <p:nvSpPr>
          <p:cNvPr id="64515" name="Rectangle 3"/>
          <p:cNvSpPr>
            <a:spLocks noGrp="1" noChangeArrowheads="1"/>
          </p:cNvSpPr>
          <p:nvPr>
            <p:ph type="body" idx="1"/>
          </p:nvPr>
        </p:nvSpPr>
        <p:spPr/>
        <p:txBody>
          <a:bodyPr/>
          <a:lstStyle/>
          <a:p>
            <a:pPr eaLnBrk="1" hangingPunct="1"/>
            <a:r>
              <a:rPr lang="en-US" altLang="zh-TW" smtClean="0">
                <a:ea typeface="新細明體" charset="-120"/>
              </a:rPr>
              <a:t>Treplex design: live view, play back, and recording</a:t>
            </a:r>
          </a:p>
          <a:p>
            <a:pPr eaLnBrk="1" hangingPunct="1"/>
            <a:r>
              <a:rPr lang="en-US" altLang="zh-TW" smtClean="0">
                <a:ea typeface="新細明體" charset="-120"/>
              </a:rPr>
              <a:t>Record by schedule, record by event</a:t>
            </a:r>
          </a:p>
          <a:p>
            <a:pPr eaLnBrk="1" hangingPunct="1"/>
            <a:r>
              <a:rPr lang="en-US" altLang="zh-TW" smtClean="0">
                <a:ea typeface="新細明體" charset="-120"/>
              </a:rPr>
              <a:t>Playback smart investigation, search by event, search by VI</a:t>
            </a:r>
          </a:p>
          <a:p>
            <a:pPr eaLnBrk="1" hangingPunct="1"/>
            <a:endParaRPr lang="en-US" altLang="zh-TW" smtClean="0">
              <a:ea typeface="新細明體" charset="-120"/>
            </a:endParaRPr>
          </a:p>
          <a:p>
            <a:pPr eaLnBrk="1" hangingPunct="1"/>
            <a:r>
              <a:rPr lang="en-US" altLang="zh-TW" smtClean="0">
                <a:ea typeface="新細明體" charset="-120"/>
              </a:rPr>
              <a:t>All the event will pop up from the window and the bodyguard can choose the action or come back to the logs later</a:t>
            </a:r>
          </a:p>
          <a:p>
            <a:pPr eaLnBrk="1" hangingPunct="1"/>
            <a:r>
              <a:rPr lang="en-US" altLang="zh-TW" smtClean="0">
                <a:ea typeface="新細明體" charset="-120"/>
              </a:rPr>
              <a:t>VI engine</a:t>
            </a:r>
          </a:p>
          <a:p>
            <a:pPr eaLnBrk="1" hangingPunct="1"/>
            <a:r>
              <a:rPr lang="en-US" altLang="zh-TW" smtClean="0">
                <a:ea typeface="新細明體" charset="-120"/>
              </a:rPr>
              <a:t>Design for scenarios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22</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22</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23</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23</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24</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24</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25</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25</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26</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26</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27</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27</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28</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28</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79AB8-8F43-452A-B8D8-0E6D63811CFA}" type="slidenum">
              <a:rPr lang="en-US" altLang="zh-TW"/>
              <a:pPr/>
              <a:t>3</a:t>
            </a:fld>
            <a:endParaRPr lang="en-US" altLang="zh-TW"/>
          </a:p>
        </p:txBody>
      </p:sp>
      <p:sp>
        <p:nvSpPr>
          <p:cNvPr id="348162" name="Rectangle 2"/>
          <p:cNvSpPr>
            <a:spLocks noGrp="1" noRot="1" noChangeAspect="1" noChangeArrowheads="1" noTextEdit="1"/>
          </p:cNvSpPr>
          <p:nvPr>
            <p:ph type="sldImg"/>
          </p:nvPr>
        </p:nvSpPr>
        <p:spPr>
          <a:xfrm>
            <a:off x="992188" y="768350"/>
            <a:ext cx="5114925" cy="3836988"/>
          </a:xfrm>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4</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4</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79AB8-8F43-452A-B8D8-0E6D63811CFA}" type="slidenum">
              <a:rPr lang="en-US" altLang="zh-TW"/>
              <a:pPr/>
              <a:t>5</a:t>
            </a:fld>
            <a:endParaRPr lang="en-US" altLang="zh-TW"/>
          </a:p>
        </p:txBody>
      </p:sp>
      <p:sp>
        <p:nvSpPr>
          <p:cNvPr id="348162" name="Rectangle 2"/>
          <p:cNvSpPr>
            <a:spLocks noGrp="1" noRot="1" noChangeAspect="1" noChangeArrowheads="1" noTextEdit="1"/>
          </p:cNvSpPr>
          <p:nvPr>
            <p:ph type="sldImg"/>
          </p:nvPr>
        </p:nvSpPr>
        <p:spPr>
          <a:xfrm>
            <a:off x="992188" y="768350"/>
            <a:ext cx="5114925" cy="3836988"/>
          </a:xfrm>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6</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6</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7</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7</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8</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8</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9</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9</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81316BA8-B3AA-45D1-81DE-8C74C4A08098}"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7EEFF9FE-A170-4290-AFB3-BCB9D9221F73}"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90360036-9335-427F-88D1-F2A7A6D8DDF4}"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endParaRPr lang="zh-TW" altLang="en-US"/>
          </a:p>
        </p:txBody>
      </p:sp>
      <p:sp>
        <p:nvSpPr>
          <p:cNvPr id="4" name="日期版面配置區 3"/>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5" name="頁尾版面配置區 4"/>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948488" y="44450"/>
            <a:ext cx="2133600" cy="476250"/>
          </a:xfrm>
        </p:spPr>
        <p:txBody>
          <a:bodyPr/>
          <a:lstStyle>
            <a:lvl1pPr>
              <a:defRPr/>
            </a:lvl1pPr>
          </a:lstStyle>
          <a:p>
            <a:fld id="{D472CB2C-3E8A-4EAB-89CF-4BD03616E0CC}"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F783C734-56FB-4F4E-A935-07A3375D2223}"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94C95DF6-FF52-434C-B3CC-FC629D4BE0DA}"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07E70417-9613-4F30-9CCC-192AECD809F0}"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830679D6-0BF6-45B9-96AF-146579F3AA83}"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E5C9708A-6EA7-4AAA-A5ED-6E5C66FDA912}"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AE68551B-DE6F-430D-B3D0-2497C815DD17}"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67FECB85-A9FB-42AA-8963-A2B1D0D8273F}"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DB7CF1AF-6B94-47E1-8945-1E00A1C8CD09}"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TW"/>
          </a:p>
        </p:txBody>
      </p:sp>
      <p:sp>
        <p:nvSpPr>
          <p:cNvPr id="1030" name="Rectangle 6"/>
          <p:cNvSpPr>
            <a:spLocks noGrp="1" noChangeArrowheads="1"/>
          </p:cNvSpPr>
          <p:nvPr>
            <p:ph type="sldNum" sz="quarter" idx="4"/>
          </p:nvPr>
        </p:nvSpPr>
        <p:spPr bwMode="auto">
          <a:xfrm>
            <a:off x="6948488" y="444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lvl1pPr>
          </a:lstStyle>
          <a:p>
            <a:fld id="{5184C4F8-3BAE-4171-A38F-ECA7E99C8932}"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charset="-120"/>
        </a:defRPr>
      </a:lvl2pPr>
      <a:lvl3pPr algn="ctr" rtl="0" fontAlgn="base">
        <a:spcBef>
          <a:spcPct val="0"/>
        </a:spcBef>
        <a:spcAft>
          <a:spcPct val="0"/>
        </a:spcAft>
        <a:defRPr kumimoji="1" sz="4400">
          <a:solidFill>
            <a:schemeClr val="tx2"/>
          </a:solidFill>
          <a:latin typeface="Arial" charset="0"/>
          <a:ea typeface="新細明體" charset="-120"/>
        </a:defRPr>
      </a:lvl3pPr>
      <a:lvl4pPr algn="ctr" rtl="0" fontAlgn="base">
        <a:spcBef>
          <a:spcPct val="0"/>
        </a:spcBef>
        <a:spcAft>
          <a:spcPct val="0"/>
        </a:spcAft>
        <a:defRPr kumimoji="1" sz="4400">
          <a:solidFill>
            <a:schemeClr val="tx2"/>
          </a:solidFill>
          <a:latin typeface="Arial" charset="0"/>
          <a:ea typeface="新細明體" charset="-120"/>
        </a:defRPr>
      </a:lvl4pPr>
      <a:lvl5pPr algn="ctr" rtl="0" fontAlgn="base">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0.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8.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3.pn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9C0A3E0-69B2-4AC2-83DA-9646BFAD2F5C}" type="slidenum">
              <a:rPr lang="en-US" altLang="zh-TW"/>
              <a:pPr/>
              <a:t>1</a:t>
            </a:fld>
            <a:endParaRPr lang="en-US" altLang="zh-TW"/>
          </a:p>
        </p:txBody>
      </p:sp>
      <p:sp>
        <p:nvSpPr>
          <p:cNvPr id="3074" name="Rectangle 2"/>
          <p:cNvSpPr>
            <a:spLocks noChangeArrowheads="1"/>
          </p:cNvSpPr>
          <p:nvPr/>
        </p:nvSpPr>
        <p:spPr bwMode="auto">
          <a:xfrm>
            <a:off x="177800" y="1765300"/>
            <a:ext cx="8713788" cy="2952750"/>
          </a:xfrm>
          <a:prstGeom prst="rect">
            <a:avLst/>
          </a:prstGeom>
          <a:solidFill>
            <a:srgbClr val="3C1E87">
              <a:alpha val="50000"/>
            </a:srgbClr>
          </a:solidFill>
          <a:ln w="9525">
            <a:noFill/>
            <a:miter lim="800000"/>
            <a:headEnd/>
            <a:tailEnd/>
          </a:ln>
          <a:effectLst/>
        </p:spPr>
        <p:txBody>
          <a:bodyPr wrap="none" anchor="ctr"/>
          <a:lstStyle/>
          <a:p>
            <a:endParaRPr lang="zh-TW" altLang="en-US"/>
          </a:p>
        </p:txBody>
      </p:sp>
      <p:sp>
        <p:nvSpPr>
          <p:cNvPr id="3075" name="Rectangle 3"/>
          <p:cNvSpPr>
            <a:spLocks noChangeArrowheads="1"/>
          </p:cNvSpPr>
          <p:nvPr/>
        </p:nvSpPr>
        <p:spPr bwMode="auto">
          <a:xfrm>
            <a:off x="34925" y="1836738"/>
            <a:ext cx="8964613" cy="2808287"/>
          </a:xfrm>
          <a:prstGeom prst="rect">
            <a:avLst/>
          </a:prstGeom>
          <a:solidFill>
            <a:srgbClr val="00005C"/>
          </a:solidFill>
          <a:ln w="9525">
            <a:noFill/>
            <a:miter lim="800000"/>
            <a:headEnd/>
            <a:tailEnd/>
          </a:ln>
          <a:effectLst/>
        </p:spPr>
        <p:txBody>
          <a:bodyPr wrap="none" anchor="ctr"/>
          <a:lstStyle/>
          <a:p>
            <a:pPr algn="r">
              <a:lnSpc>
                <a:spcPct val="130000"/>
              </a:lnSpc>
              <a:spcBef>
                <a:spcPts val="400"/>
              </a:spcBef>
              <a:buClr>
                <a:schemeClr val="accent1"/>
              </a:buClr>
              <a:buSzPct val="68000"/>
              <a:buFont typeface="Wingdings 3" pitchFamily="18" charset="2"/>
              <a:buNone/>
            </a:pPr>
            <a:r>
              <a:rPr lang="en-US" altLang="zh-TW" sz="4000" b="1" dirty="0" smtClean="0">
                <a:solidFill>
                  <a:schemeClr val="accent3"/>
                </a:solidFill>
              </a:rPr>
              <a:t>Education Surveillance HD Solution</a:t>
            </a:r>
          </a:p>
          <a:p>
            <a:pPr algn="r">
              <a:lnSpc>
                <a:spcPct val="130000"/>
              </a:lnSpc>
              <a:spcBef>
                <a:spcPts val="400"/>
              </a:spcBef>
              <a:buClr>
                <a:schemeClr val="accent1"/>
              </a:buClr>
              <a:buSzPct val="68000"/>
              <a:buFont typeface="Wingdings 3" pitchFamily="18" charset="2"/>
              <a:buNone/>
            </a:pPr>
            <a:r>
              <a:rPr kumimoji="0" lang="en-US" altLang="zh-TW" sz="4000" b="1" dirty="0" smtClean="0">
                <a:solidFill>
                  <a:schemeClr val="accent3"/>
                </a:solidFill>
                <a:latin typeface="Lucida Sans Unicode" pitchFamily="34" charset="0"/>
              </a:rPr>
              <a:t>-</a:t>
            </a:r>
            <a:r>
              <a:rPr kumimoji="0" lang="en-US" altLang="zh-TW" sz="2400" b="1" dirty="0" smtClean="0">
                <a:solidFill>
                  <a:schemeClr val="accent3"/>
                </a:solidFill>
                <a:latin typeface="Lucida Sans Unicode" pitchFamily="34" charset="0"/>
              </a:rPr>
              <a:t>Surveon Technology</a:t>
            </a:r>
            <a:endParaRPr kumimoji="0" lang="zh-TW" altLang="en-US" sz="2400" b="1" dirty="0">
              <a:solidFill>
                <a:schemeClr val="bg1"/>
              </a:solidFill>
              <a:latin typeface="Lucida Sans Unicode" pitchFamily="34" charset="0"/>
            </a:endParaRPr>
          </a:p>
        </p:txBody>
      </p:sp>
      <p:sp>
        <p:nvSpPr>
          <p:cNvPr id="3076" name="副标题 2"/>
          <p:cNvSpPr>
            <a:spLocks/>
          </p:cNvSpPr>
          <p:nvPr/>
        </p:nvSpPr>
        <p:spPr bwMode="auto">
          <a:xfrm>
            <a:off x="1187450" y="5229225"/>
            <a:ext cx="7772400" cy="1200150"/>
          </a:xfrm>
          <a:prstGeom prst="rect">
            <a:avLst/>
          </a:prstGeom>
          <a:noFill/>
          <a:ln w="9525">
            <a:noFill/>
            <a:miter lim="800000"/>
            <a:headEnd/>
            <a:tailEnd/>
          </a:ln>
        </p:spPr>
        <p:txBody>
          <a:bodyPr lIns="45720" rIns="45720"/>
          <a:lstStyle/>
          <a:p>
            <a:pPr algn="r">
              <a:lnSpc>
                <a:spcPct val="140000"/>
              </a:lnSpc>
              <a:spcBef>
                <a:spcPct val="20000"/>
              </a:spcBef>
            </a:pPr>
            <a:r>
              <a:rPr kumimoji="0" lang="en-US" altLang="zh-TW" sz="2000" dirty="0">
                <a:latin typeface="Lucida Sans Unicode" pitchFamily="34" charset="0"/>
              </a:rPr>
              <a:t>Sales &amp; Marketing Department</a:t>
            </a:r>
          </a:p>
          <a:p>
            <a:pPr algn="r">
              <a:lnSpc>
                <a:spcPct val="140000"/>
              </a:lnSpc>
              <a:spcBef>
                <a:spcPct val="20000"/>
              </a:spcBef>
            </a:pPr>
            <a:r>
              <a:rPr kumimoji="0" lang="en-US" altLang="zh-TW" sz="2000" dirty="0">
                <a:latin typeface="Lucida Sans Unicode" pitchFamily="34" charset="0"/>
              </a:rPr>
              <a:t>Surveon Technology, </a:t>
            </a:r>
            <a:r>
              <a:rPr kumimoji="0" lang="en-US" altLang="zh-TW" sz="2000" dirty="0" smtClean="0">
                <a:latin typeface="Lucida Sans Unicode" pitchFamily="34" charset="0"/>
              </a:rPr>
              <a:t>2013</a:t>
            </a:r>
            <a:endParaRPr kumimoji="0" lang="en-US" altLang="zh-TW" sz="2000" dirty="0">
              <a:latin typeface="Lucida Sans Unicode" pitchFamily="34" charset="0"/>
            </a:endParaRPr>
          </a:p>
        </p:txBody>
      </p:sp>
      <p:pic>
        <p:nvPicPr>
          <p:cNvPr id="3079" name="Picture 7" descr="surveon logo_Colored_solgan"/>
          <p:cNvPicPr>
            <a:picLocks noChangeAspect="1" noChangeArrowheads="1"/>
          </p:cNvPicPr>
          <p:nvPr/>
        </p:nvPicPr>
        <p:blipFill>
          <a:blip r:embed="rId3" cstate="print"/>
          <a:srcRect/>
          <a:stretch>
            <a:fillRect/>
          </a:stretch>
        </p:blipFill>
        <p:spPr bwMode="auto">
          <a:xfrm>
            <a:off x="107950" y="6381750"/>
            <a:ext cx="1368425" cy="39052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10</a:t>
            </a:fld>
            <a:endParaRPr lang="en-US" altLang="zh-TW"/>
          </a:p>
        </p:txBody>
      </p:sp>
      <p:sp>
        <p:nvSpPr>
          <p:cNvPr id="7"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lang="en-US" altLang="zh-CN" sz="2900" b="1" kern="0" dirty="0" smtClean="0">
                <a:solidFill>
                  <a:srgbClr val="0070C0"/>
                </a:solidFill>
                <a:latin typeface="+mj-lt"/>
                <a:ea typeface="+mj-ea"/>
                <a:cs typeface="+mj-cs"/>
              </a:rPr>
              <a:t>Surveon Campus surveillance solution</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8"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graphicFrame>
        <p:nvGraphicFramePr>
          <p:cNvPr id="10" name="表格 9"/>
          <p:cNvGraphicFramePr>
            <a:graphicFrameLocks noGrp="1"/>
          </p:cNvGraphicFramePr>
          <p:nvPr/>
        </p:nvGraphicFramePr>
        <p:xfrm>
          <a:off x="179512" y="948357"/>
          <a:ext cx="8712969" cy="5793011"/>
        </p:xfrm>
        <a:graphic>
          <a:graphicData uri="http://schemas.openxmlformats.org/drawingml/2006/table">
            <a:tbl>
              <a:tblPr firstRow="1" bandRow="1">
                <a:tableStyleId>{5C22544A-7EE6-4342-B048-85BDC9FD1C3A}</a:tableStyleId>
              </a:tblPr>
              <a:tblGrid>
                <a:gridCol w="1872208"/>
                <a:gridCol w="1907236"/>
                <a:gridCol w="2287914"/>
                <a:gridCol w="2645611"/>
              </a:tblGrid>
              <a:tr h="670926">
                <a:tc>
                  <a:txBody>
                    <a:bodyPr/>
                    <a:lstStyle/>
                    <a:p>
                      <a:pPr algn="ct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Large</a:t>
                      </a:r>
                      <a:r>
                        <a:rPr lang="en-US" altLang="zh-TW" sz="1600" b="0" baseline="0" dirty="0" smtClean="0">
                          <a:solidFill>
                            <a:schemeClr val="tx1"/>
                          </a:solidFill>
                        </a:rPr>
                        <a:t> Campus</a:t>
                      </a:r>
                      <a:endParaRPr lang="en-US" altLang="zh-TW" sz="1600" b="0" dirty="0" smtClean="0">
                        <a:solidFill>
                          <a:schemeClr val="tx1"/>
                        </a:solidFill>
                      </a:endParaRPr>
                    </a:p>
                    <a:p>
                      <a:pPr algn="ctr"/>
                      <a:r>
                        <a:rPr lang="en-US" altLang="zh-TW" sz="1600" b="0" dirty="0" smtClean="0">
                          <a:solidFill>
                            <a:schemeClr val="tx1"/>
                          </a:solidFill>
                        </a:rPr>
                        <a:t>100 -</a:t>
                      </a:r>
                      <a:r>
                        <a:rPr lang="zh-TW" altLang="en-US" sz="1600" b="0" baseline="0" dirty="0" smtClean="0">
                          <a:solidFill>
                            <a:schemeClr val="tx1"/>
                          </a:solidFill>
                        </a:rPr>
                        <a:t> </a:t>
                      </a:r>
                      <a:r>
                        <a:rPr lang="en-US" altLang="zh-TW" sz="1600" b="0" dirty="0" smtClean="0">
                          <a:solidFill>
                            <a:schemeClr val="tx1"/>
                          </a:solidFill>
                        </a:rPr>
                        <a:t>500</a:t>
                      </a:r>
                      <a:r>
                        <a:rPr lang="en-US" altLang="zh-TW" sz="1600" b="0" baseline="0" dirty="0" smtClean="0">
                          <a:solidFill>
                            <a:schemeClr val="tx1"/>
                          </a:solidFill>
                        </a:rPr>
                        <a:t>+ CH</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Middle size</a:t>
                      </a:r>
                      <a:r>
                        <a:rPr lang="en-US" altLang="zh-TW" sz="1600" b="0" baseline="0" dirty="0" smtClean="0">
                          <a:solidFill>
                            <a:schemeClr val="tx1"/>
                          </a:solidFill>
                        </a:rPr>
                        <a:t> Campus</a:t>
                      </a:r>
                      <a:endParaRPr lang="en-US" altLang="zh-TW" sz="1600" b="0" dirty="0" smtClean="0">
                        <a:solidFill>
                          <a:schemeClr val="tx1"/>
                        </a:solidFill>
                      </a:endParaRPr>
                    </a:p>
                    <a:p>
                      <a:pPr algn="ctr"/>
                      <a:r>
                        <a:rPr lang="en-US" altLang="zh-TW" sz="1600" b="0" dirty="0" smtClean="0">
                          <a:solidFill>
                            <a:schemeClr val="tx1"/>
                          </a:solidFill>
                        </a:rPr>
                        <a:t>50 – 100</a:t>
                      </a:r>
                      <a:r>
                        <a:rPr lang="zh-TW" altLang="en-US" sz="1600" b="0" baseline="0" dirty="0" smtClean="0">
                          <a:solidFill>
                            <a:schemeClr val="tx1"/>
                          </a:solidFill>
                        </a:rPr>
                        <a:t> </a:t>
                      </a:r>
                      <a:r>
                        <a:rPr lang="en-US" altLang="zh-TW" sz="1600" b="0" baseline="0" dirty="0" smtClean="0">
                          <a:solidFill>
                            <a:schemeClr val="tx1"/>
                          </a:solidFill>
                        </a:rPr>
                        <a:t>CH</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Small</a:t>
                      </a:r>
                      <a:r>
                        <a:rPr lang="en-US" altLang="zh-TW" sz="1600" b="0" baseline="0" dirty="0" smtClean="0">
                          <a:solidFill>
                            <a:schemeClr val="tx1"/>
                          </a:solidFill>
                        </a:rPr>
                        <a:t> size Campus</a:t>
                      </a:r>
                      <a:endParaRPr lang="en-US" altLang="zh-TW" sz="1600" b="0" dirty="0" smtClean="0">
                        <a:solidFill>
                          <a:schemeClr val="tx1"/>
                        </a:solidFill>
                      </a:endParaRPr>
                    </a:p>
                    <a:p>
                      <a:pPr algn="ctr"/>
                      <a:r>
                        <a:rPr lang="en-US" altLang="zh-TW" sz="1600" b="0" dirty="0" smtClean="0">
                          <a:solidFill>
                            <a:schemeClr val="tx1"/>
                          </a:solidFill>
                        </a:rPr>
                        <a:t>50CH and below</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78288">
                <a:tc>
                  <a:txBody>
                    <a:bodyPr/>
                    <a:lstStyle/>
                    <a:p>
                      <a:pPr algn="l"/>
                      <a:r>
                        <a:rPr lang="en-US" altLang="zh-CN" sz="1600" dirty="0" smtClean="0"/>
                        <a:t>Record system</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Centralized storage IP SAN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DAS</a:t>
                      </a:r>
                      <a:r>
                        <a:rPr lang="en-US" altLang="zh-TW" sz="1600" b="0" baseline="0" dirty="0" smtClean="0">
                          <a:solidFill>
                            <a:schemeClr val="tx1"/>
                          </a:solidFill>
                        </a:rPr>
                        <a:t> RAID system</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Embedded RAID</a:t>
                      </a:r>
                      <a:r>
                        <a:rPr lang="en-US" altLang="zh-TW" sz="1600" b="0" baseline="0" dirty="0" smtClean="0">
                          <a:solidFill>
                            <a:schemeClr val="tx1"/>
                          </a:solidFill>
                        </a:rPr>
                        <a:t> controller</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84679">
                <a:tc>
                  <a:txBody>
                    <a:bodyPr/>
                    <a:lstStyle/>
                    <a:p>
                      <a:pPr algn="l"/>
                      <a:r>
                        <a:rPr lang="en-US" altLang="zh-CN" sz="1600" dirty="0" smtClean="0"/>
                        <a:t>VI</a:t>
                      </a:r>
                      <a:r>
                        <a:rPr lang="en-US" altLang="zh-CN" sz="1600" baseline="0" dirty="0" smtClean="0"/>
                        <a:t> and Database system</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NVR2100</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NVR2100</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SMR8000</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84679">
                <a:tc>
                  <a:txBody>
                    <a:bodyPr/>
                    <a:lstStyle/>
                    <a:p>
                      <a:pPr algn="l"/>
                      <a:r>
                        <a:rPr lang="en-US" altLang="zh-TW" sz="1600" dirty="0" smtClean="0"/>
                        <a:t>Client</a:t>
                      </a:r>
                      <a:r>
                        <a:rPr lang="en-US" altLang="zh-TW" sz="1600" baseline="0" dirty="0" smtClean="0"/>
                        <a:t> Management surveillance software</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lang="en-US" altLang="zh-TW" sz="1600" b="0" dirty="0" smtClean="0">
                          <a:solidFill>
                            <a:schemeClr val="tx1"/>
                          </a:solidFill>
                        </a:rPr>
                        <a:t>Surveon</a:t>
                      </a:r>
                      <a:r>
                        <a:rPr lang="en-US" altLang="zh-TW" sz="1600" b="0" baseline="0" dirty="0" smtClean="0">
                          <a:solidFill>
                            <a:schemeClr val="tx1"/>
                          </a:solidFill>
                        </a:rPr>
                        <a:t> Client Enterprise software 2.4.8</a:t>
                      </a:r>
                      <a:r>
                        <a:rPr lang="en-US" altLang="zh-TW" sz="1600" b="0" dirty="0" smtClean="0">
                          <a:solidFill>
                            <a:schemeClr val="tx1"/>
                          </a:solidFill>
                        </a:rPr>
                        <a:t>, Mobile client ,Browser</a:t>
                      </a:r>
                      <a:r>
                        <a:rPr lang="en-US" altLang="zh-TW" sz="1600" b="0" baseline="0" dirty="0" smtClean="0">
                          <a:solidFill>
                            <a:schemeClr val="tx1"/>
                          </a:solidFill>
                        </a:rPr>
                        <a:t> client</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84679">
                <a:tc>
                  <a:txBody>
                    <a:bodyPr/>
                    <a:lstStyle/>
                    <a:p>
                      <a:pPr algn="l"/>
                      <a:r>
                        <a:rPr lang="en-US" altLang="zh-TW" sz="1600" dirty="0" smtClean="0"/>
                        <a:t>CMS</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Required, Manage multiple</a:t>
                      </a:r>
                      <a:r>
                        <a:rPr lang="en-US" altLang="zh-TW" sz="1600" b="0" baseline="0" dirty="0" smtClean="0">
                          <a:solidFill>
                            <a:schemeClr val="tx1"/>
                          </a:solidFill>
                        </a:rPr>
                        <a:t> sites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Required, Manage multiple</a:t>
                      </a:r>
                      <a:r>
                        <a:rPr lang="en-US" altLang="zh-TW" sz="1600" b="0" baseline="0" dirty="0" smtClean="0">
                          <a:solidFill>
                            <a:schemeClr val="tx1"/>
                          </a:solidFill>
                        </a:rPr>
                        <a:t> sites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Often</a:t>
                      </a:r>
                      <a:r>
                        <a:rPr lang="en-US" altLang="zh-TW" sz="1600" b="0" baseline="0" dirty="0" smtClean="0">
                          <a:solidFill>
                            <a:schemeClr val="tx1"/>
                          </a:solidFill>
                        </a:rPr>
                        <a:t> n</a:t>
                      </a:r>
                      <a:r>
                        <a:rPr lang="en-US" altLang="zh-TW" sz="1600" b="0" dirty="0" smtClean="0">
                          <a:solidFill>
                            <a:schemeClr val="tx1"/>
                          </a:solidFill>
                        </a:rPr>
                        <a:t>ot</a:t>
                      </a:r>
                      <a:r>
                        <a:rPr lang="en-US" altLang="zh-TW" sz="1600" b="0" baseline="0" dirty="0" smtClean="0">
                          <a:solidFill>
                            <a:schemeClr val="tx1"/>
                          </a:solidFill>
                        </a:rPr>
                        <a:t> required, all in one</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84679">
                <a:tc>
                  <a:txBody>
                    <a:bodyPr/>
                    <a:lstStyle/>
                    <a:p>
                      <a:pPr algn="l"/>
                      <a:r>
                        <a:rPr lang="en-US" altLang="zh-TW" sz="1600" dirty="0" smtClean="0"/>
                        <a:t>TV</a:t>
                      </a:r>
                      <a:r>
                        <a:rPr lang="en-US" altLang="zh-TW" sz="1600" baseline="0" dirty="0" smtClean="0"/>
                        <a:t> Wall</a:t>
                      </a:r>
                    </a:p>
                    <a:p>
                      <a:pPr algn="l"/>
                      <a:r>
                        <a:rPr lang="en-US" altLang="zh-TW" sz="1600" baseline="0" dirty="0" smtClean="0"/>
                        <a:t>Management</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Required</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Often</a:t>
                      </a:r>
                      <a:r>
                        <a:rPr lang="en-US" altLang="zh-TW" sz="1600" b="0" baseline="0" dirty="0" smtClean="0">
                          <a:solidFill>
                            <a:schemeClr val="tx1"/>
                          </a:solidFill>
                        </a:rPr>
                        <a:t> n</a:t>
                      </a:r>
                      <a:r>
                        <a:rPr lang="en-US" altLang="zh-TW" sz="1600" b="0" dirty="0" smtClean="0">
                          <a:solidFill>
                            <a:schemeClr val="tx1"/>
                          </a:solidFill>
                        </a:rPr>
                        <a:t>ot</a:t>
                      </a:r>
                      <a:r>
                        <a:rPr lang="en-US" altLang="zh-TW" sz="1600" b="0" baseline="0" dirty="0" smtClean="0">
                          <a:solidFill>
                            <a:schemeClr val="tx1"/>
                          </a:solidFill>
                        </a:rPr>
                        <a:t> required</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No</a:t>
                      </a:r>
                      <a:r>
                        <a:rPr lang="en-US" altLang="zh-TW" sz="1600" b="0" baseline="0" dirty="0" smtClean="0">
                          <a:solidFill>
                            <a:schemeClr val="tx1"/>
                          </a:solidFill>
                        </a:rPr>
                        <a:t>t required</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84679">
                <a:tc>
                  <a:txBody>
                    <a:bodyPr/>
                    <a:lstStyle/>
                    <a:p>
                      <a:pPr algn="l"/>
                      <a:r>
                        <a:rPr lang="en-US" altLang="zh-TW" sz="1600" dirty="0" smtClean="0"/>
                        <a:t>Client</a:t>
                      </a:r>
                      <a:r>
                        <a:rPr lang="en-US" altLang="zh-TW" sz="1600" baseline="0" dirty="0" smtClean="0"/>
                        <a:t> Management </a:t>
                      </a:r>
                      <a:r>
                        <a:rPr lang="en-US" altLang="zh-TW" sz="1600" baseline="0" dirty="0" smtClean="0"/>
                        <a:t>software</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lang="en-US" altLang="zh-TW" sz="1600" b="0" dirty="0" smtClean="0">
                          <a:solidFill>
                            <a:schemeClr val="tx1"/>
                          </a:solidFill>
                        </a:rPr>
                        <a:t>Surveon</a:t>
                      </a:r>
                      <a:r>
                        <a:rPr lang="en-US" altLang="zh-TW" sz="1600" b="0" baseline="0" dirty="0" smtClean="0">
                          <a:solidFill>
                            <a:schemeClr val="tx1"/>
                          </a:solidFill>
                        </a:rPr>
                        <a:t> Client Enterprise software 2.4.8</a:t>
                      </a:r>
                      <a:r>
                        <a:rPr lang="en-US" altLang="zh-TW" sz="1600" b="0" dirty="0" smtClean="0">
                          <a:solidFill>
                            <a:schemeClr val="tx1"/>
                          </a:solidFill>
                        </a:rPr>
                        <a:t>, Mobile client ,Browser</a:t>
                      </a:r>
                      <a:r>
                        <a:rPr lang="en-US" altLang="zh-TW" sz="1600" b="0" baseline="0" dirty="0" smtClean="0">
                          <a:solidFill>
                            <a:schemeClr val="tx1"/>
                          </a:solidFill>
                        </a:rPr>
                        <a:t> client</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11</a:t>
            </a:fld>
            <a:endParaRPr lang="en-US" altLang="zh-TW"/>
          </a:p>
        </p:txBody>
      </p:sp>
      <p:sp>
        <p:nvSpPr>
          <p:cNvPr id="13" name="Rectangle 3"/>
          <p:cNvSpPr txBox="1">
            <a:spLocks noChangeArrowheads="1"/>
          </p:cNvSpPr>
          <p:nvPr/>
        </p:nvSpPr>
        <p:spPr bwMode="auto">
          <a:xfrm>
            <a:off x="457200" y="1412776"/>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200000"/>
              </a:lnSpc>
              <a:spcBef>
                <a:spcPct val="20000"/>
              </a:spcBef>
              <a:buFontTx/>
              <a:buChar char="•"/>
              <a:defRPr/>
            </a:pPr>
            <a:r>
              <a:rPr lang="en-US" altLang="zh-TW" kern="0" dirty="0" smtClean="0">
                <a:latin typeface="+mn-lt"/>
                <a:ea typeface="+mn-ea"/>
              </a:rPr>
              <a:t>Industrial-level Xeon computing platform</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200000"/>
              </a:lnSpc>
              <a:spcBef>
                <a:spcPct val="20000"/>
              </a:spcBef>
              <a:buFontTx/>
              <a:buChar char="•"/>
              <a:defRPr/>
            </a:pPr>
            <a:r>
              <a:rPr lang="en-US" altLang="zh-TW" kern="0" dirty="0" smtClean="0">
                <a:latin typeface="+mn-lt"/>
                <a:ea typeface="+mn-ea"/>
              </a:rPr>
              <a:t>Single NVR supports up to 64 cameras </a:t>
            </a:r>
          </a:p>
          <a:p>
            <a:pPr marL="342900" lvl="0" indent="-342900" algn="l">
              <a:lnSpc>
                <a:spcPct val="200000"/>
              </a:lnSpc>
              <a:spcBef>
                <a:spcPct val="20000"/>
              </a:spcBef>
              <a:defRPr/>
            </a:pPr>
            <a:r>
              <a:rPr lang="en-US" altLang="zh-TW" kern="0" dirty="0" smtClean="0">
                <a:latin typeface="+mn-lt"/>
                <a:ea typeface="+mn-ea"/>
              </a:rPr>
              <a:t>      full HD record</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lang="en-US" altLang="zh-TW" kern="0" dirty="0" smtClean="0">
                <a:latin typeface="+mn-lt"/>
                <a:ea typeface="+mn-ea"/>
              </a:rPr>
              <a:t>Each camera supports  up to 1080P, 25 fps.</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200000"/>
              </a:lnSpc>
              <a:spcBef>
                <a:spcPct val="20000"/>
              </a:spcBef>
              <a:buFontTx/>
              <a:buChar char="•"/>
              <a:defRPr/>
            </a:pPr>
            <a:r>
              <a:rPr lang="en-US" altLang="zh-CN" kern="0" dirty="0" smtClean="0">
                <a:latin typeface="+mn-lt"/>
                <a:ea typeface="+mn-ea"/>
              </a:rPr>
              <a:t>Support centralized storage IP SAN or DAS architecture</a:t>
            </a:r>
          </a:p>
          <a:p>
            <a:pPr marL="342900" lvl="0" indent="-342900" algn="l">
              <a:lnSpc>
                <a:spcPct val="200000"/>
              </a:lnSpc>
              <a:spcBef>
                <a:spcPct val="20000"/>
              </a:spcBef>
              <a:buFontTx/>
              <a:buChar char="•"/>
              <a:defRPr/>
            </a:pPr>
            <a:r>
              <a:rPr lang="en-US" altLang="zh-TW" kern="0" dirty="0" smtClean="0">
                <a:latin typeface="+mn-lt"/>
                <a:ea typeface="+mn-ea"/>
              </a:rPr>
              <a:t>Scalable , supports up to 3000+ cameras in single domain</a:t>
            </a:r>
          </a:p>
          <a:p>
            <a:pPr marL="342900" lvl="0" indent="-342900" algn="l">
              <a:lnSpc>
                <a:spcPct val="200000"/>
              </a:lnSpc>
              <a:spcBef>
                <a:spcPct val="20000"/>
              </a:spcBef>
              <a:buFontTx/>
              <a:buChar char="•"/>
              <a:defRPr/>
            </a:pPr>
            <a:r>
              <a:rPr lang="en-US" altLang="zh-TW" kern="0" dirty="0" smtClean="0">
                <a:latin typeface="+mn-lt"/>
                <a:ea typeface="+mn-ea"/>
              </a:rPr>
              <a:t>Complete End to End testing and certification</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 name="Picture 18" descr="NVR2000+3U"/>
          <p:cNvPicPr>
            <a:picLocks noChangeAspect="1" noChangeArrowheads="1"/>
          </p:cNvPicPr>
          <p:nvPr/>
        </p:nvPicPr>
        <p:blipFill>
          <a:blip r:embed="rId3" cstate="print"/>
          <a:srcRect/>
          <a:stretch>
            <a:fillRect/>
          </a:stretch>
        </p:blipFill>
        <p:spPr bwMode="auto">
          <a:xfrm>
            <a:off x="6191250" y="1484784"/>
            <a:ext cx="2952750" cy="1770063"/>
          </a:xfrm>
          <a:prstGeom prst="rect">
            <a:avLst/>
          </a:prstGeom>
          <a:noFill/>
          <a:ln w="9525">
            <a:noFill/>
            <a:miter lim="800000"/>
            <a:headEnd/>
            <a:tailEnd/>
          </a:ln>
        </p:spPr>
      </p:pic>
      <p:sp>
        <p:nvSpPr>
          <p:cNvPr id="7" name="矩形 21"/>
          <p:cNvSpPr>
            <a:spLocks noChangeArrowheads="1"/>
          </p:cNvSpPr>
          <p:nvPr/>
        </p:nvSpPr>
        <p:spPr bwMode="auto">
          <a:xfrm>
            <a:off x="6948264" y="2996952"/>
            <a:ext cx="1481138" cy="338137"/>
          </a:xfrm>
          <a:prstGeom prst="rect">
            <a:avLst/>
          </a:prstGeom>
          <a:noFill/>
          <a:ln w="9525">
            <a:noFill/>
            <a:miter lim="800000"/>
            <a:headEnd/>
            <a:tailEnd/>
          </a:ln>
        </p:spPr>
        <p:txBody>
          <a:bodyPr wrap="none">
            <a:spAutoFit/>
          </a:bodyPr>
          <a:lstStyle/>
          <a:p>
            <a:r>
              <a:rPr lang="en-US" altLang="zh-TW" sz="1600" dirty="0">
                <a:solidFill>
                  <a:schemeClr val="tx2"/>
                </a:solidFill>
              </a:rPr>
              <a:t>NVR2164 – 16B</a:t>
            </a:r>
            <a:endParaRPr lang="zh-TW" altLang="en-US" sz="1600" dirty="0"/>
          </a:p>
        </p:txBody>
      </p:sp>
      <p:sp>
        <p:nvSpPr>
          <p:cNvPr id="8" name="Rectangle 2"/>
          <p:cNvSpPr txBox="1">
            <a:spLocks noChangeArrowheads="1"/>
          </p:cNvSpPr>
          <p:nvPr/>
        </p:nvSpPr>
        <p:spPr bwMode="auto">
          <a:xfrm>
            <a:off x="5796136" y="5589240"/>
            <a:ext cx="3168278" cy="1079699"/>
          </a:xfrm>
          <a:prstGeom prst="rect">
            <a:avLst/>
          </a:prstGeom>
          <a:solidFill>
            <a:schemeClr val="folHlink">
              <a:alpha val="27058"/>
            </a:schemeClr>
          </a:solidFill>
          <a:ln w="9525">
            <a:solidFill>
              <a:srgbClr val="000080"/>
            </a:solidFill>
            <a:prstDash val="dashDot"/>
            <a:miter lim="800000"/>
            <a:headEnd/>
            <a:tailEnd/>
          </a:ln>
        </p:spPr>
        <p:txBody>
          <a:bodyPr anchor="ctr"/>
          <a:lstStyle/>
          <a:p>
            <a:pPr>
              <a:lnSpc>
                <a:spcPct val="150000"/>
              </a:lnSpc>
            </a:pPr>
            <a:r>
              <a:rPr kumimoji="0" lang="en-US" altLang="zh-TW" dirty="0" smtClean="0"/>
              <a:t>Support maximum 480 TB</a:t>
            </a:r>
          </a:p>
          <a:p>
            <a:pPr>
              <a:lnSpc>
                <a:spcPct val="150000"/>
              </a:lnSpc>
            </a:pPr>
            <a:r>
              <a:rPr kumimoji="0" lang="en-US" altLang="zh-TW" dirty="0" smtClean="0"/>
              <a:t>Enterprise-level RAID</a:t>
            </a:r>
            <a:endParaRPr kumimoji="0" lang="en-US" altLang="zh-TW" dirty="0"/>
          </a:p>
        </p:txBody>
      </p:sp>
      <p:pic>
        <p:nvPicPr>
          <p:cNvPr id="9" name="Picture 23" descr="3U-f-w"/>
          <p:cNvPicPr>
            <a:picLocks noChangeAspect="1" noChangeArrowheads="1"/>
          </p:cNvPicPr>
          <p:nvPr/>
        </p:nvPicPr>
        <p:blipFill>
          <a:blip r:embed="rId4" cstate="print"/>
          <a:srcRect/>
          <a:stretch>
            <a:fillRect/>
          </a:stretch>
        </p:blipFill>
        <p:spPr bwMode="auto">
          <a:xfrm>
            <a:off x="6654800" y="3645024"/>
            <a:ext cx="2489200" cy="863600"/>
          </a:xfrm>
          <a:prstGeom prst="rect">
            <a:avLst/>
          </a:prstGeom>
          <a:noFill/>
          <a:ln w="9525">
            <a:noFill/>
            <a:miter lim="800000"/>
            <a:headEnd/>
            <a:tailEnd/>
          </a:ln>
        </p:spPr>
      </p:pic>
      <p:sp>
        <p:nvSpPr>
          <p:cNvPr id="10" name="矩形 22"/>
          <p:cNvSpPr>
            <a:spLocks noChangeArrowheads="1"/>
          </p:cNvSpPr>
          <p:nvPr/>
        </p:nvSpPr>
        <p:spPr bwMode="auto">
          <a:xfrm>
            <a:off x="7020272" y="4653136"/>
            <a:ext cx="1543050" cy="585787"/>
          </a:xfrm>
          <a:prstGeom prst="rect">
            <a:avLst/>
          </a:prstGeom>
          <a:noFill/>
          <a:ln w="9525">
            <a:noFill/>
            <a:miter lim="800000"/>
            <a:headEnd/>
            <a:tailEnd/>
          </a:ln>
        </p:spPr>
        <p:txBody>
          <a:bodyPr wrap="none">
            <a:spAutoFit/>
          </a:bodyPr>
          <a:lstStyle/>
          <a:p>
            <a:pPr algn="ctr"/>
            <a:r>
              <a:rPr lang="en-US" altLang="zh-TW" sz="1600" dirty="0" smtClean="0">
                <a:solidFill>
                  <a:schemeClr val="tx2"/>
                </a:solidFill>
              </a:rPr>
              <a:t>Enterprise RIAD</a:t>
            </a:r>
            <a:endParaRPr lang="en-US" altLang="zh-TW" sz="1600" dirty="0">
              <a:solidFill>
                <a:schemeClr val="tx2"/>
              </a:solidFill>
            </a:endParaRPr>
          </a:p>
          <a:p>
            <a:pPr algn="ctr"/>
            <a:r>
              <a:rPr lang="en-US" altLang="zh-TW" sz="1600" dirty="0">
                <a:solidFill>
                  <a:schemeClr val="tx2"/>
                </a:solidFill>
              </a:rPr>
              <a:t>Subsystem</a:t>
            </a:r>
            <a:endParaRPr lang="zh-TW" altLang="en-US" sz="1600" dirty="0"/>
          </a:p>
        </p:txBody>
      </p:sp>
      <p:sp>
        <p:nvSpPr>
          <p:cNvPr id="11"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NVR2164 HD</a:t>
            </a:r>
            <a:r>
              <a:rPr kumimoji="1" lang="zh-TW" altLang="en-US" sz="2900" b="1" i="0" u="none" strike="noStrike" kern="0" cap="none" spc="0" normalizeH="0" baseline="0" noProof="0" dirty="0" smtClean="0">
                <a:ln>
                  <a:noFill/>
                </a:ln>
                <a:solidFill>
                  <a:srgbClr val="0070C0"/>
                </a:solidFill>
                <a:effectLst/>
                <a:uLnTx/>
                <a:uFillTx/>
                <a:latin typeface="+mj-lt"/>
                <a:ea typeface="+mj-ea"/>
                <a:cs typeface="+mj-cs"/>
              </a:rPr>
              <a:t> </a:t>
            </a: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NVR</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12"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6" name="Picture 2" descr="http://www.surveon.com/images/p_product/SMR_8000U.jpg"/>
          <p:cNvPicPr>
            <a:picLocks noChangeAspect="1" noChangeArrowheads="1"/>
          </p:cNvPicPr>
          <p:nvPr/>
        </p:nvPicPr>
        <p:blipFill>
          <a:blip r:embed="rId3" cstate="print"/>
          <a:srcRect l="5172" t="31143" r="10345" b="23950"/>
          <a:stretch>
            <a:fillRect/>
          </a:stretch>
        </p:blipFill>
        <p:spPr bwMode="auto">
          <a:xfrm>
            <a:off x="5364088" y="4656782"/>
            <a:ext cx="3528392" cy="1080120"/>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12</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2900" b="1" dirty="0" smtClean="0">
                <a:solidFill>
                  <a:srgbClr val="0070C0"/>
                </a:solidFill>
              </a:rPr>
              <a:t>Small and medium-sized schools HD solution configuration - SMR8000 series</a:t>
            </a:r>
            <a:endParaRPr lang="zh-TW" altLang="en-US" sz="2900" b="1" dirty="0">
              <a:solidFill>
                <a:srgbClr val="0070C0"/>
              </a:solidFill>
            </a:endParaRPr>
          </a:p>
        </p:txBody>
      </p:sp>
      <p:sp>
        <p:nvSpPr>
          <p:cNvPr id="13" name="Rectangle 3"/>
          <p:cNvSpPr txBox="1">
            <a:spLocks noChangeArrowheads="1"/>
          </p:cNvSpPr>
          <p:nvPr/>
        </p:nvSpPr>
        <p:spPr bwMode="auto">
          <a:xfrm>
            <a:off x="467544" y="1124744"/>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Support</a:t>
            </a:r>
            <a:r>
              <a:rPr kumimoji="1" lang="zh-TW" altLang="en-US" b="0" i="0" u="none" strike="noStrike" kern="0" cap="none" spc="0" normalizeH="0" baseline="0" noProof="0" dirty="0" smtClean="0">
                <a:ln>
                  <a:noFill/>
                </a:ln>
                <a:solidFill>
                  <a:schemeClr val="tx1"/>
                </a:solidFill>
                <a:effectLst/>
                <a:uLnTx/>
                <a:uFillTx/>
                <a:latin typeface="+mn-lt"/>
                <a:ea typeface="+mn-ea"/>
                <a:cs typeface="+mn-cs"/>
              </a:rPr>
              <a:t> </a:t>
            </a:r>
            <a:r>
              <a:rPr kumimoji="1" lang="en-US" altLang="zh-TW" b="0" i="0" u="none" strike="noStrike" kern="0" cap="none" spc="0" normalizeH="0" baseline="0" noProof="0" dirty="0" smtClean="0">
                <a:ln>
                  <a:noFill/>
                </a:ln>
                <a:solidFill>
                  <a:schemeClr val="tx1"/>
                </a:solidFill>
                <a:effectLst/>
                <a:uLnTx/>
                <a:uFillTx/>
                <a:latin typeface="+mn-lt"/>
                <a:ea typeface="+mn-ea"/>
                <a:cs typeface="+mn-cs"/>
              </a:rPr>
              <a:t>16 – 40 Channels , Full</a:t>
            </a:r>
            <a:r>
              <a:rPr kumimoji="1" lang="en-US" altLang="zh-TW" b="0" i="0" u="none" strike="noStrike" kern="0" cap="none" spc="0" normalizeH="0" noProof="0" dirty="0" smtClean="0">
                <a:ln>
                  <a:noFill/>
                </a:ln>
                <a:solidFill>
                  <a:schemeClr val="tx1"/>
                </a:solidFill>
                <a:effectLst/>
                <a:uLnTx/>
                <a:uFillTx/>
                <a:latin typeface="+mn-lt"/>
                <a:ea typeface="+mn-ea"/>
                <a:cs typeface="+mn-cs"/>
              </a:rPr>
              <a:t> HD Cameras video surveillance</a:t>
            </a: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kern="0" baseline="0" dirty="0" smtClean="0">
                <a:latin typeface="+mn-lt"/>
                <a:ea typeface="+mn-ea"/>
              </a:rPr>
              <a:t>Support</a:t>
            </a:r>
            <a:r>
              <a:rPr lang="en-US" altLang="zh-TW" kern="0" dirty="0" smtClean="0">
                <a:latin typeface="+mn-lt"/>
                <a:ea typeface="+mn-ea"/>
              </a:rPr>
              <a:t> up to 8 HHDD and Hardware</a:t>
            </a:r>
          </a:p>
          <a:p>
            <a:pPr marL="342900" marR="0" lvl="0" indent="-342900" algn="l" defTabSz="914400" rtl="0" eaLnBrk="1" fontAlgn="base" latinLnBrk="0" hangingPunct="1">
              <a:lnSpc>
                <a:spcPct val="180000"/>
              </a:lnSpc>
              <a:spcBef>
                <a:spcPct val="20000"/>
              </a:spcBef>
              <a:spcAft>
                <a:spcPct val="0"/>
              </a:spcAft>
              <a:buClrTx/>
              <a:buSzTx/>
              <a:tabLst/>
              <a:defRPr/>
            </a:pPr>
            <a:r>
              <a:rPr lang="en-US" altLang="zh-TW" kern="0" dirty="0" smtClean="0">
                <a:latin typeface="+mn-lt"/>
                <a:ea typeface="+mn-ea"/>
              </a:rPr>
              <a:t>     RAID protection</a:t>
            </a:r>
          </a:p>
          <a:p>
            <a:pPr marL="342900" marR="0" lvl="0" indent="-342900" algn="l" defTabSz="914400" rtl="0" eaLnBrk="1" fontAlgn="base" latinLnBrk="0" hangingPunct="1">
              <a:lnSpc>
                <a:spcPct val="180000"/>
              </a:lnSpc>
              <a:spcBef>
                <a:spcPct val="20000"/>
              </a:spcBef>
              <a:spcAft>
                <a:spcPct val="0"/>
              </a:spcAft>
              <a:buClrTx/>
              <a:buSzTx/>
              <a:buFont typeface="Arial" pitchFamily="34" charset="0"/>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Rack mount and tower</a:t>
            </a:r>
            <a:r>
              <a:rPr kumimoji="1" lang="en-US" altLang="zh-TW" b="0" i="0" u="none" strike="noStrike" kern="0" cap="none" spc="0" normalizeH="0" noProof="0" dirty="0" smtClean="0">
                <a:ln>
                  <a:noFill/>
                </a:ln>
                <a:solidFill>
                  <a:schemeClr val="tx1"/>
                </a:solidFill>
                <a:effectLst/>
                <a:uLnTx/>
                <a:uFillTx/>
                <a:latin typeface="+mn-lt"/>
                <a:ea typeface="+mn-ea"/>
                <a:cs typeface="+mn-cs"/>
              </a:rPr>
              <a:t> two solution</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Virtual</a:t>
            </a:r>
            <a:r>
              <a:rPr kumimoji="1" lang="en-US" altLang="zh-TW" b="0" i="0" u="none" strike="noStrike" kern="0" cap="none" spc="0" normalizeH="0" noProof="0" dirty="0" smtClean="0">
                <a:ln>
                  <a:noFill/>
                </a:ln>
                <a:solidFill>
                  <a:schemeClr val="tx1"/>
                </a:solidFill>
                <a:effectLst/>
                <a:uLnTx/>
                <a:uFillTx/>
                <a:latin typeface="+mn-lt"/>
                <a:ea typeface="+mn-ea"/>
                <a:cs typeface="+mn-cs"/>
              </a:rPr>
              <a:t> matrix </a:t>
            </a:r>
            <a:r>
              <a:rPr kumimoji="1" lang="en-US" altLang="zh-TW" b="0" i="0" u="none" strike="noStrike" kern="0" cap="none" spc="0" normalizeH="0" baseline="0" noProof="0" dirty="0" smtClean="0">
                <a:ln>
                  <a:noFill/>
                </a:ln>
                <a:solidFill>
                  <a:schemeClr val="tx1"/>
                </a:solidFill>
                <a:effectLst/>
                <a:uLnTx/>
                <a:uFillTx/>
                <a:latin typeface="+mn-lt"/>
                <a:ea typeface="+mn-ea"/>
                <a:cs typeface="+mn-cs"/>
              </a:rPr>
              <a:t>,</a:t>
            </a:r>
            <a:r>
              <a:rPr kumimoji="1" lang="en-US" altLang="zh-TW" b="0" i="0" u="none" strike="noStrike" kern="0" cap="none" spc="0" normalizeH="0" noProof="0" dirty="0" smtClean="0">
                <a:ln>
                  <a:noFill/>
                </a:ln>
                <a:solidFill>
                  <a:schemeClr val="tx1"/>
                </a:solidFill>
                <a:effectLst/>
                <a:uLnTx/>
                <a:uFillTx/>
                <a:latin typeface="+mn-lt"/>
                <a:ea typeface="+mn-ea"/>
                <a:cs typeface="+mn-cs"/>
              </a:rPr>
              <a:t> support up to 8 physical </a:t>
            </a:r>
          </a:p>
          <a:p>
            <a:pPr marL="342900" marR="0" lvl="0" indent="-342900" algn="l" defTabSz="914400" rtl="0" eaLnBrk="1" fontAlgn="base" latinLnBrk="0" hangingPunct="1">
              <a:lnSpc>
                <a:spcPct val="180000"/>
              </a:lnSpc>
              <a:spcBef>
                <a:spcPct val="20000"/>
              </a:spcBef>
              <a:spcAft>
                <a:spcPct val="0"/>
              </a:spcAft>
              <a:buClrTx/>
              <a:buSzTx/>
              <a:tabLst/>
              <a:defRPr/>
            </a:pPr>
            <a:r>
              <a:rPr lang="en-US" altLang="zh-TW" kern="0" dirty="0" smtClean="0">
                <a:latin typeface="+mn-lt"/>
                <a:ea typeface="+mn-ea"/>
              </a:rPr>
              <a:t>     </a:t>
            </a:r>
            <a:r>
              <a:rPr kumimoji="1" lang="en-US" altLang="zh-TW" b="0" i="0" u="none" strike="noStrike" kern="0" cap="none" spc="0" normalizeH="0" noProof="0" dirty="0" smtClean="0">
                <a:ln>
                  <a:noFill/>
                </a:ln>
                <a:solidFill>
                  <a:schemeClr val="tx1"/>
                </a:solidFill>
                <a:effectLst/>
                <a:uLnTx/>
                <a:uFillTx/>
                <a:latin typeface="+mn-lt"/>
                <a:ea typeface="+mn-ea"/>
                <a:cs typeface="+mn-cs"/>
              </a:rPr>
              <a:t>monitors on single server</a:t>
            </a:r>
            <a:endParaRPr kumimoji="1" lang="zh-TW" alt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kern="0" dirty="0" smtClean="0">
                <a:latin typeface="+mn-lt"/>
                <a:ea typeface="+mn-ea"/>
              </a:rPr>
              <a:t>Support HTML integrated with View</a:t>
            </a:r>
            <a:endParaRPr kumimoji="1" lang="zh-TW" alt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kern="0" dirty="0" smtClean="0">
                <a:latin typeface="+mn-lt"/>
                <a:ea typeface="+mn-ea"/>
              </a:rPr>
              <a:t>Advance multi-layer E-Map</a:t>
            </a:r>
            <a:endParaRPr kumimoji="1" lang="zh-TW" alt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0" lang="en-US" altLang="zh-TW" b="0" i="0" u="none" strike="noStrike" kern="0" cap="none" spc="0" normalizeH="0" baseline="0" noProof="0" dirty="0" smtClean="0">
                <a:ln>
                  <a:noFill/>
                </a:ln>
                <a:solidFill>
                  <a:schemeClr val="tx1"/>
                </a:solidFill>
                <a:effectLst/>
                <a:uLnTx/>
                <a:uFillTx/>
                <a:latin typeface="+mn-lt"/>
                <a:ea typeface="+mn-ea"/>
                <a:cs typeface="+mn-cs"/>
              </a:rPr>
              <a:t>Client/Server</a:t>
            </a:r>
            <a:r>
              <a:rPr kumimoji="0" lang="en-US" altLang="zh-TW" b="0" i="0" u="none" strike="noStrike" kern="0" cap="none" spc="0" normalizeH="0" noProof="0" dirty="0" smtClean="0">
                <a:ln>
                  <a:noFill/>
                </a:ln>
                <a:solidFill>
                  <a:schemeClr val="tx1"/>
                </a:solidFill>
                <a:effectLst/>
                <a:uLnTx/>
                <a:uFillTx/>
                <a:latin typeface="+mn-lt"/>
                <a:ea typeface="+mn-ea"/>
                <a:cs typeface="+mn-cs"/>
              </a:rPr>
              <a:t> Central management structure</a:t>
            </a:r>
            <a:endParaRPr kumimoji="0" lang="zh-TW" alt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Advance Event management record rule</a:t>
            </a:r>
            <a:endParaRPr kumimoji="1" lang="zh-TW" altLang="en-US"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4" name="Picture 4"/>
          <p:cNvPicPr>
            <a:picLocks noChangeAspect="1" noChangeArrowheads="1"/>
          </p:cNvPicPr>
          <p:nvPr/>
        </p:nvPicPr>
        <p:blipFill>
          <a:blip r:embed="rId4" cstate="print"/>
          <a:srcRect/>
          <a:stretch>
            <a:fillRect/>
          </a:stretch>
        </p:blipFill>
        <p:spPr bwMode="auto">
          <a:xfrm>
            <a:off x="5436096" y="2352526"/>
            <a:ext cx="3205807" cy="1937878"/>
          </a:xfrm>
          <a:prstGeom prst="rect">
            <a:avLst/>
          </a:prstGeom>
          <a:noFill/>
          <a:ln w="9525">
            <a:noFill/>
            <a:miter lim="800000"/>
            <a:headEnd/>
            <a:tailEnd/>
          </a:ln>
          <a:effectLst/>
        </p:spPr>
      </p:pic>
      <p:sp>
        <p:nvSpPr>
          <p:cNvPr id="16" name="矩形 15"/>
          <p:cNvSpPr/>
          <p:nvPr/>
        </p:nvSpPr>
        <p:spPr>
          <a:xfrm>
            <a:off x="5513795" y="5727610"/>
            <a:ext cx="2927404" cy="338554"/>
          </a:xfrm>
          <a:prstGeom prst="rect">
            <a:avLst/>
          </a:prstGeom>
        </p:spPr>
        <p:txBody>
          <a:bodyPr wrap="none">
            <a:spAutoFit/>
          </a:bodyPr>
          <a:lstStyle/>
          <a:p>
            <a:r>
              <a:rPr lang="en-US" altLang="zh-TW" sz="1600" dirty="0" smtClean="0"/>
              <a:t>SMR8040 Megapixel HD NVR</a:t>
            </a:r>
            <a:endParaRPr lang="zh-TW" altLang="en-US" sz="1600" dirty="0"/>
          </a:p>
        </p:txBody>
      </p:sp>
      <p:sp>
        <p:nvSpPr>
          <p:cNvPr id="8"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surveon.com/images/p_product/IP_CAM2400_2300_2320.jpg"/>
          <p:cNvPicPr>
            <a:picLocks noChangeAspect="1" noChangeArrowheads="1"/>
          </p:cNvPicPr>
          <p:nvPr/>
        </p:nvPicPr>
        <p:blipFill>
          <a:blip r:embed="rId3" cstate="screen"/>
          <a:srcRect/>
          <a:stretch>
            <a:fillRect/>
          </a:stretch>
        </p:blipFill>
        <p:spPr bwMode="auto">
          <a:xfrm>
            <a:off x="6232624" y="4304129"/>
            <a:ext cx="2731864" cy="1727895"/>
          </a:xfrm>
          <a:prstGeom prst="rect">
            <a:avLst/>
          </a:prstGeom>
          <a:noFill/>
          <a:ln w="9525">
            <a:noFill/>
            <a:miter lim="800000"/>
            <a:headEnd/>
            <a:tailEnd/>
          </a:ln>
        </p:spPr>
      </p:pic>
      <p:sp>
        <p:nvSpPr>
          <p:cNvPr id="6" name="投影片編號版面配置區 3"/>
          <p:cNvSpPr>
            <a:spLocks noGrp="1"/>
          </p:cNvSpPr>
          <p:nvPr>
            <p:ph type="sldNum" sz="quarter" idx="12"/>
          </p:nvPr>
        </p:nvSpPr>
        <p:spPr/>
        <p:txBody>
          <a:bodyPr/>
          <a:lstStyle/>
          <a:p>
            <a:fld id="{D5B312CC-07A2-4B39-BAEE-AEB796F3D43F}" type="slidenum">
              <a:rPr lang="en-US" altLang="zh-TW"/>
              <a:pPr/>
              <a:t>13</a:t>
            </a:fld>
            <a:endParaRPr lang="en-US" altLang="zh-TW"/>
          </a:p>
        </p:txBody>
      </p:sp>
      <p:sp>
        <p:nvSpPr>
          <p:cNvPr id="13" name="Rectangle 3"/>
          <p:cNvSpPr txBox="1">
            <a:spLocks noChangeArrowheads="1"/>
          </p:cNvSpPr>
          <p:nvPr/>
        </p:nvSpPr>
        <p:spPr bwMode="auto">
          <a:xfrm>
            <a:off x="467544" y="1052736"/>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200000"/>
              </a:lnSpc>
              <a:spcBef>
                <a:spcPct val="20000"/>
              </a:spcBef>
              <a:buFontTx/>
              <a:buChar char="•"/>
              <a:defRPr/>
            </a:pPr>
            <a:r>
              <a:rPr lang="en-US" altLang="zh-TW" kern="0" dirty="0" smtClean="0">
                <a:latin typeface="+mn-lt"/>
                <a:ea typeface="+mn-ea"/>
              </a:rPr>
              <a:t>Support H.264 compression with 1920 x 1080 @ 25 fps</a:t>
            </a:r>
          </a:p>
          <a:p>
            <a:pPr marL="342900" lvl="0" indent="-342900" algn="l">
              <a:lnSpc>
                <a:spcPct val="200000"/>
              </a:lnSpc>
              <a:spcBef>
                <a:spcPct val="20000"/>
              </a:spcBef>
              <a:buFontTx/>
              <a:buChar char="•"/>
              <a:defRPr/>
            </a:pPr>
            <a:r>
              <a:rPr lang="en-US" altLang="zh-TW" kern="0" dirty="0" smtClean="0">
                <a:latin typeface="+mn-lt"/>
                <a:ea typeface="+mn-ea"/>
              </a:rPr>
              <a:t>Built-in SD Card support network supports failover and recovery</a:t>
            </a:r>
          </a:p>
          <a:p>
            <a:pPr marL="342900" lvl="0" indent="-342900" algn="l">
              <a:lnSpc>
                <a:spcPct val="200000"/>
              </a:lnSpc>
              <a:spcBef>
                <a:spcPct val="20000"/>
              </a:spcBef>
              <a:buFontTx/>
              <a:buChar char="•"/>
              <a:defRPr/>
            </a:pPr>
            <a:r>
              <a:rPr lang="en-US" altLang="zh-TW" kern="0" dirty="0" smtClean="0">
                <a:latin typeface="+mn-lt"/>
                <a:ea typeface="+mn-ea"/>
              </a:rPr>
              <a:t>Independent ISP supports 3D noise reduction, WDR, multi-zone HLC, De-fog</a:t>
            </a:r>
          </a:p>
          <a:p>
            <a:pPr marL="342900" lvl="0" indent="-342900" algn="l">
              <a:lnSpc>
                <a:spcPct val="200000"/>
              </a:lnSpc>
              <a:spcBef>
                <a:spcPct val="20000"/>
              </a:spcBef>
              <a:buFontTx/>
              <a:buChar char="•"/>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Support  standard RS-485,a</a:t>
            </a:r>
            <a:r>
              <a:rPr lang="en-US" altLang="zh-TW" kern="0" dirty="0" err="1" smtClean="0">
                <a:latin typeface="+mn-lt"/>
                <a:ea typeface="+mn-ea"/>
              </a:rPr>
              <a:t>udio</a:t>
            </a:r>
            <a:r>
              <a:rPr lang="en-US" altLang="zh-TW" kern="0" dirty="0" smtClean="0">
                <a:latin typeface="+mn-lt"/>
                <a:ea typeface="+mn-ea"/>
              </a:rPr>
              <a:t> and DI/O control</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200000"/>
              </a:lnSpc>
              <a:spcBef>
                <a:spcPct val="20000"/>
              </a:spcBef>
              <a:buFontTx/>
              <a:buChar char="•"/>
              <a:defRPr/>
            </a:pPr>
            <a:r>
              <a:rPr lang="en-US" altLang="zh-TW" kern="0" dirty="0" smtClean="0">
                <a:latin typeface="+mn-lt"/>
                <a:ea typeface="+mn-ea"/>
              </a:rPr>
              <a:t>Full Aluminum body, High stability and</a:t>
            </a:r>
          </a:p>
          <a:p>
            <a:pPr marL="342900" lvl="0" indent="-342900" algn="l">
              <a:lnSpc>
                <a:spcPct val="200000"/>
              </a:lnSpc>
              <a:spcBef>
                <a:spcPct val="20000"/>
              </a:spcBef>
              <a:defRPr/>
            </a:pPr>
            <a:r>
              <a:rPr lang="en-US" altLang="zh-TW" kern="0" dirty="0" smtClean="0">
                <a:latin typeface="+mn-lt"/>
                <a:ea typeface="+mn-ea"/>
              </a:rPr>
              <a:t>      performance thermal design</a:t>
            </a:r>
          </a:p>
          <a:p>
            <a:pPr marL="342900" lvl="0" indent="-342900" algn="l">
              <a:lnSpc>
                <a:spcPct val="200000"/>
              </a:lnSpc>
              <a:spcBef>
                <a:spcPct val="20000"/>
              </a:spcBef>
              <a:buFontTx/>
              <a:buChar char="•"/>
              <a:defRPr/>
            </a:pPr>
            <a:r>
              <a:rPr lang="en-US" altLang="zh-TW" kern="0" noProof="0" dirty="0" smtClean="0">
                <a:latin typeface="+mn-lt"/>
                <a:ea typeface="+mn-ea"/>
              </a:rPr>
              <a:t>Advance Super Low Light</a:t>
            </a:r>
            <a:r>
              <a:rPr lang="zh-CN" altLang="en-US" kern="0" dirty="0" smtClean="0">
                <a:latin typeface="+mn-lt"/>
                <a:ea typeface="+mn-ea"/>
              </a:rPr>
              <a:t> </a:t>
            </a:r>
            <a:r>
              <a:rPr lang="en-US" altLang="zh-CN" kern="0" dirty="0" smtClean="0">
                <a:latin typeface="+mn-lt"/>
                <a:ea typeface="+mn-ea"/>
              </a:rPr>
              <a:t>enhancement mode</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200000"/>
              </a:lnSpc>
              <a:spcBef>
                <a:spcPct val="20000"/>
              </a:spcBef>
              <a:spcAft>
                <a:spcPct val="0"/>
              </a:spcAft>
              <a:buClrTx/>
              <a:buSzTx/>
              <a:buFontTx/>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Supports full series 2M,3M</a:t>
            </a:r>
            <a:r>
              <a:rPr kumimoji="1" lang="en-US" altLang="zh-TW" b="0" i="0" u="none" strike="noStrike" kern="0" cap="none" spc="0" normalizeH="0" noProof="0" dirty="0" smtClean="0">
                <a:ln>
                  <a:noFill/>
                </a:ln>
                <a:solidFill>
                  <a:schemeClr val="tx1"/>
                </a:solidFill>
                <a:effectLst/>
                <a:uLnTx/>
                <a:uFillTx/>
                <a:latin typeface="+mn-lt"/>
                <a:ea typeface="+mn-ea"/>
                <a:cs typeface="+mn-cs"/>
              </a:rPr>
              <a:t> and 5M solution</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tabLst/>
              <a:defRPr/>
            </a:pP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5"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CAM2311</a:t>
            </a:r>
            <a:r>
              <a:rPr kumimoji="1" lang="en-US" altLang="zh-TW" sz="2900" b="1" i="0" u="none" strike="noStrike" kern="0" cap="none" spc="0" normalizeH="0" noProof="0" dirty="0" smtClean="0">
                <a:ln>
                  <a:noFill/>
                </a:ln>
                <a:solidFill>
                  <a:srgbClr val="0070C0"/>
                </a:solidFill>
                <a:effectLst/>
                <a:uLnTx/>
                <a:uFillTx/>
                <a:latin typeface="+mj-lt"/>
                <a:ea typeface="+mj-ea"/>
                <a:cs typeface="+mj-cs"/>
              </a:rPr>
              <a:t> </a:t>
            </a:r>
            <a:r>
              <a:rPr kumimoji="1" lang="en-US" altLang="zh-CN" sz="2900" b="1" i="0" u="none" strike="noStrike" kern="0" cap="none" spc="0" normalizeH="0" noProof="0" dirty="0" smtClean="0">
                <a:ln>
                  <a:noFill/>
                </a:ln>
                <a:solidFill>
                  <a:srgbClr val="0070C0"/>
                </a:solidFill>
                <a:effectLst/>
                <a:uLnTx/>
                <a:uFillTx/>
                <a:latin typeface="+mj-lt"/>
                <a:ea typeface="+mj-ea"/>
                <a:cs typeface="+mj-cs"/>
              </a:rPr>
              <a:t>HD Camera Series</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1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
        <p:nvSpPr>
          <p:cNvPr id="17" name="矩形 16"/>
          <p:cNvSpPr/>
          <p:nvPr/>
        </p:nvSpPr>
        <p:spPr>
          <a:xfrm>
            <a:off x="6125772" y="5807005"/>
            <a:ext cx="2749471" cy="646331"/>
          </a:xfrm>
          <a:prstGeom prst="rect">
            <a:avLst/>
          </a:prstGeom>
        </p:spPr>
        <p:txBody>
          <a:bodyPr wrap="none">
            <a:spAutoFit/>
          </a:bodyPr>
          <a:lstStyle/>
          <a:p>
            <a:r>
              <a:rPr lang="en-US" altLang="zh-TW" kern="0" dirty="0" smtClean="0"/>
              <a:t>CAM2311 Series</a:t>
            </a:r>
          </a:p>
          <a:p>
            <a:r>
              <a:rPr lang="en-US" altLang="zh-TW" kern="0" dirty="0" smtClean="0"/>
              <a:t>Full HD Network Camera</a:t>
            </a:r>
            <a:endParaRPr lang="zh-TW" altLang="en-US"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文字方塊 11"/>
          <p:cNvSpPr txBox="1">
            <a:spLocks noChangeArrowheads="1"/>
          </p:cNvSpPr>
          <p:nvPr/>
        </p:nvSpPr>
        <p:spPr bwMode="auto">
          <a:xfrm>
            <a:off x="0" y="2276475"/>
            <a:ext cx="9144000" cy="1800225"/>
          </a:xfrm>
          <a:prstGeom prst="rect">
            <a:avLst/>
          </a:prstGeom>
          <a:solidFill>
            <a:srgbClr val="7F9FD3"/>
          </a:solidFill>
          <a:ln w="9525">
            <a:noFill/>
            <a:miter lim="800000"/>
            <a:headEnd/>
            <a:tailEnd/>
          </a:ln>
        </p:spPr>
        <p:txBody>
          <a:bodyPr anchor="ctr"/>
          <a:lstStyle/>
          <a:p>
            <a:endParaRPr lang="zh-TW" altLang="en-US" sz="3600">
              <a:solidFill>
                <a:srgbClr val="FFFFFF"/>
              </a:solidFill>
            </a:endParaRPr>
          </a:p>
        </p:txBody>
      </p:sp>
      <p:sp>
        <p:nvSpPr>
          <p:cNvPr id="43010" name="Rectangle 2"/>
          <p:cNvSpPr txBox="1">
            <a:spLocks noChangeArrowheads="1"/>
          </p:cNvSpPr>
          <p:nvPr/>
        </p:nvSpPr>
        <p:spPr bwMode="auto">
          <a:xfrm>
            <a:off x="519113" y="2636838"/>
            <a:ext cx="8229600" cy="1143000"/>
          </a:xfrm>
          <a:prstGeom prst="rect">
            <a:avLst/>
          </a:prstGeom>
          <a:noFill/>
          <a:ln w="9525">
            <a:noFill/>
            <a:miter lim="800000"/>
            <a:headEnd/>
            <a:tailEnd/>
          </a:ln>
        </p:spPr>
        <p:txBody>
          <a:bodyPr anchor="ctr"/>
          <a:lstStyle/>
          <a:p>
            <a:r>
              <a:rPr lang="en-US" altLang="zh-TW" sz="3600" b="1" dirty="0" smtClean="0">
                <a:solidFill>
                  <a:schemeClr val="bg1"/>
                </a:solidFill>
              </a:rPr>
              <a:t>Enterprise Level Video Management Platform features Overview</a:t>
            </a:r>
          </a:p>
          <a:p>
            <a:pPr algn="ctr">
              <a:lnSpc>
                <a:spcPct val="150000"/>
              </a:lnSpc>
            </a:pPr>
            <a:r>
              <a:rPr lang="en-US" altLang="zh-TW" sz="2800" dirty="0" smtClean="0">
                <a:solidFill>
                  <a:schemeClr val="bg1"/>
                </a:solidFill>
              </a:rPr>
              <a:t>- To meet your professional security project</a:t>
            </a:r>
            <a:endParaRPr lang="en-US" altLang="zh-TW" sz="2800" dirty="0">
              <a:solidFill>
                <a:schemeClr val="bg1"/>
              </a:solidFill>
            </a:endParaRPr>
          </a:p>
        </p:txBody>
      </p:sp>
      <p:sp>
        <p:nvSpPr>
          <p:cNvPr id="43011"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DE36ADAB-A629-4BF6-AD1E-AEE82080656D}" type="slidenum">
              <a:rPr lang="en-US" altLang="zh-TW" sz="1400"/>
              <a:pPr algn="r"/>
              <a:t>14</a:t>
            </a:fld>
            <a:endParaRPr lang="en-US" altLang="zh-TW"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7"/>
          <p:cNvSpPr>
            <a:spLocks noChangeArrowheads="1"/>
          </p:cNvSpPr>
          <p:nvPr/>
        </p:nvSpPr>
        <p:spPr bwMode="auto">
          <a:xfrm>
            <a:off x="6300192" y="1196975"/>
            <a:ext cx="2521546" cy="4401205"/>
          </a:xfrm>
          <a:prstGeom prst="rect">
            <a:avLst/>
          </a:prstGeom>
          <a:noFill/>
          <a:ln w="9525">
            <a:noFill/>
            <a:miter lim="800000"/>
            <a:headEnd/>
            <a:tailEnd/>
          </a:ln>
        </p:spPr>
        <p:txBody>
          <a:bodyPr wrap="square">
            <a:spAutoFit/>
          </a:bodyPr>
          <a:lstStyle/>
          <a:p>
            <a:pPr marL="342900" indent="-342900" algn="l">
              <a:lnSpc>
                <a:spcPct val="200000"/>
              </a:lnSpc>
            </a:pPr>
            <a:r>
              <a:rPr lang="fr-FR" altLang="zh-TW" sz="2000" dirty="0" smtClean="0">
                <a:solidFill>
                  <a:srgbClr val="000000"/>
                </a:solidFill>
                <a:latin typeface="Calibri" pitchFamily="34" charset="0"/>
              </a:rPr>
              <a:t>Module design</a:t>
            </a:r>
          </a:p>
          <a:p>
            <a:pPr marL="342900" indent="-342900" algn="l">
              <a:lnSpc>
                <a:spcPct val="200000"/>
              </a:lnSpc>
            </a:pPr>
            <a:r>
              <a:rPr lang="fr-FR" altLang="zh-TW" sz="2000" dirty="0" smtClean="0">
                <a:solidFill>
                  <a:srgbClr val="000000"/>
                </a:solidFill>
                <a:latin typeface="Calibri" pitchFamily="34" charset="0"/>
              </a:rPr>
              <a:t>1. Record server</a:t>
            </a:r>
          </a:p>
          <a:p>
            <a:pPr marL="342900" indent="-342900" algn="l">
              <a:lnSpc>
                <a:spcPct val="200000"/>
              </a:lnSpc>
            </a:pPr>
            <a:r>
              <a:rPr lang="fr-FR" altLang="zh-TW" sz="2000" dirty="0" smtClean="0">
                <a:solidFill>
                  <a:srgbClr val="000000"/>
                </a:solidFill>
                <a:latin typeface="Calibri" pitchFamily="34" charset="0"/>
              </a:rPr>
              <a:t>2. Domain Mgt. Server</a:t>
            </a:r>
          </a:p>
          <a:p>
            <a:pPr marL="342900" indent="-342900" algn="l">
              <a:lnSpc>
                <a:spcPct val="200000"/>
              </a:lnSpc>
            </a:pPr>
            <a:r>
              <a:rPr lang="fr-FR" altLang="zh-TW" sz="2000" dirty="0" smtClean="0">
                <a:solidFill>
                  <a:srgbClr val="000000"/>
                </a:solidFill>
                <a:latin typeface="Calibri" pitchFamily="34" charset="0"/>
              </a:rPr>
              <a:t>3. VI Server</a:t>
            </a:r>
          </a:p>
          <a:p>
            <a:pPr marL="342900" indent="-342900" algn="l">
              <a:lnSpc>
                <a:spcPct val="200000"/>
              </a:lnSpc>
            </a:pPr>
            <a:r>
              <a:rPr lang="fr-FR" altLang="zh-TW" sz="2000" dirty="0" smtClean="0">
                <a:solidFill>
                  <a:srgbClr val="000000"/>
                </a:solidFill>
                <a:latin typeface="Calibri" pitchFamily="34" charset="0"/>
              </a:rPr>
              <a:t>4. Client UI</a:t>
            </a:r>
          </a:p>
          <a:p>
            <a:pPr marL="342900" indent="-342900" algn="l">
              <a:lnSpc>
                <a:spcPct val="200000"/>
              </a:lnSpc>
            </a:pPr>
            <a:r>
              <a:rPr lang="fr-FR" altLang="zh-TW" sz="2000" dirty="0" smtClean="0">
                <a:solidFill>
                  <a:srgbClr val="000000"/>
                </a:solidFill>
                <a:latin typeface="Calibri" pitchFamily="34" charset="0"/>
              </a:rPr>
              <a:t>5. Mobile Client</a:t>
            </a:r>
          </a:p>
          <a:p>
            <a:pPr marL="342900" indent="-342900" algn="l">
              <a:lnSpc>
                <a:spcPct val="200000"/>
              </a:lnSpc>
            </a:pPr>
            <a:r>
              <a:rPr lang="fr-FR" altLang="zh-TW" sz="2000" dirty="0" smtClean="0">
                <a:solidFill>
                  <a:srgbClr val="000000"/>
                </a:solidFill>
                <a:latin typeface="Calibri" pitchFamily="34" charset="0"/>
              </a:rPr>
              <a:t>6. CMS client</a:t>
            </a:r>
            <a:endParaRPr lang="zh-TW" altLang="en-US" sz="2000" dirty="0">
              <a:solidFill>
                <a:srgbClr val="000000"/>
              </a:solidFill>
              <a:latin typeface="Calibri" pitchFamily="34" charset="0"/>
            </a:endParaRPr>
          </a:p>
        </p:txBody>
      </p:sp>
      <p:sp>
        <p:nvSpPr>
          <p:cNvPr id="45058" name="Rectangle 2"/>
          <p:cNvSpPr>
            <a:spLocks/>
          </p:cNvSpPr>
          <p:nvPr/>
        </p:nvSpPr>
        <p:spPr bwMode="auto">
          <a:xfrm>
            <a:off x="468313" y="44450"/>
            <a:ext cx="7869237" cy="863600"/>
          </a:xfrm>
          <a:prstGeom prst="rect">
            <a:avLst/>
          </a:prstGeom>
          <a:noFill/>
          <a:ln w="9525">
            <a:noFill/>
            <a:miter lim="800000"/>
            <a:headEnd/>
            <a:tailEnd/>
          </a:ln>
        </p:spPr>
        <p:txBody>
          <a:bodyPr anchor="ctr"/>
          <a:lstStyle/>
          <a:p>
            <a:pPr algn="l"/>
            <a:r>
              <a:rPr lang="en-US" altLang="zh-CN" sz="3000" b="1" dirty="0" smtClean="0">
                <a:solidFill>
                  <a:srgbClr val="6094CE"/>
                </a:solidFill>
                <a:latin typeface="Calibri" pitchFamily="34" charset="0"/>
              </a:rPr>
              <a:t>Distributed architecture of enterprise-level Video management platform</a:t>
            </a:r>
            <a:endParaRPr lang="en-US" altLang="zh-TW" sz="3000" b="1" dirty="0">
              <a:solidFill>
                <a:srgbClr val="6094CE"/>
              </a:solidFill>
              <a:latin typeface="Calibri" pitchFamily="34" charset="0"/>
            </a:endParaRPr>
          </a:p>
        </p:txBody>
      </p:sp>
      <p:pic>
        <p:nvPicPr>
          <p:cNvPr id="45059" name="Picture 7" descr="company_05"/>
          <p:cNvPicPr>
            <a:picLocks noChangeAspect="1" noChangeArrowheads="1"/>
          </p:cNvPicPr>
          <p:nvPr/>
        </p:nvPicPr>
        <p:blipFill>
          <a:blip r:embed="rId3" cstate="print"/>
          <a:srcRect/>
          <a:stretch>
            <a:fillRect/>
          </a:stretch>
        </p:blipFill>
        <p:spPr bwMode="auto">
          <a:xfrm>
            <a:off x="250825" y="1196975"/>
            <a:ext cx="6048375" cy="5195888"/>
          </a:xfrm>
          <a:prstGeom prst="rect">
            <a:avLst/>
          </a:prstGeom>
          <a:noFill/>
          <a:ln w="9525">
            <a:noFill/>
            <a:miter lim="800000"/>
            <a:headEnd/>
            <a:tailEnd/>
          </a:ln>
        </p:spPr>
      </p:pic>
      <p:sp>
        <p:nvSpPr>
          <p:cNvPr id="45060"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931C2686-1989-4ABB-BBC9-7F1417D2FF2F}" type="slidenum">
              <a:rPr lang="en-US" altLang="zh-TW" sz="1400">
                <a:solidFill>
                  <a:srgbClr val="000000"/>
                </a:solidFill>
                <a:latin typeface="Calibri" pitchFamily="34" charset="0"/>
              </a:rPr>
              <a:pPr algn="r"/>
              <a:t>15</a:t>
            </a:fld>
            <a:endParaRPr lang="en-US" altLang="zh-TW" sz="1400">
              <a:solidFill>
                <a:srgbClr val="000000"/>
              </a:solidFill>
              <a:latin typeface="Calibri" pitchFamily="34" charset="0"/>
            </a:endParaRPr>
          </a:p>
        </p:txBody>
      </p:sp>
      <p:sp>
        <p:nvSpPr>
          <p:cNvPr id="45061"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
        <p:nvSpPr>
          <p:cNvPr id="7" name="矩形 6"/>
          <p:cNvSpPr/>
          <p:nvPr/>
        </p:nvSpPr>
        <p:spPr>
          <a:xfrm>
            <a:off x="1691680" y="6021288"/>
            <a:ext cx="7272808" cy="648072"/>
          </a:xfrm>
          <a:prstGeom prst="rect">
            <a:avLst/>
          </a:prstGeom>
          <a:solidFill>
            <a:srgbClr val="FFFF00">
              <a:alpha val="47059"/>
            </a:srgbClr>
          </a:solidFill>
          <a:ln>
            <a:solidFill>
              <a:srgbClr val="FF0000"/>
            </a:solidFill>
            <a:prstDash val="dashDot"/>
          </a:ln>
        </p:spPr>
        <p:txBody>
          <a:bodyPr wrap="square">
            <a:spAutoFit/>
          </a:bodyPr>
          <a:lstStyle/>
          <a:p>
            <a:pPr algn="l"/>
            <a:r>
              <a:rPr lang="en-US" altLang="zh-TW" dirty="0" smtClean="0">
                <a:solidFill>
                  <a:srgbClr val="000000"/>
                </a:solidFill>
                <a:latin typeface="Calibri" pitchFamily="34" charset="0"/>
              </a:rPr>
              <a:t>Support 2000+ cameras monitor requirements, and can support multi-local and remote monitoring as well as TV Wall equipment</a:t>
            </a:r>
            <a:endParaRPr lang="zh-TW" altLang="en-US"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idx="4294967295"/>
          </p:nvPr>
        </p:nvSpPr>
        <p:spPr>
          <a:xfrm>
            <a:off x="468313" y="115888"/>
            <a:ext cx="8229600" cy="792162"/>
          </a:xfrm>
        </p:spPr>
        <p:txBody>
          <a:bodyPr/>
          <a:lstStyle/>
          <a:p>
            <a:pPr algn="l"/>
            <a:r>
              <a:rPr lang="en-US" altLang="zh-TW" sz="3000" b="1" dirty="0" smtClean="0">
                <a:solidFill>
                  <a:srgbClr val="6094CE"/>
                </a:solidFill>
              </a:rPr>
              <a:t>Versatile Live View mode</a:t>
            </a:r>
          </a:p>
        </p:txBody>
      </p:sp>
      <p:sp>
        <p:nvSpPr>
          <p:cNvPr id="47106"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C60BCB95-A567-4BE1-BC82-F28BFFD46F72}" type="slidenum">
              <a:rPr lang="en-US" altLang="zh-TW" sz="1400">
                <a:solidFill>
                  <a:srgbClr val="000000"/>
                </a:solidFill>
                <a:latin typeface="Calibri" pitchFamily="34" charset="0"/>
              </a:rPr>
              <a:pPr algn="r"/>
              <a:t>16</a:t>
            </a:fld>
            <a:endParaRPr lang="en-US" altLang="zh-TW" sz="1400">
              <a:solidFill>
                <a:srgbClr val="000000"/>
              </a:solidFill>
              <a:latin typeface="Calibri" pitchFamily="34" charset="0"/>
            </a:endParaRPr>
          </a:p>
        </p:txBody>
      </p:sp>
      <p:sp>
        <p:nvSpPr>
          <p:cNvPr id="47107" name="Rectangle 3"/>
          <p:cNvSpPr txBox="1">
            <a:spLocks noChangeArrowheads="1"/>
          </p:cNvSpPr>
          <p:nvPr/>
        </p:nvSpPr>
        <p:spPr bwMode="auto">
          <a:xfrm>
            <a:off x="539552" y="1052736"/>
            <a:ext cx="8229600" cy="4525962"/>
          </a:xfrm>
          <a:prstGeom prst="rect">
            <a:avLst/>
          </a:prstGeom>
          <a:noFill/>
          <a:ln w="9525">
            <a:noFill/>
            <a:miter lim="800000"/>
            <a:headEnd/>
            <a:tailEnd/>
          </a:ln>
        </p:spPr>
        <p:txBody>
          <a:bodyPr/>
          <a:lstStyle/>
          <a:p>
            <a:pPr marL="342900" indent="-342900" algn="l">
              <a:lnSpc>
                <a:spcPct val="150000"/>
              </a:lnSpc>
              <a:spcBef>
                <a:spcPct val="20000"/>
              </a:spcBef>
              <a:buFontTx/>
              <a:buChar char="•"/>
            </a:pPr>
            <a:r>
              <a:rPr kumimoji="0" lang="en-US" altLang="zh-TW" sz="2500" dirty="0" smtClean="0">
                <a:solidFill>
                  <a:srgbClr val="000000"/>
                </a:solidFill>
                <a:latin typeface="Calibri" pitchFamily="34" charset="0"/>
              </a:rPr>
              <a:t>Virtual Matrix – More than 20 Views mode</a:t>
            </a:r>
            <a:endParaRPr kumimoji="0" lang="en-US" altLang="zh-TW" sz="2500" dirty="0">
              <a:solidFill>
                <a:srgbClr val="000000"/>
              </a:solidFill>
              <a:latin typeface="Calibri" pitchFamily="34" charset="0"/>
            </a:endParaRP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Single client interface, including local and CMS client</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Multi-level Active E-map</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Supports HTML integration, Auto switch different Views , Stream Selection</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Single client supports up to eight physical screen</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Real-time playback, Video Bookmark</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PTZ joystick , on screen PTZ control</a:t>
            </a:r>
          </a:p>
        </p:txBody>
      </p:sp>
      <p:sp>
        <p:nvSpPr>
          <p:cNvPr id="47108"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idx="4294967295"/>
          </p:nvPr>
        </p:nvSpPr>
        <p:spPr>
          <a:xfrm>
            <a:off x="468313" y="117475"/>
            <a:ext cx="8229600" cy="863600"/>
          </a:xfrm>
        </p:spPr>
        <p:txBody>
          <a:bodyPr/>
          <a:lstStyle/>
          <a:p>
            <a:pPr algn="l" eaLnBrk="1" hangingPunct="1"/>
            <a:r>
              <a:rPr lang="en-US" altLang="zh-CN" sz="3000" b="1" dirty="0" smtClean="0">
                <a:solidFill>
                  <a:srgbClr val="6094CE"/>
                </a:solidFill>
              </a:rPr>
              <a:t>Advanced Alarm and Client Management</a:t>
            </a:r>
            <a:endParaRPr lang="en-US" altLang="zh-TW" sz="3000" b="1" dirty="0" smtClean="0">
              <a:solidFill>
                <a:srgbClr val="6094CE"/>
              </a:solidFill>
            </a:endParaRPr>
          </a:p>
        </p:txBody>
      </p:sp>
      <p:sp>
        <p:nvSpPr>
          <p:cNvPr id="49154"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C3A0DF5E-B16D-4912-AF94-43ADE6BB40DB}" type="slidenum">
              <a:rPr lang="en-US" altLang="zh-TW" sz="1400">
                <a:solidFill>
                  <a:srgbClr val="000000"/>
                </a:solidFill>
                <a:latin typeface="Calibri" pitchFamily="34" charset="0"/>
              </a:rPr>
              <a:pPr algn="r"/>
              <a:t>17</a:t>
            </a:fld>
            <a:endParaRPr lang="en-US" altLang="zh-TW" sz="1400">
              <a:solidFill>
                <a:srgbClr val="000000"/>
              </a:solidFill>
              <a:latin typeface="Calibri" pitchFamily="34" charset="0"/>
            </a:endParaRPr>
          </a:p>
        </p:txBody>
      </p:sp>
      <p:sp>
        <p:nvSpPr>
          <p:cNvPr id="49155" name="Rectangle 3"/>
          <p:cNvSpPr txBox="1">
            <a:spLocks noChangeArrowheads="1"/>
          </p:cNvSpPr>
          <p:nvPr/>
        </p:nvSpPr>
        <p:spPr bwMode="auto">
          <a:xfrm>
            <a:off x="519113" y="1052513"/>
            <a:ext cx="8229600" cy="4525962"/>
          </a:xfrm>
          <a:prstGeom prst="rect">
            <a:avLst/>
          </a:prstGeom>
          <a:noFill/>
          <a:ln w="9525">
            <a:noFill/>
            <a:miter lim="800000"/>
            <a:headEnd/>
            <a:tailEnd/>
          </a:ln>
        </p:spPr>
        <p:txBody>
          <a:bodyPr/>
          <a:lstStyle/>
          <a:p>
            <a:pPr marL="342900" indent="-342900" algn="l">
              <a:lnSpc>
                <a:spcPct val="150000"/>
              </a:lnSpc>
              <a:spcBef>
                <a:spcPct val="20000"/>
              </a:spcBef>
              <a:buFontTx/>
              <a:buChar char="•"/>
            </a:pPr>
            <a:r>
              <a:rPr kumimoji="0" lang="en-US" altLang="zh-TW" sz="2500" dirty="0" smtClean="0">
                <a:solidFill>
                  <a:srgbClr val="000000"/>
                </a:solidFill>
                <a:latin typeface="Calibri" pitchFamily="34" charset="0"/>
              </a:rPr>
              <a:t>Multiple Alarm rules and schedule can be setup</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Complete system management through client software</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Multi-level user rights control</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Client-Server, Domain management framework, all accounts, NVR centralized control</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Advanced alarm configuration</a:t>
            </a:r>
            <a:endParaRPr kumimoji="0" lang="en-US" altLang="zh-TW" sz="2500" dirty="0">
              <a:solidFill>
                <a:srgbClr val="000000"/>
              </a:solidFill>
              <a:latin typeface="Calibri" pitchFamily="34" charset="0"/>
            </a:endParaRPr>
          </a:p>
        </p:txBody>
      </p:sp>
      <p:pic>
        <p:nvPicPr>
          <p:cNvPr id="49157" name="Picture 6" descr="2013-02-21_132032"/>
          <p:cNvPicPr>
            <a:picLocks noChangeAspect="1" noChangeArrowheads="1"/>
          </p:cNvPicPr>
          <p:nvPr/>
        </p:nvPicPr>
        <p:blipFill>
          <a:blip r:embed="rId3" cstate="print"/>
          <a:srcRect/>
          <a:stretch>
            <a:fillRect/>
          </a:stretch>
        </p:blipFill>
        <p:spPr bwMode="auto">
          <a:xfrm>
            <a:off x="4104258" y="4820271"/>
            <a:ext cx="5039742" cy="2037729"/>
          </a:xfrm>
          <a:prstGeom prst="rect">
            <a:avLst/>
          </a:prstGeom>
          <a:noFill/>
          <a:ln w="9525">
            <a:noFill/>
            <a:miter lim="800000"/>
            <a:headEnd/>
            <a:tailEnd/>
          </a:ln>
        </p:spPr>
      </p:pic>
      <p:sp>
        <p:nvSpPr>
          <p:cNvPr id="49158"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06AE24B6-E241-4D89-95AC-3DFFC5843F13}" type="slidenum">
              <a:rPr lang="en-US" altLang="zh-TW" sz="1400">
                <a:solidFill>
                  <a:srgbClr val="000000"/>
                </a:solidFill>
                <a:latin typeface="Calibri" pitchFamily="34" charset="0"/>
              </a:rPr>
              <a:pPr algn="r"/>
              <a:t>18</a:t>
            </a:fld>
            <a:endParaRPr lang="en-US" altLang="zh-TW" sz="1400">
              <a:solidFill>
                <a:srgbClr val="000000"/>
              </a:solidFill>
              <a:latin typeface="Calibri" pitchFamily="34" charset="0"/>
            </a:endParaRPr>
          </a:p>
        </p:txBody>
      </p:sp>
      <p:sp>
        <p:nvSpPr>
          <p:cNvPr id="47106" name="Rectangle 2"/>
          <p:cNvSpPr>
            <a:spLocks noGrp="1" noChangeArrowheads="1"/>
          </p:cNvSpPr>
          <p:nvPr>
            <p:ph type="title" idx="4294967295"/>
          </p:nvPr>
        </p:nvSpPr>
        <p:spPr>
          <a:xfrm>
            <a:off x="539552" y="188640"/>
            <a:ext cx="8229600" cy="1143000"/>
          </a:xfrm>
        </p:spPr>
        <p:txBody>
          <a:bodyPr/>
          <a:lstStyle/>
          <a:p>
            <a:pPr algn="l"/>
            <a:r>
              <a:rPr lang="en-US" altLang="zh-TW" sz="3200" b="1" dirty="0" smtClean="0">
                <a:solidFill>
                  <a:srgbClr val="6094CE"/>
                </a:solidFill>
              </a:rPr>
              <a:t>Recording Recovery for Offline</a:t>
            </a:r>
            <a:endParaRPr lang="en-US" altLang="zh-TW" sz="3200" b="1" dirty="0">
              <a:solidFill>
                <a:srgbClr val="6094CE"/>
              </a:solidFill>
            </a:endParaRPr>
          </a:p>
        </p:txBody>
      </p:sp>
      <p:sp>
        <p:nvSpPr>
          <p:cNvPr id="4" name="Rectangle 3"/>
          <p:cNvSpPr txBox="1">
            <a:spLocks/>
          </p:cNvSpPr>
          <p:nvPr/>
        </p:nvSpPr>
        <p:spPr bwMode="auto">
          <a:xfrm>
            <a:off x="457200" y="11969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90538" indent="-381000" algn="l" eaLnBrk="0" hangingPunct="0">
              <a:lnSpc>
                <a:spcPct val="150000"/>
              </a:lnSpc>
              <a:spcBef>
                <a:spcPct val="20000"/>
              </a:spcBef>
              <a:buClr>
                <a:schemeClr val="tx1"/>
              </a:buClr>
              <a:buSzPct val="50000"/>
              <a:buFont typeface="Wingdings" pitchFamily="2" charset="2"/>
              <a:buChar char="l"/>
            </a:pPr>
            <a:r>
              <a:rPr lang="en-US" altLang="zh-TW" sz="2000" dirty="0" smtClean="0"/>
              <a:t>Record to camera SD card during network failure</a:t>
            </a:r>
          </a:p>
          <a:p>
            <a:pPr marL="490538" indent="-381000" algn="l" eaLnBrk="0" hangingPunct="0">
              <a:lnSpc>
                <a:spcPct val="150000"/>
              </a:lnSpc>
              <a:spcBef>
                <a:spcPct val="20000"/>
              </a:spcBef>
              <a:buClr>
                <a:schemeClr val="tx1"/>
              </a:buClr>
              <a:buSzPct val="50000"/>
              <a:buFont typeface="Wingdings" pitchFamily="2" charset="2"/>
              <a:buChar char="l"/>
            </a:pPr>
            <a:r>
              <a:rPr lang="en-US" altLang="zh-TW" sz="2000" dirty="0" smtClean="0"/>
              <a:t>Automatic resend the video to NVR</a:t>
            </a:r>
          </a:p>
          <a:p>
            <a:pPr marL="490538" indent="-381000" algn="l" eaLnBrk="0" hangingPunct="0">
              <a:lnSpc>
                <a:spcPct val="150000"/>
              </a:lnSpc>
              <a:spcBef>
                <a:spcPct val="20000"/>
              </a:spcBef>
              <a:buClr>
                <a:schemeClr val="tx1"/>
              </a:buClr>
              <a:buSzPct val="50000"/>
              <a:buFont typeface="Wingdings" pitchFamily="2" charset="2"/>
              <a:buChar char="l"/>
            </a:pPr>
            <a:r>
              <a:rPr lang="en-US" altLang="zh-TW" sz="2000" dirty="0" smtClean="0"/>
              <a:t>Automatic bandwidth control for resending video</a:t>
            </a:r>
            <a:endParaRPr lang="en-US" altLang="zh-TW" sz="2000" dirty="0"/>
          </a:p>
        </p:txBody>
      </p:sp>
      <p:pic>
        <p:nvPicPr>
          <p:cNvPr id="5" name="Picture 21" descr="圖片1"/>
          <p:cNvPicPr>
            <a:picLocks noChangeAspect="1" noChangeArrowheads="1"/>
          </p:cNvPicPr>
          <p:nvPr/>
        </p:nvPicPr>
        <p:blipFill>
          <a:blip r:embed="rId3" cstate="print"/>
          <a:srcRect/>
          <a:stretch>
            <a:fillRect/>
          </a:stretch>
        </p:blipFill>
        <p:spPr bwMode="auto">
          <a:xfrm>
            <a:off x="827584" y="3933056"/>
            <a:ext cx="936067" cy="1143968"/>
          </a:xfrm>
          <a:prstGeom prst="rect">
            <a:avLst/>
          </a:prstGeom>
          <a:noFill/>
          <a:ln w="9525">
            <a:noFill/>
            <a:miter lim="800000"/>
            <a:headEnd/>
            <a:tailEnd/>
          </a:ln>
        </p:spPr>
      </p:pic>
      <p:sp>
        <p:nvSpPr>
          <p:cNvPr id="6" name="矩形 10"/>
          <p:cNvSpPr>
            <a:spLocks noChangeArrowheads="1"/>
          </p:cNvSpPr>
          <p:nvPr/>
        </p:nvSpPr>
        <p:spPr bwMode="auto">
          <a:xfrm>
            <a:off x="611560" y="5013176"/>
            <a:ext cx="1800200" cy="307777"/>
          </a:xfrm>
          <a:prstGeom prst="rect">
            <a:avLst/>
          </a:prstGeom>
          <a:noFill/>
          <a:ln w="9525">
            <a:noFill/>
            <a:miter lim="800000"/>
            <a:headEnd/>
            <a:tailEnd/>
          </a:ln>
        </p:spPr>
        <p:txBody>
          <a:bodyPr wrap="square">
            <a:spAutoFit/>
          </a:bodyPr>
          <a:lstStyle/>
          <a:p>
            <a:pPr algn="l"/>
            <a:r>
              <a:rPr lang="en-US" altLang="zh-TW" sz="1400" dirty="0"/>
              <a:t>Megapixel Camera</a:t>
            </a:r>
            <a:endParaRPr lang="zh-TW" altLang="en-US" sz="1400" dirty="0"/>
          </a:p>
        </p:txBody>
      </p:sp>
      <p:pic>
        <p:nvPicPr>
          <p:cNvPr id="665602" name="Picture 2" descr="http://t1.gstatic.com/images?q=tbn:ANd9GcRfvta5VYEMd8052JRCOjh4U1qssMDC8LLPxhVYnA5I1jvQ8tFx"/>
          <p:cNvPicPr>
            <a:picLocks noChangeAspect="1" noChangeArrowheads="1"/>
          </p:cNvPicPr>
          <p:nvPr/>
        </p:nvPicPr>
        <p:blipFill>
          <a:blip r:embed="rId4" cstate="print"/>
          <a:srcRect/>
          <a:stretch>
            <a:fillRect/>
          </a:stretch>
        </p:blipFill>
        <p:spPr bwMode="auto">
          <a:xfrm>
            <a:off x="2843808" y="3717032"/>
            <a:ext cx="1440160" cy="1433760"/>
          </a:xfrm>
          <a:prstGeom prst="rect">
            <a:avLst/>
          </a:prstGeom>
          <a:noFill/>
        </p:spPr>
      </p:pic>
      <p:pic>
        <p:nvPicPr>
          <p:cNvPr id="8" name="Picture 18" descr="NVR2000+3U"/>
          <p:cNvPicPr>
            <a:picLocks noChangeAspect="1" noChangeArrowheads="1"/>
          </p:cNvPicPr>
          <p:nvPr/>
        </p:nvPicPr>
        <p:blipFill>
          <a:blip r:embed="rId5" cstate="print"/>
          <a:srcRect/>
          <a:stretch>
            <a:fillRect/>
          </a:stretch>
        </p:blipFill>
        <p:spPr bwMode="auto">
          <a:xfrm>
            <a:off x="4860032" y="3861048"/>
            <a:ext cx="1871661" cy="1121990"/>
          </a:xfrm>
          <a:prstGeom prst="rect">
            <a:avLst/>
          </a:prstGeom>
          <a:noFill/>
          <a:ln w="9525">
            <a:noFill/>
            <a:miter lim="800000"/>
            <a:headEnd/>
            <a:tailEnd/>
          </a:ln>
        </p:spPr>
      </p:pic>
      <p:pic>
        <p:nvPicPr>
          <p:cNvPr id="9" name="Picture 4"/>
          <p:cNvPicPr>
            <a:picLocks noChangeAspect="1" noChangeArrowheads="1"/>
          </p:cNvPicPr>
          <p:nvPr/>
        </p:nvPicPr>
        <p:blipFill>
          <a:blip r:embed="rId6" cstate="print"/>
          <a:srcRect/>
          <a:stretch>
            <a:fillRect/>
          </a:stretch>
        </p:blipFill>
        <p:spPr bwMode="auto">
          <a:xfrm>
            <a:off x="7236296" y="3645024"/>
            <a:ext cx="1496472" cy="1226567"/>
          </a:xfrm>
          <a:prstGeom prst="rect">
            <a:avLst/>
          </a:prstGeom>
          <a:noFill/>
          <a:ln w="9525">
            <a:noFill/>
            <a:miter lim="800000"/>
            <a:headEnd/>
            <a:tailEnd/>
          </a:ln>
        </p:spPr>
      </p:pic>
      <p:sp>
        <p:nvSpPr>
          <p:cNvPr id="10" name="矩形 9"/>
          <p:cNvSpPr/>
          <p:nvPr/>
        </p:nvSpPr>
        <p:spPr>
          <a:xfrm>
            <a:off x="4572000" y="6027003"/>
            <a:ext cx="4572000" cy="830997"/>
          </a:xfrm>
          <a:prstGeom prst="rect">
            <a:avLst/>
          </a:prstGeom>
          <a:solidFill>
            <a:srgbClr val="FFFF99"/>
          </a:solidFill>
        </p:spPr>
        <p:txBody>
          <a:bodyPr>
            <a:spAutoFit/>
          </a:bodyPr>
          <a:lstStyle/>
          <a:p>
            <a:pPr marL="490538" indent="-381000" eaLnBrk="0" hangingPunct="0">
              <a:spcBef>
                <a:spcPct val="20000"/>
              </a:spcBef>
              <a:buClr>
                <a:srgbClr val="00005C"/>
              </a:buClr>
              <a:defRPr/>
            </a:pPr>
            <a:r>
              <a:rPr lang="en-US" altLang="zh-TW" sz="2400" kern="0" dirty="0" smtClean="0">
                <a:solidFill>
                  <a:srgbClr val="000000"/>
                </a:solidFill>
                <a:latin typeface="Calibri" pitchFamily="34" charset="0"/>
              </a:rPr>
              <a:t>Prevent connection loss or cut off power connection by purpose</a:t>
            </a:r>
            <a:endParaRPr lang="en-US" altLang="zh-TW" sz="2400" kern="0" dirty="0">
              <a:solidFill>
                <a:srgbClr val="000000"/>
              </a:solidFill>
              <a:latin typeface="Calibri" pitchFamily="34" charset="0"/>
            </a:endParaRPr>
          </a:p>
        </p:txBody>
      </p:sp>
      <p:sp>
        <p:nvSpPr>
          <p:cNvPr id="11" name="矩形 9"/>
          <p:cNvSpPr>
            <a:spLocks noChangeArrowheads="1"/>
          </p:cNvSpPr>
          <p:nvPr/>
        </p:nvSpPr>
        <p:spPr bwMode="auto">
          <a:xfrm>
            <a:off x="4860032" y="4941168"/>
            <a:ext cx="1684338" cy="304800"/>
          </a:xfrm>
          <a:prstGeom prst="rect">
            <a:avLst/>
          </a:prstGeom>
          <a:noFill/>
          <a:ln w="9525">
            <a:noFill/>
            <a:miter lim="800000"/>
            <a:headEnd/>
            <a:tailEnd/>
          </a:ln>
        </p:spPr>
        <p:txBody>
          <a:bodyPr wrap="none">
            <a:spAutoFit/>
          </a:bodyPr>
          <a:lstStyle/>
          <a:p>
            <a:r>
              <a:rPr lang="en-US" altLang="zh-TW" sz="1400" dirty="0"/>
              <a:t>Megapixel RAID NVR</a:t>
            </a:r>
            <a:endParaRPr lang="zh-TW" altLang="en-US" sz="1400" dirty="0"/>
          </a:p>
        </p:txBody>
      </p:sp>
      <p:sp>
        <p:nvSpPr>
          <p:cNvPr id="12" name="矩形 9"/>
          <p:cNvSpPr>
            <a:spLocks noChangeArrowheads="1"/>
          </p:cNvSpPr>
          <p:nvPr/>
        </p:nvSpPr>
        <p:spPr bwMode="auto">
          <a:xfrm>
            <a:off x="7211914" y="4941168"/>
            <a:ext cx="1733103" cy="523220"/>
          </a:xfrm>
          <a:prstGeom prst="rect">
            <a:avLst/>
          </a:prstGeom>
          <a:noFill/>
          <a:ln w="9525">
            <a:noFill/>
            <a:miter lim="800000"/>
            <a:headEnd/>
            <a:tailEnd/>
          </a:ln>
        </p:spPr>
        <p:txBody>
          <a:bodyPr wrap="none">
            <a:spAutoFit/>
          </a:bodyPr>
          <a:lstStyle/>
          <a:p>
            <a:r>
              <a:rPr lang="en-US" altLang="zh-TW" sz="1400" dirty="0" smtClean="0"/>
              <a:t>Video Management</a:t>
            </a:r>
          </a:p>
          <a:p>
            <a:r>
              <a:rPr lang="en-US" altLang="zh-TW" sz="1400" dirty="0" smtClean="0"/>
              <a:t>Software</a:t>
            </a:r>
            <a:endParaRPr lang="zh-TW" altLang="en-US" sz="1400" dirty="0"/>
          </a:p>
        </p:txBody>
      </p:sp>
      <p:sp>
        <p:nvSpPr>
          <p:cNvPr id="13"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txBox="1">
            <a:spLocks/>
          </p:cNvSpPr>
          <p:nvPr/>
        </p:nvSpPr>
        <p:spPr bwMode="auto">
          <a:xfrm>
            <a:off x="468313" y="115888"/>
            <a:ext cx="8229600" cy="908050"/>
          </a:xfrm>
          <a:prstGeom prst="rect">
            <a:avLst/>
          </a:prstGeom>
          <a:noFill/>
          <a:ln w="9525">
            <a:noFill/>
            <a:miter lim="800000"/>
            <a:headEnd/>
            <a:tailEnd/>
          </a:ln>
        </p:spPr>
        <p:txBody>
          <a:bodyPr anchor="ctr"/>
          <a:lstStyle/>
          <a:p>
            <a:pPr algn="l"/>
            <a:r>
              <a:rPr lang="en-US" altLang="zh-TW" sz="3000" b="1" dirty="0" smtClean="0">
                <a:solidFill>
                  <a:srgbClr val="6094CE"/>
                </a:solidFill>
              </a:rPr>
              <a:t>Real-time Video Analytics Engine</a:t>
            </a:r>
            <a:endParaRPr lang="en-US" altLang="zh-TW" sz="3000" b="1" dirty="0">
              <a:solidFill>
                <a:srgbClr val="6094CE"/>
              </a:solidFill>
            </a:endParaRPr>
          </a:p>
        </p:txBody>
      </p:sp>
      <p:pic>
        <p:nvPicPr>
          <p:cNvPr id="51202" name="Picture 7"/>
          <p:cNvPicPr>
            <a:picLocks noChangeAspect="1" noChangeArrowheads="1"/>
          </p:cNvPicPr>
          <p:nvPr/>
        </p:nvPicPr>
        <p:blipFill>
          <a:blip r:embed="rId3" cstate="print"/>
          <a:srcRect/>
          <a:stretch>
            <a:fillRect/>
          </a:stretch>
        </p:blipFill>
        <p:spPr bwMode="auto">
          <a:xfrm>
            <a:off x="215900" y="1616075"/>
            <a:ext cx="5762625" cy="2030413"/>
          </a:xfrm>
          <a:prstGeom prst="rect">
            <a:avLst/>
          </a:prstGeom>
          <a:noFill/>
          <a:ln w="9525">
            <a:noFill/>
            <a:miter lim="800000"/>
            <a:headEnd/>
            <a:tailEnd/>
          </a:ln>
        </p:spPr>
      </p:pic>
      <p:pic>
        <p:nvPicPr>
          <p:cNvPr id="51203" name="Picture 8"/>
          <p:cNvPicPr>
            <a:picLocks noChangeAspect="1" noChangeArrowheads="1"/>
          </p:cNvPicPr>
          <p:nvPr/>
        </p:nvPicPr>
        <p:blipFill>
          <a:blip r:embed="rId4" cstate="print"/>
          <a:srcRect/>
          <a:stretch>
            <a:fillRect/>
          </a:stretch>
        </p:blipFill>
        <p:spPr bwMode="auto">
          <a:xfrm>
            <a:off x="241300" y="3730625"/>
            <a:ext cx="2817813" cy="2062163"/>
          </a:xfrm>
          <a:prstGeom prst="rect">
            <a:avLst/>
          </a:prstGeom>
          <a:noFill/>
          <a:ln w="9525">
            <a:noFill/>
            <a:miter lim="800000"/>
            <a:headEnd/>
            <a:tailEnd/>
          </a:ln>
        </p:spPr>
      </p:pic>
      <p:pic>
        <p:nvPicPr>
          <p:cNvPr id="51204" name="Picture 9"/>
          <p:cNvPicPr>
            <a:picLocks noChangeAspect="1" noChangeArrowheads="1"/>
          </p:cNvPicPr>
          <p:nvPr/>
        </p:nvPicPr>
        <p:blipFill>
          <a:blip r:embed="rId5" cstate="print"/>
          <a:srcRect/>
          <a:stretch>
            <a:fillRect/>
          </a:stretch>
        </p:blipFill>
        <p:spPr bwMode="auto">
          <a:xfrm>
            <a:off x="3203575" y="3775075"/>
            <a:ext cx="2806700" cy="2019300"/>
          </a:xfrm>
          <a:prstGeom prst="rect">
            <a:avLst/>
          </a:prstGeom>
          <a:noFill/>
          <a:ln w="9525">
            <a:noFill/>
            <a:miter lim="800000"/>
            <a:headEnd/>
            <a:tailEnd/>
          </a:ln>
        </p:spPr>
      </p:pic>
      <p:pic>
        <p:nvPicPr>
          <p:cNvPr id="51205" name="Picture 10"/>
          <p:cNvPicPr>
            <a:picLocks noChangeAspect="1" noChangeArrowheads="1"/>
          </p:cNvPicPr>
          <p:nvPr/>
        </p:nvPicPr>
        <p:blipFill>
          <a:blip r:embed="rId6" cstate="print"/>
          <a:srcRect/>
          <a:stretch>
            <a:fillRect/>
          </a:stretch>
        </p:blipFill>
        <p:spPr bwMode="auto">
          <a:xfrm>
            <a:off x="6083300" y="3775075"/>
            <a:ext cx="2806700" cy="2030413"/>
          </a:xfrm>
          <a:prstGeom prst="rect">
            <a:avLst/>
          </a:prstGeom>
          <a:noFill/>
          <a:ln w="9525">
            <a:noFill/>
            <a:miter lim="800000"/>
            <a:headEnd/>
            <a:tailEnd/>
          </a:ln>
        </p:spPr>
      </p:pic>
      <p:pic>
        <p:nvPicPr>
          <p:cNvPr id="51206" name="Picture 11"/>
          <p:cNvPicPr>
            <a:picLocks noChangeAspect="1" noChangeArrowheads="1"/>
          </p:cNvPicPr>
          <p:nvPr/>
        </p:nvPicPr>
        <p:blipFill>
          <a:blip r:embed="rId7" cstate="print"/>
          <a:srcRect/>
          <a:stretch>
            <a:fillRect/>
          </a:stretch>
        </p:blipFill>
        <p:spPr bwMode="auto">
          <a:xfrm>
            <a:off x="6011863" y="1616075"/>
            <a:ext cx="2849562" cy="2062163"/>
          </a:xfrm>
          <a:prstGeom prst="rect">
            <a:avLst/>
          </a:prstGeom>
          <a:noFill/>
          <a:ln w="9525">
            <a:noFill/>
            <a:miter lim="800000"/>
            <a:headEnd/>
            <a:tailEnd/>
          </a:ln>
        </p:spPr>
      </p:pic>
      <p:sp>
        <p:nvSpPr>
          <p:cNvPr id="51207"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34575DE-9538-4A22-BA75-6E5D4CA8BDB9}" type="slidenum">
              <a:rPr lang="en-US" altLang="zh-TW" sz="1400">
                <a:solidFill>
                  <a:srgbClr val="000000"/>
                </a:solidFill>
                <a:latin typeface="Calibri" pitchFamily="34" charset="0"/>
              </a:rPr>
              <a:pPr algn="r"/>
              <a:t>19</a:t>
            </a:fld>
            <a:endParaRPr lang="en-US" altLang="zh-TW" sz="1400">
              <a:solidFill>
                <a:srgbClr val="000000"/>
              </a:solidFill>
              <a:latin typeface="Calibri" pitchFamily="34" charset="0"/>
            </a:endParaRPr>
          </a:p>
        </p:txBody>
      </p:sp>
      <p:sp>
        <p:nvSpPr>
          <p:cNvPr id="51208"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http://www.surveon.com/images/p_product/NVR_2048_2064.jpg"/>
          <p:cNvPicPr>
            <a:picLocks noChangeAspect="1" noChangeArrowheads="1"/>
          </p:cNvPicPr>
          <p:nvPr/>
        </p:nvPicPr>
        <p:blipFill>
          <a:blip r:embed="rId3" cstate="screen"/>
          <a:srcRect/>
          <a:stretch>
            <a:fillRect/>
          </a:stretch>
        </p:blipFill>
        <p:spPr bwMode="auto">
          <a:xfrm>
            <a:off x="6103414" y="4797152"/>
            <a:ext cx="3005090" cy="1901181"/>
          </a:xfrm>
          <a:prstGeom prst="rect">
            <a:avLst/>
          </a:prstGeom>
          <a:noFill/>
        </p:spPr>
      </p:pic>
      <p:sp>
        <p:nvSpPr>
          <p:cNvPr id="4" name="投影片編號版面配置區 5"/>
          <p:cNvSpPr>
            <a:spLocks noGrp="1"/>
          </p:cNvSpPr>
          <p:nvPr>
            <p:ph type="sldNum" sz="quarter" idx="12"/>
          </p:nvPr>
        </p:nvSpPr>
        <p:spPr/>
        <p:txBody>
          <a:bodyPr/>
          <a:lstStyle/>
          <a:p>
            <a:fld id="{7996B56C-8B3E-40CA-9C46-673C7B7C3C71}" type="slidenum">
              <a:rPr lang="en-US" altLang="zh-TW"/>
              <a:pPr/>
              <a:t>2</a:t>
            </a:fld>
            <a:endParaRPr lang="en-US" altLang="zh-TW"/>
          </a:p>
        </p:txBody>
      </p:sp>
      <p:sp>
        <p:nvSpPr>
          <p:cNvPr id="288773" name="Rectangle 5"/>
          <p:cNvSpPr>
            <a:spLocks noChangeArrowheads="1"/>
          </p:cNvSpPr>
          <p:nvPr/>
        </p:nvSpPr>
        <p:spPr bwMode="auto">
          <a:xfrm>
            <a:off x="395536" y="188640"/>
            <a:ext cx="8135938" cy="737574"/>
          </a:xfrm>
          <a:prstGeom prst="rect">
            <a:avLst/>
          </a:prstGeom>
          <a:noFill/>
          <a:ln w="9525">
            <a:noFill/>
            <a:miter lim="800000"/>
            <a:headEnd/>
            <a:tailEnd/>
          </a:ln>
          <a:effectLst/>
        </p:spPr>
        <p:txBody>
          <a:bodyPr>
            <a:spAutoFit/>
          </a:bodyPr>
          <a:lstStyle/>
          <a:p>
            <a:pPr algn="l">
              <a:lnSpc>
                <a:spcPct val="130000"/>
              </a:lnSpc>
              <a:spcBef>
                <a:spcPts val="400"/>
              </a:spcBef>
              <a:buClr>
                <a:schemeClr val="accent1"/>
              </a:buClr>
              <a:buSzPct val="68000"/>
              <a:buFont typeface="Wingdings 3" pitchFamily="18" charset="2"/>
              <a:buNone/>
            </a:pPr>
            <a:r>
              <a:rPr lang="en-US" altLang="zh-TW" sz="3600" b="1" dirty="0" smtClean="0">
                <a:solidFill>
                  <a:srgbClr val="0070C0"/>
                </a:solidFill>
                <a:latin typeface="+mj-lt"/>
                <a:ea typeface="+mj-ea"/>
                <a:cs typeface="+mj-cs"/>
              </a:rPr>
              <a:t>Education Surveillance HD Solution</a:t>
            </a:r>
          </a:p>
        </p:txBody>
      </p:sp>
      <p:pic>
        <p:nvPicPr>
          <p:cNvPr id="6" name="Picture 5" descr="IP_CAM4260_4160_4365">
            <a:hlinkClick r:id="" action="ppaction://noaction"/>
          </p:cNvPr>
          <p:cNvPicPr>
            <a:picLocks noChangeAspect="1" noChangeArrowheads="1"/>
          </p:cNvPicPr>
          <p:nvPr/>
        </p:nvPicPr>
        <p:blipFill>
          <a:blip r:embed="rId4" cstate="screen"/>
          <a:stretch>
            <a:fillRect/>
          </a:stretch>
        </p:blipFill>
        <p:spPr bwMode="auto">
          <a:xfrm>
            <a:off x="6665540" y="1484784"/>
            <a:ext cx="1866900" cy="1181100"/>
          </a:xfrm>
          <a:prstGeom prst="rect">
            <a:avLst/>
          </a:prstGeom>
          <a:noFill/>
          <a:ln>
            <a:noFill/>
          </a:ln>
        </p:spPr>
      </p:pic>
      <p:sp>
        <p:nvSpPr>
          <p:cNvPr id="9" name="矩形 8"/>
          <p:cNvSpPr/>
          <p:nvPr/>
        </p:nvSpPr>
        <p:spPr>
          <a:xfrm>
            <a:off x="6307444" y="2593876"/>
            <a:ext cx="2291012" cy="307777"/>
          </a:xfrm>
          <a:prstGeom prst="rect">
            <a:avLst/>
          </a:prstGeom>
        </p:spPr>
        <p:txBody>
          <a:bodyPr wrap="none">
            <a:spAutoFit/>
          </a:bodyPr>
          <a:lstStyle/>
          <a:p>
            <a:r>
              <a:rPr lang="en-US" altLang="zh-CN" sz="1400" dirty="0" smtClean="0">
                <a:latin typeface="Lucida Sans Unicode" pitchFamily="34" charset="0"/>
              </a:rPr>
              <a:t>Megapixel HD IP camera</a:t>
            </a:r>
            <a:endParaRPr lang="zh-TW" altLang="en-US" sz="1400" dirty="0"/>
          </a:p>
        </p:txBody>
      </p:sp>
      <p:sp>
        <p:nvSpPr>
          <p:cNvPr id="11" name="矩形 10"/>
          <p:cNvSpPr/>
          <p:nvPr/>
        </p:nvSpPr>
        <p:spPr>
          <a:xfrm>
            <a:off x="6299589" y="6408712"/>
            <a:ext cx="2342244" cy="307777"/>
          </a:xfrm>
          <a:prstGeom prst="rect">
            <a:avLst/>
          </a:prstGeom>
        </p:spPr>
        <p:txBody>
          <a:bodyPr wrap="none">
            <a:spAutoFit/>
          </a:bodyPr>
          <a:lstStyle/>
          <a:p>
            <a:r>
              <a:rPr lang="en-US" altLang="zh-CN" sz="1400" dirty="0" smtClean="0"/>
              <a:t>Video Surveillance Storage</a:t>
            </a:r>
            <a:endParaRPr lang="zh-TW" altLang="en-US" sz="1400" dirty="0"/>
          </a:p>
        </p:txBody>
      </p:sp>
      <p:pic>
        <p:nvPicPr>
          <p:cNvPr id="12" name="Picture 5" descr="VMS_8_2"/>
          <p:cNvPicPr>
            <a:picLocks noChangeAspect="1" noChangeArrowheads="1"/>
          </p:cNvPicPr>
          <p:nvPr/>
        </p:nvPicPr>
        <p:blipFill>
          <a:blip r:embed="rId5" cstate="screen"/>
          <a:srcRect l="10656"/>
          <a:stretch>
            <a:fillRect/>
          </a:stretch>
        </p:blipFill>
        <p:spPr bwMode="auto">
          <a:xfrm>
            <a:off x="6372200" y="3140968"/>
            <a:ext cx="2304256" cy="1584176"/>
          </a:xfrm>
          <a:prstGeom prst="rect">
            <a:avLst/>
          </a:prstGeom>
          <a:noFill/>
          <a:ln w="9525">
            <a:noFill/>
            <a:miter lim="800000"/>
            <a:headEnd/>
            <a:tailEnd/>
          </a:ln>
        </p:spPr>
      </p:pic>
      <p:sp>
        <p:nvSpPr>
          <p:cNvPr id="15" name="矩形 14"/>
          <p:cNvSpPr/>
          <p:nvPr/>
        </p:nvSpPr>
        <p:spPr>
          <a:xfrm>
            <a:off x="6384816" y="4653136"/>
            <a:ext cx="2342244" cy="307777"/>
          </a:xfrm>
          <a:prstGeom prst="rect">
            <a:avLst/>
          </a:prstGeom>
        </p:spPr>
        <p:txBody>
          <a:bodyPr wrap="none">
            <a:spAutoFit/>
          </a:bodyPr>
          <a:lstStyle/>
          <a:p>
            <a:r>
              <a:rPr lang="en-US" altLang="zh-CN" sz="1400" dirty="0" smtClean="0"/>
              <a:t>Video Surveillance Storage</a:t>
            </a:r>
            <a:endParaRPr lang="zh-TW" altLang="en-US" sz="1400" dirty="0"/>
          </a:p>
        </p:txBody>
      </p:sp>
      <p:sp>
        <p:nvSpPr>
          <p:cNvPr id="14"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pic>
        <p:nvPicPr>
          <p:cNvPr id="1026" name="Picture 2" descr="\\Server02\surveontech\Marketing\06_materials\12_Images data\education\非法\DSC_3753.jpg"/>
          <p:cNvPicPr>
            <a:picLocks noChangeAspect="1" noChangeArrowheads="1"/>
          </p:cNvPicPr>
          <p:nvPr/>
        </p:nvPicPr>
        <p:blipFill>
          <a:blip r:embed="rId6" cstate="print"/>
          <a:srcRect/>
          <a:stretch>
            <a:fillRect/>
          </a:stretch>
        </p:blipFill>
        <p:spPr bwMode="auto">
          <a:xfrm>
            <a:off x="323528" y="1772816"/>
            <a:ext cx="5471699" cy="366325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a:xfrm>
            <a:off x="468313" y="117475"/>
            <a:ext cx="8229600" cy="863600"/>
          </a:xfrm>
        </p:spPr>
        <p:txBody>
          <a:bodyPr/>
          <a:lstStyle/>
          <a:p>
            <a:pPr algn="l" eaLnBrk="1" hangingPunct="1"/>
            <a:r>
              <a:rPr lang="en-US" altLang="zh-TW" sz="3000" b="1" dirty="0" smtClean="0">
                <a:solidFill>
                  <a:srgbClr val="6094CE"/>
                </a:solidFill>
              </a:rPr>
              <a:t>Investigation &amp; Search</a:t>
            </a:r>
          </a:p>
        </p:txBody>
      </p:sp>
      <p:sp>
        <p:nvSpPr>
          <p:cNvPr id="61442"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9B7FB4A2-4B6A-49A9-BBAC-856A8FB637AC}" type="slidenum">
              <a:rPr lang="en-US" altLang="zh-TW" sz="1400"/>
              <a:pPr algn="r"/>
              <a:t>20</a:t>
            </a:fld>
            <a:endParaRPr lang="en-US" altLang="zh-TW" sz="1400"/>
          </a:p>
        </p:txBody>
      </p:sp>
      <p:sp>
        <p:nvSpPr>
          <p:cNvPr id="61443" name="Rectangle 3"/>
          <p:cNvSpPr txBox="1">
            <a:spLocks noChangeArrowheads="1"/>
          </p:cNvSpPr>
          <p:nvPr/>
        </p:nvSpPr>
        <p:spPr bwMode="auto">
          <a:xfrm>
            <a:off x="539750" y="1052513"/>
            <a:ext cx="8229600" cy="4525962"/>
          </a:xfrm>
          <a:prstGeom prst="rect">
            <a:avLst/>
          </a:prstGeom>
          <a:noFill/>
          <a:ln w="9525">
            <a:noFill/>
            <a:miter lim="800000"/>
            <a:headEnd/>
            <a:tailEnd/>
          </a:ln>
        </p:spPr>
        <p:txBody>
          <a:bodyPr/>
          <a:lstStyle/>
          <a:p>
            <a:pPr marL="342900" indent="-342900" algn="l">
              <a:lnSpc>
                <a:spcPct val="150000"/>
              </a:lnSpc>
              <a:spcBef>
                <a:spcPct val="20000"/>
              </a:spcBef>
              <a:buFontTx/>
              <a:buChar char="•"/>
            </a:pPr>
            <a:r>
              <a:rPr kumimoji="0" lang="en-US" altLang="zh-TW" sz="2500" dirty="0"/>
              <a:t>Real-time Video Alarm Panel Pop-up</a:t>
            </a:r>
          </a:p>
          <a:p>
            <a:pPr marL="342900" indent="-342900" algn="l">
              <a:lnSpc>
                <a:spcPct val="150000"/>
              </a:lnSpc>
              <a:spcBef>
                <a:spcPct val="20000"/>
              </a:spcBef>
              <a:buFontTx/>
              <a:buChar char="•"/>
            </a:pPr>
            <a:r>
              <a:rPr kumimoji="0" lang="en-US" altLang="zh-TW" sz="2500" dirty="0"/>
              <a:t>Video Bookmark &amp; Advanced Label-based Search</a:t>
            </a:r>
          </a:p>
          <a:p>
            <a:pPr marL="342900" indent="-342900" algn="l">
              <a:lnSpc>
                <a:spcPct val="150000"/>
              </a:lnSpc>
              <a:spcBef>
                <a:spcPct val="20000"/>
              </a:spcBef>
              <a:buFontTx/>
              <a:buChar char="•"/>
            </a:pPr>
            <a:r>
              <a:rPr kumimoji="0" lang="en-US" altLang="zh-TW" sz="2500" dirty="0"/>
              <a:t>Sync and De-sync HD Video Playback</a:t>
            </a:r>
          </a:p>
          <a:p>
            <a:pPr marL="342900" indent="-342900" algn="l">
              <a:lnSpc>
                <a:spcPct val="150000"/>
              </a:lnSpc>
              <a:spcBef>
                <a:spcPct val="20000"/>
              </a:spcBef>
              <a:buFontTx/>
              <a:buChar char="•"/>
            </a:pPr>
            <a:r>
              <a:rPr kumimoji="0" lang="en-US" altLang="zh-TW" sz="2500" dirty="0" smtClean="0"/>
              <a:t>Multi </a:t>
            </a:r>
            <a:r>
              <a:rPr kumimoji="0" lang="en-US" altLang="zh-TW" sz="2500" dirty="0"/>
              <a:t>Channel Video Backup</a:t>
            </a:r>
          </a:p>
          <a:p>
            <a:pPr marL="342900" indent="-342900" algn="l">
              <a:lnSpc>
                <a:spcPct val="150000"/>
              </a:lnSpc>
              <a:spcBef>
                <a:spcPct val="20000"/>
              </a:spcBef>
              <a:buFontTx/>
              <a:buChar char="•"/>
            </a:pPr>
            <a:r>
              <a:rPr kumimoji="0" lang="en-US" altLang="zh-TW" sz="2500" dirty="0" smtClean="0"/>
              <a:t>Mask </a:t>
            </a:r>
            <a:r>
              <a:rPr kumimoji="0" lang="en-US" altLang="zh-TW" sz="2500" dirty="0"/>
              <a:t>and Watermark Control</a:t>
            </a:r>
          </a:p>
          <a:p>
            <a:pPr marL="342900" indent="-342900" algn="l">
              <a:lnSpc>
                <a:spcPct val="150000"/>
              </a:lnSpc>
              <a:spcBef>
                <a:spcPct val="20000"/>
              </a:spcBef>
              <a:buFontTx/>
              <a:buChar char="•"/>
            </a:pPr>
            <a:r>
              <a:rPr kumimoji="0" lang="en-US" altLang="zh-TW" sz="2500" dirty="0" smtClean="0"/>
              <a:t>Online and remote </a:t>
            </a:r>
          </a:p>
          <a:p>
            <a:pPr marL="342900" indent="-342900" algn="l">
              <a:lnSpc>
                <a:spcPct val="150000"/>
              </a:lnSpc>
              <a:spcBef>
                <a:spcPct val="20000"/>
              </a:spcBef>
            </a:pPr>
            <a:r>
              <a:rPr kumimoji="0" lang="en-US" altLang="zh-TW" sz="2500" dirty="0" smtClean="0"/>
              <a:t>    Fast-forward and playback</a:t>
            </a:r>
            <a:endParaRPr kumimoji="0" lang="en-US" altLang="zh-TW" sz="2500" dirty="0"/>
          </a:p>
        </p:txBody>
      </p:sp>
      <p:pic>
        <p:nvPicPr>
          <p:cNvPr id="61444" name="Picture 6" descr="2013-02-21_1325030"/>
          <p:cNvPicPr>
            <a:picLocks noChangeAspect="1" noChangeArrowheads="1"/>
          </p:cNvPicPr>
          <p:nvPr/>
        </p:nvPicPr>
        <p:blipFill>
          <a:blip r:embed="rId3" cstate="print"/>
          <a:srcRect/>
          <a:stretch>
            <a:fillRect/>
          </a:stretch>
        </p:blipFill>
        <p:spPr bwMode="auto">
          <a:xfrm>
            <a:off x="5386388" y="4149725"/>
            <a:ext cx="3757612" cy="2409825"/>
          </a:xfrm>
          <a:prstGeom prst="rect">
            <a:avLst/>
          </a:prstGeom>
          <a:noFill/>
          <a:ln w="9525">
            <a:noFill/>
            <a:miter lim="800000"/>
            <a:headEnd/>
            <a:tailEnd/>
          </a:ln>
        </p:spPr>
      </p:pic>
      <p:sp>
        <p:nvSpPr>
          <p:cNvPr id="61445"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457200" y="188913"/>
            <a:ext cx="8229600" cy="792162"/>
          </a:xfrm>
        </p:spPr>
        <p:txBody>
          <a:bodyPr/>
          <a:lstStyle/>
          <a:p>
            <a:pPr algn="l" eaLnBrk="1" hangingPunct="1"/>
            <a:r>
              <a:rPr lang="en-US" altLang="zh-TW" sz="3000" b="1" smtClean="0">
                <a:solidFill>
                  <a:srgbClr val="6094CE"/>
                </a:solidFill>
              </a:rPr>
              <a:t>Actionable Monitoring &amp; Smart Investigation</a:t>
            </a:r>
          </a:p>
        </p:txBody>
      </p:sp>
      <p:pic>
        <p:nvPicPr>
          <p:cNvPr id="63490" name="Picture 16" descr="VMS_8"/>
          <p:cNvPicPr>
            <a:picLocks noChangeAspect="1" noChangeArrowheads="1"/>
          </p:cNvPicPr>
          <p:nvPr/>
        </p:nvPicPr>
        <p:blipFill>
          <a:blip r:embed="rId3" cstate="print"/>
          <a:srcRect/>
          <a:stretch>
            <a:fillRect/>
          </a:stretch>
        </p:blipFill>
        <p:spPr bwMode="auto">
          <a:xfrm>
            <a:off x="179388" y="1268413"/>
            <a:ext cx="4316412" cy="2470150"/>
          </a:xfrm>
          <a:prstGeom prst="rect">
            <a:avLst/>
          </a:prstGeom>
          <a:noFill/>
          <a:ln w="9525">
            <a:noFill/>
            <a:miter lim="800000"/>
            <a:headEnd/>
            <a:tailEnd/>
          </a:ln>
        </p:spPr>
      </p:pic>
      <p:pic>
        <p:nvPicPr>
          <p:cNvPr id="63491" name="Picture 17" descr="VMS_8_1"/>
          <p:cNvPicPr>
            <a:picLocks noChangeAspect="1" noChangeArrowheads="1"/>
          </p:cNvPicPr>
          <p:nvPr/>
        </p:nvPicPr>
        <p:blipFill>
          <a:blip r:embed="rId4" cstate="print"/>
          <a:srcRect/>
          <a:stretch>
            <a:fillRect/>
          </a:stretch>
        </p:blipFill>
        <p:spPr bwMode="auto">
          <a:xfrm>
            <a:off x="4573588" y="1268413"/>
            <a:ext cx="4319587" cy="2439987"/>
          </a:xfrm>
          <a:prstGeom prst="rect">
            <a:avLst/>
          </a:prstGeom>
          <a:noFill/>
          <a:ln w="9525">
            <a:noFill/>
            <a:miter lim="800000"/>
            <a:headEnd/>
            <a:tailEnd/>
          </a:ln>
        </p:spPr>
      </p:pic>
      <p:pic>
        <p:nvPicPr>
          <p:cNvPr id="63492" name="Picture 18" descr="VMS_8_2"/>
          <p:cNvPicPr>
            <a:picLocks noChangeAspect="1" noChangeArrowheads="1"/>
          </p:cNvPicPr>
          <p:nvPr/>
        </p:nvPicPr>
        <p:blipFill>
          <a:blip r:embed="rId5" cstate="print"/>
          <a:srcRect/>
          <a:stretch>
            <a:fillRect/>
          </a:stretch>
        </p:blipFill>
        <p:spPr bwMode="auto">
          <a:xfrm>
            <a:off x="179388" y="3829050"/>
            <a:ext cx="4318000" cy="2838450"/>
          </a:xfrm>
          <a:prstGeom prst="rect">
            <a:avLst/>
          </a:prstGeom>
          <a:noFill/>
          <a:ln w="9525">
            <a:noFill/>
            <a:miter lim="800000"/>
            <a:headEnd/>
            <a:tailEnd/>
          </a:ln>
        </p:spPr>
      </p:pic>
      <p:pic>
        <p:nvPicPr>
          <p:cNvPr id="63493" name="Picture 19" descr="VMS_8_2"/>
          <p:cNvPicPr>
            <a:picLocks noChangeAspect="1" noChangeArrowheads="1"/>
          </p:cNvPicPr>
          <p:nvPr/>
        </p:nvPicPr>
        <p:blipFill>
          <a:blip r:embed="rId5" cstate="print"/>
          <a:srcRect/>
          <a:stretch>
            <a:fillRect/>
          </a:stretch>
        </p:blipFill>
        <p:spPr bwMode="auto">
          <a:xfrm>
            <a:off x="4572000" y="3829050"/>
            <a:ext cx="4319588" cy="2840038"/>
          </a:xfrm>
          <a:prstGeom prst="rect">
            <a:avLst/>
          </a:prstGeom>
          <a:noFill/>
          <a:ln w="9525">
            <a:noFill/>
            <a:miter lim="800000"/>
            <a:headEnd/>
            <a:tailEnd/>
          </a:ln>
        </p:spPr>
      </p:pic>
      <p:sp>
        <p:nvSpPr>
          <p:cNvPr id="63494"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E2623C06-D764-4833-B5E9-98C1A93347D7}" type="slidenum">
              <a:rPr lang="en-US" altLang="zh-TW" sz="1400"/>
              <a:pPr algn="r"/>
              <a:t>21</a:t>
            </a:fld>
            <a:endParaRPr lang="en-US" altLang="zh-TW" sz="1400"/>
          </a:p>
        </p:txBody>
      </p:sp>
      <p:sp>
        <p:nvSpPr>
          <p:cNvPr id="8" name="矩形 7"/>
          <p:cNvSpPr/>
          <p:nvPr/>
        </p:nvSpPr>
        <p:spPr>
          <a:xfrm>
            <a:off x="1331913" y="3068638"/>
            <a:ext cx="2498725" cy="369887"/>
          </a:xfrm>
          <a:prstGeom prst="rect">
            <a:avLst/>
          </a:prstGeom>
          <a:solidFill>
            <a:schemeClr val="accent3">
              <a:lumMod val="95000"/>
            </a:schemeClr>
          </a:solidFill>
        </p:spPr>
        <p:txBody>
          <a:bodyPr wrap="none">
            <a:spAutoFit/>
          </a:bodyPr>
          <a:lstStyle/>
          <a:p>
            <a:pPr>
              <a:defRPr/>
            </a:pPr>
            <a:r>
              <a:rPr lang="en-US" altLang="zh-TW" dirty="0"/>
              <a:t>Instant View/PB VI Event</a:t>
            </a:r>
            <a:endParaRPr lang="zh-TW" altLang="en-US" dirty="0"/>
          </a:p>
        </p:txBody>
      </p:sp>
      <p:sp>
        <p:nvSpPr>
          <p:cNvPr id="9" name="矩形 8"/>
          <p:cNvSpPr/>
          <p:nvPr/>
        </p:nvSpPr>
        <p:spPr>
          <a:xfrm>
            <a:off x="5891213" y="3068638"/>
            <a:ext cx="2136775" cy="369887"/>
          </a:xfrm>
          <a:prstGeom prst="rect">
            <a:avLst/>
          </a:prstGeom>
          <a:solidFill>
            <a:schemeClr val="accent3">
              <a:lumMod val="95000"/>
            </a:schemeClr>
          </a:solidFill>
        </p:spPr>
        <p:txBody>
          <a:bodyPr wrap="none">
            <a:spAutoFit/>
          </a:bodyPr>
          <a:lstStyle/>
          <a:p>
            <a:pPr>
              <a:defRPr/>
            </a:pPr>
            <a:r>
              <a:rPr lang="en-US" altLang="zh-TW" dirty="0"/>
              <a:t>Video Clip Bookmark</a:t>
            </a:r>
            <a:endParaRPr lang="zh-TW" altLang="en-US" dirty="0"/>
          </a:p>
        </p:txBody>
      </p:sp>
      <p:sp>
        <p:nvSpPr>
          <p:cNvPr id="10" name="矩形 9"/>
          <p:cNvSpPr/>
          <p:nvPr/>
        </p:nvSpPr>
        <p:spPr>
          <a:xfrm>
            <a:off x="1258888" y="5876925"/>
            <a:ext cx="2835275" cy="366713"/>
          </a:xfrm>
          <a:prstGeom prst="rect">
            <a:avLst/>
          </a:prstGeom>
          <a:solidFill>
            <a:schemeClr val="accent3">
              <a:lumMod val="95000"/>
            </a:schemeClr>
          </a:solidFill>
        </p:spPr>
        <p:txBody>
          <a:bodyPr wrap="none">
            <a:spAutoFit/>
          </a:bodyPr>
          <a:lstStyle/>
          <a:p>
            <a:pPr>
              <a:defRPr/>
            </a:pPr>
            <a:r>
              <a:rPr lang="en-US" altLang="zh-TW"/>
              <a:t>Database Quick Event Query</a:t>
            </a:r>
            <a:endParaRPr lang="zh-TW" altLang="en-US"/>
          </a:p>
        </p:txBody>
      </p:sp>
      <p:sp>
        <p:nvSpPr>
          <p:cNvPr id="11" name="矩形 10"/>
          <p:cNvSpPr/>
          <p:nvPr/>
        </p:nvSpPr>
        <p:spPr>
          <a:xfrm>
            <a:off x="6084888" y="5876925"/>
            <a:ext cx="1922462" cy="366713"/>
          </a:xfrm>
          <a:prstGeom prst="rect">
            <a:avLst/>
          </a:prstGeom>
          <a:solidFill>
            <a:schemeClr val="accent3">
              <a:lumMod val="95000"/>
            </a:schemeClr>
          </a:solidFill>
        </p:spPr>
        <p:txBody>
          <a:bodyPr wrap="none">
            <a:spAutoFit/>
          </a:bodyPr>
          <a:lstStyle/>
          <a:p>
            <a:pPr>
              <a:defRPr/>
            </a:pPr>
            <a:r>
              <a:rPr lang="en-US" altLang="zh-TW"/>
              <a:t>Case Management</a:t>
            </a:r>
            <a:endParaRPr lang="zh-TW" altLang="en-US"/>
          </a:p>
        </p:txBody>
      </p:sp>
      <p:sp>
        <p:nvSpPr>
          <p:cNvPr id="63499"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22</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3000" b="1" dirty="0" smtClean="0">
                <a:solidFill>
                  <a:srgbClr val="6094CE"/>
                </a:solidFill>
              </a:rPr>
              <a:t>Local monitor mode and Active VI search</a:t>
            </a:r>
            <a:endParaRPr lang="zh-TW" altLang="en-US" sz="3000" b="1" dirty="0">
              <a:solidFill>
                <a:srgbClr val="6094CE"/>
              </a:solidFill>
            </a:endParaRPr>
          </a:p>
        </p:txBody>
      </p:sp>
      <p:sp>
        <p:nvSpPr>
          <p:cNvPr id="13" name="Rectangle 3"/>
          <p:cNvSpPr txBox="1">
            <a:spLocks noChangeArrowheads="1"/>
          </p:cNvSpPr>
          <p:nvPr/>
        </p:nvSpPr>
        <p:spPr bwMode="auto">
          <a:xfrm>
            <a:off x="0" y="1196752"/>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a:t>
            </a:r>
            <a:r>
              <a:rPr kumimoji="1" lang="zh-TW" altLang="en-US" sz="2000" b="0" i="0" u="none" strike="noStrike" kern="0" cap="none" spc="0" normalizeH="0" baseline="0" noProof="0" dirty="0" smtClean="0">
                <a:ln>
                  <a:noFill/>
                </a:ln>
                <a:solidFill>
                  <a:schemeClr val="tx1"/>
                </a:solidFill>
                <a:effectLst/>
                <a:uLnTx/>
                <a:uFillTx/>
                <a:latin typeface="+mn-lt"/>
                <a:ea typeface="+mn-ea"/>
                <a:cs typeface="+mn-cs"/>
              </a:rPr>
              <a:t> </a:t>
            </a:r>
            <a:r>
              <a:rPr lang="en-US" altLang="zh-TW" sz="2000" kern="0" dirty="0" smtClean="0">
                <a:latin typeface="+mn-lt"/>
                <a:ea typeface="+mn-ea"/>
              </a:rPr>
              <a:t>1, 4, 5, 7, 9 – 32 View Auto Scan</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local</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server </a:t>
            </a: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Live View </a:t>
            </a:r>
            <a:r>
              <a:rPr lang="zh-TW" altLang="en-US" sz="2000" kern="0" dirty="0" smtClean="0">
                <a:latin typeface="+mn-lt"/>
                <a:ea typeface="+mn-ea"/>
              </a:rPr>
              <a:t> </a:t>
            </a:r>
            <a:r>
              <a:rPr lang="en-US" altLang="zh-TW" sz="2000" kern="0" dirty="0" smtClean="0">
                <a:latin typeface="+mn-lt"/>
                <a:ea typeface="+mn-ea"/>
              </a:rPr>
              <a:t>and playback</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real</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time VI and alarm</a:t>
            </a: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sz="2000" kern="0" baseline="0" dirty="0" smtClean="0">
                <a:latin typeface="+mn-lt"/>
                <a:ea typeface="+mn-ea"/>
              </a:rPr>
              <a:t>Support advance alarm and trigger</a:t>
            </a:r>
            <a:endParaRPr kumimoji="1" lang="zh-TW" alt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180000"/>
              </a:lnSpc>
              <a:spcBef>
                <a:spcPct val="20000"/>
              </a:spcBef>
              <a:buFontTx/>
              <a:buChar char="•"/>
              <a:defRPr/>
            </a:pPr>
            <a:r>
              <a:rPr kumimoji="0" lang="en-US" altLang="zh-TW" sz="2000" kern="0" dirty="0" smtClean="0">
                <a:latin typeface="+mn-lt"/>
                <a:ea typeface="+mn-ea"/>
              </a:rPr>
              <a:t>Client/server central management </a:t>
            </a:r>
            <a:r>
              <a:rPr kumimoji="0" lang="en-US" altLang="zh-TW" sz="2000" kern="0" dirty="0" smtClean="0"/>
              <a:t>infrastructure</a:t>
            </a:r>
            <a:r>
              <a:rPr kumimoji="0" lang="en-US" altLang="zh-TW" sz="2000" kern="0" dirty="0" smtClean="0">
                <a:latin typeface="+mn-lt"/>
                <a:ea typeface="+mn-ea"/>
              </a:rPr>
              <a:t> </a:t>
            </a: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remote</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control and playback</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Advance</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Event management regulation</a:t>
            </a:r>
            <a:endParaRPr kumimoji="1" lang="zh-TW" alt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 name="Picture 3" descr="VMS_8"/>
          <p:cNvPicPr>
            <a:picLocks noChangeAspect="1" noChangeArrowheads="1"/>
          </p:cNvPicPr>
          <p:nvPr/>
        </p:nvPicPr>
        <p:blipFill>
          <a:blip r:embed="rId3" cstate="print"/>
          <a:srcRect/>
          <a:stretch>
            <a:fillRect/>
          </a:stretch>
        </p:blipFill>
        <p:spPr bwMode="auto">
          <a:xfrm>
            <a:off x="5436096" y="1484784"/>
            <a:ext cx="3527425" cy="2090738"/>
          </a:xfrm>
          <a:prstGeom prst="rect">
            <a:avLst/>
          </a:prstGeom>
          <a:noFill/>
          <a:ln w="9525">
            <a:noFill/>
            <a:miter lim="800000"/>
            <a:headEnd/>
            <a:tailEnd/>
          </a:ln>
        </p:spPr>
      </p:pic>
      <p:pic>
        <p:nvPicPr>
          <p:cNvPr id="9" name="Picture 6" descr="VMS_9_4"/>
          <p:cNvPicPr>
            <a:picLocks noChangeAspect="1" noChangeArrowheads="1"/>
          </p:cNvPicPr>
          <p:nvPr/>
        </p:nvPicPr>
        <p:blipFill>
          <a:blip r:embed="rId4" cstate="print"/>
          <a:srcRect/>
          <a:stretch>
            <a:fillRect/>
          </a:stretch>
        </p:blipFill>
        <p:spPr bwMode="auto">
          <a:xfrm>
            <a:off x="5436096" y="4293096"/>
            <a:ext cx="3529012" cy="2332037"/>
          </a:xfrm>
          <a:prstGeom prst="rect">
            <a:avLst/>
          </a:prstGeom>
          <a:noFill/>
          <a:ln w="9525">
            <a:noFill/>
            <a:miter lim="800000"/>
            <a:headEnd/>
            <a:tailEnd/>
          </a:ln>
        </p:spPr>
      </p:pic>
      <p:sp>
        <p:nvSpPr>
          <p:cNvPr id="7"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514" name="Picture 2" descr="http://www.improveyoursecurity.com/images/Control_room_-_640.jpg"/>
          <p:cNvPicPr>
            <a:picLocks noChangeAspect="1" noChangeArrowheads="1"/>
          </p:cNvPicPr>
          <p:nvPr/>
        </p:nvPicPr>
        <p:blipFill>
          <a:blip r:embed="rId3" cstate="print"/>
          <a:srcRect/>
          <a:stretch>
            <a:fillRect/>
          </a:stretch>
        </p:blipFill>
        <p:spPr bwMode="auto">
          <a:xfrm>
            <a:off x="4462722" y="3645024"/>
            <a:ext cx="4477085" cy="2987056"/>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23</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3000" b="1" dirty="0" smtClean="0">
                <a:solidFill>
                  <a:srgbClr val="6094CE"/>
                </a:solidFill>
              </a:rPr>
              <a:t>Remote client and TV wall matrix</a:t>
            </a:r>
            <a:endParaRPr lang="zh-TW" altLang="en-US" sz="3000" b="1" dirty="0">
              <a:solidFill>
                <a:srgbClr val="6094CE"/>
              </a:solidFill>
            </a:endParaRPr>
          </a:p>
        </p:txBody>
      </p:sp>
      <p:sp>
        <p:nvSpPr>
          <p:cNvPr id="13" name="Rectangle 3"/>
          <p:cNvSpPr txBox="1">
            <a:spLocks noChangeArrowheads="1"/>
          </p:cNvSpPr>
          <p:nvPr/>
        </p:nvSpPr>
        <p:spPr bwMode="auto">
          <a:xfrm>
            <a:off x="457200" y="1412776"/>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200000"/>
              </a:lnSpc>
              <a:spcBef>
                <a:spcPct val="20000"/>
              </a:spcBef>
              <a:buFontTx/>
              <a:buChar char="•"/>
              <a:defRPr/>
            </a:pPr>
            <a:r>
              <a:rPr lang="en-US" altLang="zh-TW" sz="2000" kern="0" dirty="0" smtClean="0"/>
              <a:t>Remote</a:t>
            </a:r>
            <a:r>
              <a:rPr lang="zh-TW" altLang="en-US" sz="2000" kern="0" dirty="0" smtClean="0"/>
              <a:t> </a:t>
            </a:r>
            <a:r>
              <a:rPr lang="en-US" altLang="zh-TW" sz="2000" kern="0" dirty="0" smtClean="0"/>
              <a:t>CMS Monitor can manage more than 3000 NVR servers</a:t>
            </a:r>
          </a:p>
          <a:p>
            <a:pPr marL="342900" lvl="0" indent="-342900" algn="l">
              <a:lnSpc>
                <a:spcPct val="200000"/>
              </a:lnSpc>
              <a:spcBef>
                <a:spcPct val="20000"/>
              </a:spcBef>
              <a:buFontTx/>
              <a:buChar char="•"/>
              <a:defRPr/>
            </a:pPr>
            <a:r>
              <a:rPr lang="en-US" altLang="zh-TW" sz="2000" kern="0" dirty="0" smtClean="0"/>
              <a:t>Centralization account and authority management</a:t>
            </a:r>
          </a:p>
          <a:p>
            <a:pPr marL="342900" lvl="0" indent="-342900" algn="l">
              <a:lnSpc>
                <a:spcPct val="200000"/>
              </a:lnSpc>
              <a:spcBef>
                <a:spcPct val="20000"/>
              </a:spcBef>
              <a:buFontTx/>
              <a:buChar char="•"/>
              <a:defRPr/>
            </a:pPr>
            <a:r>
              <a:rPr lang="en-US" altLang="zh-TW" sz="2000" kern="0" dirty="0" smtClean="0"/>
              <a:t>Different levels users for operation and available playback video control</a:t>
            </a:r>
          </a:p>
          <a:p>
            <a:pPr marL="342900" lvl="0" indent="-342900" algn="l">
              <a:lnSpc>
                <a:spcPct val="200000"/>
              </a:lnSpc>
              <a:spcBef>
                <a:spcPct val="20000"/>
              </a:spcBef>
              <a:buFontTx/>
              <a:buChar char="•"/>
              <a:defRPr/>
            </a:pPr>
            <a:r>
              <a:rPr kumimoji="0" lang="en-US" altLang="zh-TW" sz="2000" kern="0" dirty="0" smtClean="0"/>
              <a:t>Support TV Wall matrix</a:t>
            </a:r>
          </a:p>
          <a:p>
            <a:pPr marL="342900" lvl="0" indent="-342900" algn="l">
              <a:lnSpc>
                <a:spcPct val="200000"/>
              </a:lnSpc>
              <a:spcBef>
                <a:spcPct val="20000"/>
              </a:spcBef>
              <a:buFontTx/>
              <a:buChar char="•"/>
              <a:defRPr/>
            </a:pPr>
            <a:r>
              <a:rPr kumimoji="0" lang="en-US" altLang="zh-TW" sz="2000" kern="0" dirty="0" smtClean="0"/>
              <a:t>Control up to 120 monitors </a:t>
            </a:r>
          </a:p>
          <a:p>
            <a:pPr marL="342900" lvl="0" indent="-342900" algn="l">
              <a:lnSpc>
                <a:spcPct val="200000"/>
              </a:lnSpc>
              <a:spcBef>
                <a:spcPct val="20000"/>
              </a:spcBef>
              <a:defRPr/>
            </a:pPr>
            <a:r>
              <a:rPr kumimoji="0" lang="en-US" altLang="zh-TW" sz="2000" kern="0" dirty="0" smtClean="0"/>
              <a:t>     simultaneously</a:t>
            </a:r>
          </a:p>
        </p:txBody>
      </p:sp>
      <p:sp>
        <p:nvSpPr>
          <p:cNvPr id="7"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24</a:t>
            </a:fld>
            <a:endParaRPr lang="en-US" altLang="zh-TW"/>
          </a:p>
        </p:txBody>
      </p:sp>
      <p:sp>
        <p:nvSpPr>
          <p:cNvPr id="13" name="Rectangle 3"/>
          <p:cNvSpPr txBox="1">
            <a:spLocks noChangeArrowheads="1"/>
          </p:cNvSpPr>
          <p:nvPr/>
        </p:nvSpPr>
        <p:spPr bwMode="auto">
          <a:xfrm>
            <a:off x="395536" y="1052736"/>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150000"/>
              </a:lnSpc>
              <a:spcBef>
                <a:spcPct val="20000"/>
              </a:spcBef>
              <a:buFont typeface="Wingdings" pitchFamily="2" charset="2"/>
              <a:buChar char="ü"/>
              <a:defRPr/>
            </a:pPr>
            <a:r>
              <a:rPr lang="en-US" altLang="zh-TW" sz="2400" kern="0" dirty="0" smtClean="0">
                <a:latin typeface="+mn-lt"/>
                <a:ea typeface="+mn-ea"/>
              </a:rPr>
              <a:t>Prevent criminals invaded and implement abduction, theft, robbery and other illegal activities</a:t>
            </a:r>
          </a:p>
          <a:p>
            <a:pPr marL="342900" lvl="0" indent="-342900" algn="l">
              <a:lnSpc>
                <a:spcPct val="150000"/>
              </a:lnSpc>
              <a:spcBef>
                <a:spcPct val="20000"/>
              </a:spcBef>
              <a:buFont typeface="Wingdings" pitchFamily="2" charset="2"/>
              <a:buChar char="ü"/>
              <a:defRPr/>
            </a:pPr>
            <a:r>
              <a:rPr lang="en-US" altLang="zh-TW" sz="2400" kern="0" dirty="0" smtClean="0">
                <a:latin typeface="+mn-lt"/>
                <a:ea typeface="+mn-ea"/>
              </a:rPr>
              <a:t>Protect life and property safety of students and staffs.</a:t>
            </a:r>
          </a:p>
          <a:p>
            <a:pPr marL="342900" lvl="0" indent="-342900" algn="l">
              <a:lnSpc>
                <a:spcPct val="150000"/>
              </a:lnSpc>
              <a:spcBef>
                <a:spcPct val="20000"/>
              </a:spcBef>
              <a:buFont typeface="Wingdings" pitchFamily="2" charset="2"/>
              <a:buChar char="ü"/>
              <a:defRPr/>
            </a:pPr>
            <a:r>
              <a:rPr lang="en-US" altLang="zh-TW" sz="2400" kern="0" dirty="0" smtClean="0">
                <a:latin typeface="+mn-lt"/>
                <a:ea typeface="+mn-ea"/>
              </a:rPr>
              <a:t>Enhance campus safety inspection efforts and ability to respond to emergencies</a:t>
            </a:r>
          </a:p>
          <a:p>
            <a:pPr marL="342900" indent="-342900" algn="l">
              <a:lnSpc>
                <a:spcPct val="150000"/>
              </a:lnSpc>
              <a:spcBef>
                <a:spcPct val="20000"/>
              </a:spcBef>
              <a:buFont typeface="Wingdings" pitchFamily="2" charset="2"/>
              <a:buChar char="ü"/>
              <a:defRPr/>
            </a:pPr>
            <a:r>
              <a:rPr lang="en-US" altLang="zh-TW" sz="2400" kern="0" dirty="0" smtClean="0"/>
              <a:t>Schools entrances are added into city surveillance monitoring areas </a:t>
            </a:r>
          </a:p>
          <a:p>
            <a:pPr marL="342900" lvl="0" indent="-342900" algn="l">
              <a:lnSpc>
                <a:spcPct val="150000"/>
              </a:lnSpc>
              <a:spcBef>
                <a:spcPct val="20000"/>
              </a:spcBef>
              <a:defRPr/>
            </a:pPr>
            <a:endParaRPr lang="en-US" altLang="zh-TW" sz="2400" kern="0" dirty="0" smtClean="0">
              <a:latin typeface="+mn-lt"/>
              <a:ea typeface="+mn-ea"/>
            </a:endParaRPr>
          </a:p>
          <a:p>
            <a:pPr marL="342900" lvl="0" indent="-342900" algn="l">
              <a:lnSpc>
                <a:spcPct val="150000"/>
              </a:lnSpc>
              <a:spcBef>
                <a:spcPct val="20000"/>
              </a:spcBef>
              <a:buFont typeface="Wingdings" pitchFamily="2" charset="2"/>
              <a:buChar char="ü"/>
              <a:defRPr/>
            </a:pPr>
            <a:endParaRPr lang="en-US" altLang="zh-TW" sz="2400" kern="0" dirty="0" smtClean="0">
              <a:latin typeface="+mn-lt"/>
              <a:ea typeface="+mn-ea"/>
            </a:endParaRPr>
          </a:p>
        </p:txBody>
      </p:sp>
      <p:sp>
        <p:nvSpPr>
          <p:cNvPr id="11"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lnSpc>
                <a:spcPct val="120000"/>
              </a:lnSpc>
              <a:defRPr/>
            </a:pPr>
            <a:r>
              <a:rPr lang="en-US" altLang="zh-TW" sz="2900" b="1" kern="0" dirty="0" smtClean="0">
                <a:solidFill>
                  <a:srgbClr val="0070C0"/>
                </a:solidFill>
                <a:latin typeface="+mj-lt"/>
                <a:ea typeface="+mj-ea"/>
                <a:cs typeface="+mj-cs"/>
              </a:rPr>
              <a:t>Challenges on Video Intelligence of Education</a:t>
            </a:r>
            <a:endParaRPr lang="zh-TW" altLang="en-US" sz="2900" b="1" kern="0" dirty="0">
              <a:solidFill>
                <a:srgbClr val="0070C0"/>
              </a:solidFill>
              <a:latin typeface="+mj-lt"/>
              <a:ea typeface="+mj-ea"/>
              <a:cs typeface="+mj-cs"/>
            </a:endParaRPr>
          </a:p>
        </p:txBody>
      </p:sp>
      <p:sp>
        <p:nvSpPr>
          <p:cNvPr id="12"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https://encrypted-tbn2.google.com/images?q=tbn:ANd9GcQYmeHc2ktFz2QMRxC_lulQx1GHwFBNCZ1pAIguZN8RxcFpGPLKrA"/>
          <p:cNvPicPr>
            <a:picLocks noChangeAspect="1" noChangeArrowheads="1"/>
          </p:cNvPicPr>
          <p:nvPr/>
        </p:nvPicPr>
        <p:blipFill>
          <a:blip r:embed="rId3" cstate="print"/>
          <a:stretch>
            <a:fillRect/>
          </a:stretch>
        </p:blipFill>
        <p:spPr bwMode="auto">
          <a:xfrm>
            <a:off x="804861" y="1258877"/>
            <a:ext cx="3328636" cy="2341140"/>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25</a:t>
            </a:fld>
            <a:endParaRPr lang="en-US" altLang="zh-TW" dirty="0"/>
          </a:p>
        </p:txBody>
      </p:sp>
      <p:sp>
        <p:nvSpPr>
          <p:cNvPr id="11"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lnSpc>
                <a:spcPct val="120000"/>
              </a:lnSpc>
              <a:defRPr/>
            </a:pPr>
            <a:r>
              <a:rPr lang="en-US" altLang="zh-TW" sz="2900" b="1" kern="0" dirty="0" smtClean="0">
                <a:solidFill>
                  <a:srgbClr val="0070C0"/>
                </a:solidFill>
              </a:rPr>
              <a:t>VI applications of Education I</a:t>
            </a:r>
            <a:endParaRPr lang="zh-TW" altLang="en-US" sz="2900" b="1" kern="0" dirty="0" smtClean="0">
              <a:solidFill>
                <a:srgbClr val="0070C0"/>
              </a:solidFill>
            </a:endParaRPr>
          </a:p>
        </p:txBody>
      </p:sp>
      <p:sp>
        <p:nvSpPr>
          <p:cNvPr id="12"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
        <p:nvSpPr>
          <p:cNvPr id="15" name="矩形 14"/>
          <p:cNvSpPr/>
          <p:nvPr/>
        </p:nvSpPr>
        <p:spPr>
          <a:xfrm>
            <a:off x="4644008" y="1484784"/>
            <a:ext cx="3456384" cy="1538883"/>
          </a:xfrm>
          <a:prstGeom prst="rect">
            <a:avLst/>
          </a:prstGeom>
        </p:spPr>
        <p:txBody>
          <a:bodyPr wrap="square">
            <a:spAutoFit/>
          </a:bodyPr>
          <a:lstStyle/>
          <a:p>
            <a:pPr marL="342900" indent="-342900" algn="l">
              <a:lnSpc>
                <a:spcPct val="150000"/>
              </a:lnSpc>
              <a:spcBef>
                <a:spcPct val="20000"/>
              </a:spcBef>
              <a:defRPr/>
            </a:pPr>
            <a:r>
              <a:rPr lang="en-US" altLang="zh-TW" sz="2000" u="sng" kern="0" dirty="0" smtClean="0">
                <a:solidFill>
                  <a:srgbClr val="000000"/>
                </a:solidFill>
                <a:ea typeface="新細明體"/>
              </a:rPr>
              <a:t>Intrusion detection:</a:t>
            </a:r>
          </a:p>
          <a:p>
            <a:pPr algn="l">
              <a:spcBef>
                <a:spcPct val="20000"/>
              </a:spcBef>
              <a:defRPr/>
            </a:pPr>
            <a:r>
              <a:rPr lang="en-US" altLang="zh-TW" sz="2000" kern="0" dirty="0" smtClean="0">
                <a:solidFill>
                  <a:srgbClr val="000000"/>
                </a:solidFill>
                <a:ea typeface="新細明體"/>
              </a:rPr>
              <a:t>One way or two way real time detects intrusion and to alarm related parties</a:t>
            </a:r>
            <a:endParaRPr lang="en-US" altLang="zh-TW" sz="2000" u="sng" kern="0" dirty="0" smtClean="0">
              <a:solidFill>
                <a:srgbClr val="000000"/>
              </a:solidFill>
              <a:ea typeface="新細明體"/>
            </a:endParaRPr>
          </a:p>
        </p:txBody>
      </p:sp>
      <p:sp>
        <p:nvSpPr>
          <p:cNvPr id="23" name="矩形 22"/>
          <p:cNvSpPr/>
          <p:nvPr/>
        </p:nvSpPr>
        <p:spPr>
          <a:xfrm>
            <a:off x="467544" y="4149080"/>
            <a:ext cx="3816424" cy="1938992"/>
          </a:xfrm>
          <a:prstGeom prst="rect">
            <a:avLst/>
          </a:prstGeom>
        </p:spPr>
        <p:txBody>
          <a:bodyPr wrap="square">
            <a:spAutoFit/>
          </a:bodyPr>
          <a:lstStyle/>
          <a:p>
            <a:pPr algn="l"/>
            <a:r>
              <a:rPr lang="en-US" altLang="zh-TW" sz="2000" u="sng" dirty="0" smtClean="0"/>
              <a:t>Virtual Fence:</a:t>
            </a:r>
          </a:p>
          <a:p>
            <a:pPr algn="l"/>
            <a:r>
              <a:rPr lang="en-US" altLang="zh-TW" sz="2000" dirty="0" smtClean="0"/>
              <a:t>To improve back doors or side doors security, virtual fence can be used to setup boundary and if any suspicious object step in  will trigger alarm</a:t>
            </a:r>
            <a:endParaRPr lang="en-US" altLang="zh-TW" sz="2000" dirty="0"/>
          </a:p>
        </p:txBody>
      </p:sp>
      <p:sp>
        <p:nvSpPr>
          <p:cNvPr id="13" name="矩形 12"/>
          <p:cNvSpPr/>
          <p:nvPr/>
        </p:nvSpPr>
        <p:spPr bwMode="auto">
          <a:xfrm>
            <a:off x="1547664" y="1988840"/>
            <a:ext cx="1224136" cy="1584176"/>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pic>
        <p:nvPicPr>
          <p:cNvPr id="16" name="圖片 15" descr="Vertical_Solution_VI_Education_04.jpg"/>
          <p:cNvPicPr>
            <a:picLocks noChangeAspect="1"/>
          </p:cNvPicPr>
          <p:nvPr/>
        </p:nvPicPr>
        <p:blipFill>
          <a:blip r:embed="rId4" cstate="print"/>
          <a:stretch>
            <a:fillRect/>
          </a:stretch>
        </p:blipFill>
        <p:spPr>
          <a:xfrm>
            <a:off x="4572000" y="3861048"/>
            <a:ext cx="4208873" cy="2727302"/>
          </a:xfrm>
          <a:prstGeom prst="rect">
            <a:avLst/>
          </a:prstGeom>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https://encrypted-tbn2.google.com/images?q=tbn:ANd9GcQYmeHc2ktFz2QMRxC_lulQx1GHwFBNCZ1pAIguZN8RxcFpGPLKrA"/>
          <p:cNvPicPr>
            <a:picLocks noChangeAspect="1" noChangeArrowheads="1"/>
          </p:cNvPicPr>
          <p:nvPr/>
        </p:nvPicPr>
        <p:blipFill>
          <a:blip r:embed="rId3" cstate="print"/>
          <a:stretch>
            <a:fillRect/>
          </a:stretch>
        </p:blipFill>
        <p:spPr bwMode="auto">
          <a:xfrm>
            <a:off x="1012747" y="1337123"/>
            <a:ext cx="2912864" cy="2184648"/>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26</a:t>
            </a:fld>
            <a:endParaRPr lang="en-US" altLang="zh-TW" dirty="0"/>
          </a:p>
        </p:txBody>
      </p:sp>
      <p:sp>
        <p:nvSpPr>
          <p:cNvPr id="11"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lnSpc>
                <a:spcPct val="120000"/>
              </a:lnSpc>
              <a:defRPr/>
            </a:pPr>
            <a:r>
              <a:rPr lang="en-US" altLang="zh-TW" sz="2900" b="1" kern="0" dirty="0" smtClean="0">
                <a:solidFill>
                  <a:srgbClr val="0070C0"/>
                </a:solidFill>
              </a:rPr>
              <a:t>VI applications of Education II</a:t>
            </a:r>
            <a:endParaRPr lang="zh-TW" altLang="en-US" sz="2900" b="1" kern="0" dirty="0" smtClean="0">
              <a:solidFill>
                <a:srgbClr val="0070C0"/>
              </a:solidFill>
            </a:endParaRPr>
          </a:p>
        </p:txBody>
      </p:sp>
      <p:sp>
        <p:nvSpPr>
          <p:cNvPr id="12"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
        <p:nvSpPr>
          <p:cNvPr id="15" name="矩形 14"/>
          <p:cNvSpPr/>
          <p:nvPr/>
        </p:nvSpPr>
        <p:spPr>
          <a:xfrm>
            <a:off x="4644008" y="1268760"/>
            <a:ext cx="3456384" cy="2154436"/>
          </a:xfrm>
          <a:prstGeom prst="rect">
            <a:avLst/>
          </a:prstGeom>
        </p:spPr>
        <p:txBody>
          <a:bodyPr wrap="square">
            <a:spAutoFit/>
          </a:bodyPr>
          <a:lstStyle/>
          <a:p>
            <a:pPr marL="342900" indent="-342900" algn="l">
              <a:lnSpc>
                <a:spcPct val="150000"/>
              </a:lnSpc>
              <a:spcBef>
                <a:spcPct val="20000"/>
              </a:spcBef>
              <a:defRPr/>
            </a:pPr>
            <a:r>
              <a:rPr lang="en-US" altLang="zh-TW" sz="2000" u="sng" kern="0" dirty="0" smtClean="0">
                <a:solidFill>
                  <a:srgbClr val="000000"/>
                </a:solidFill>
                <a:ea typeface="新細明體"/>
              </a:rPr>
              <a:t>Object counting:</a:t>
            </a:r>
          </a:p>
          <a:p>
            <a:pPr algn="l">
              <a:spcBef>
                <a:spcPct val="20000"/>
              </a:spcBef>
              <a:defRPr/>
            </a:pPr>
            <a:r>
              <a:rPr lang="en-US" altLang="zh-TW" sz="2000" kern="0" dirty="0" smtClean="0">
                <a:solidFill>
                  <a:srgbClr val="000000"/>
                </a:solidFill>
                <a:ea typeface="新細明體"/>
              </a:rPr>
              <a:t>One way or two way real time detects object incoming or outgoing of the restaurants or others stores in campus</a:t>
            </a:r>
            <a:endParaRPr lang="en-US" altLang="zh-TW" sz="2000" u="sng" kern="0" dirty="0" smtClean="0">
              <a:solidFill>
                <a:srgbClr val="000000"/>
              </a:solidFill>
              <a:ea typeface="新細明體"/>
            </a:endParaRPr>
          </a:p>
        </p:txBody>
      </p:sp>
      <p:sp>
        <p:nvSpPr>
          <p:cNvPr id="23" name="矩形 22"/>
          <p:cNvSpPr/>
          <p:nvPr/>
        </p:nvSpPr>
        <p:spPr>
          <a:xfrm>
            <a:off x="467544" y="4149080"/>
            <a:ext cx="3816424" cy="2246769"/>
          </a:xfrm>
          <a:prstGeom prst="rect">
            <a:avLst/>
          </a:prstGeom>
        </p:spPr>
        <p:txBody>
          <a:bodyPr wrap="square">
            <a:spAutoFit/>
          </a:bodyPr>
          <a:lstStyle/>
          <a:p>
            <a:pPr algn="l"/>
            <a:r>
              <a:rPr lang="en-US" altLang="zh-TW" sz="2000" u="sng" dirty="0" smtClean="0"/>
              <a:t>Foreign object:</a:t>
            </a:r>
          </a:p>
          <a:p>
            <a:pPr algn="l"/>
            <a:r>
              <a:rPr lang="en-US" altLang="zh-TW" sz="2000" dirty="0" smtClean="0"/>
              <a:t>Be alerted to objects blocking emergency exits which has becoming importance when concerning of fire accidents, earthquakes or other accidents that need to evacuate students</a:t>
            </a:r>
            <a:endParaRPr lang="en-US" altLang="zh-TW" sz="2000" dirty="0"/>
          </a:p>
        </p:txBody>
      </p:sp>
      <p:pic>
        <p:nvPicPr>
          <p:cNvPr id="16" name="圖片 15" descr="Vertical_Solution_VI_Education_04.jpg"/>
          <p:cNvPicPr>
            <a:picLocks noChangeAspect="1"/>
          </p:cNvPicPr>
          <p:nvPr/>
        </p:nvPicPr>
        <p:blipFill>
          <a:blip r:embed="rId4" cstate="print"/>
          <a:stretch>
            <a:fillRect/>
          </a:stretch>
        </p:blipFill>
        <p:spPr>
          <a:xfrm>
            <a:off x="4788024" y="3861048"/>
            <a:ext cx="3384376" cy="2727302"/>
          </a:xfrm>
          <a:prstGeom prst="rect">
            <a:avLst/>
          </a:prstGeom>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27</a:t>
            </a:fld>
            <a:endParaRPr lang="en-US" altLang="zh-TW"/>
          </a:p>
        </p:txBody>
      </p:sp>
      <p:sp>
        <p:nvSpPr>
          <p:cNvPr id="407554" name="Rectangle 2"/>
          <p:cNvSpPr>
            <a:spLocks noGrp="1" noChangeArrowheads="1"/>
          </p:cNvSpPr>
          <p:nvPr>
            <p:ph type="title" idx="4294967295"/>
          </p:nvPr>
        </p:nvSpPr>
        <p:spPr>
          <a:xfrm>
            <a:off x="251520" y="116632"/>
            <a:ext cx="8229600" cy="936104"/>
          </a:xfrm>
        </p:spPr>
        <p:txBody>
          <a:bodyPr/>
          <a:lstStyle/>
          <a:p>
            <a:pPr algn="l">
              <a:lnSpc>
                <a:spcPct val="120000"/>
              </a:lnSpc>
            </a:pPr>
            <a:r>
              <a:rPr lang="en-US" altLang="zh-TW" sz="3000" b="1" dirty="0" smtClean="0">
                <a:solidFill>
                  <a:srgbClr val="6094CE"/>
                </a:solidFill>
              </a:rPr>
              <a:t>Surveon Solution Advantages</a:t>
            </a:r>
            <a:endParaRPr lang="zh-TW" altLang="en-US" sz="3000" b="1" dirty="0">
              <a:solidFill>
                <a:srgbClr val="6094CE"/>
              </a:solidFill>
            </a:endParaRPr>
          </a:p>
        </p:txBody>
      </p:sp>
      <p:sp>
        <p:nvSpPr>
          <p:cNvPr id="13" name="Rectangle 3"/>
          <p:cNvSpPr txBox="1">
            <a:spLocks noChangeArrowheads="1"/>
          </p:cNvSpPr>
          <p:nvPr/>
        </p:nvSpPr>
        <p:spPr bwMode="auto">
          <a:xfrm>
            <a:off x="467544" y="908720"/>
            <a:ext cx="8229600" cy="5805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End</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to End full integration. Performance and stability complete examination</a:t>
            </a:r>
            <a:endParaRPr lang="en-US" altLang="zh-TW" sz="2000" kern="0" dirty="0">
              <a:latin typeface="+mn-lt"/>
              <a:ea typeface="+mn-ea"/>
            </a:endParaRPr>
          </a:p>
          <a:p>
            <a:pPr marL="342900" lvl="0" indent="-342900" algn="l">
              <a:lnSpc>
                <a:spcPct val="200000"/>
              </a:lnSpc>
              <a:spcBef>
                <a:spcPct val="20000"/>
              </a:spcBef>
              <a:buFontTx/>
              <a:buChar char="•"/>
              <a:defRPr/>
            </a:pPr>
            <a:r>
              <a:rPr lang="en-US" altLang="zh-TW" sz="2000" kern="0" dirty="0" smtClean="0">
                <a:latin typeface="+mn-lt"/>
                <a:ea typeface="+mn-ea"/>
              </a:rPr>
              <a:t>End to End 100% manufacture and production , Not outsourcing </a:t>
            </a:r>
            <a:r>
              <a:rPr lang="en-US" altLang="zh-TW" sz="2000" kern="0" dirty="0" smtClean="0"/>
              <a:t>COTS </a:t>
            </a:r>
            <a:r>
              <a:rPr lang="en-US" altLang="zh-TW" sz="2000" kern="0" dirty="0" smtClean="0">
                <a:latin typeface="+mn-lt"/>
                <a:ea typeface="+mn-ea"/>
              </a:rPr>
              <a:t>solution</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High</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quality Megapixel HD Cameras and enterprise CMS software</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200000"/>
              </a:lnSpc>
              <a:spcBef>
                <a:spcPct val="20000"/>
              </a:spcBef>
              <a:buFontTx/>
              <a:buChar char="•"/>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15</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years Taiwan company, </a:t>
            </a:r>
            <a:r>
              <a:rPr lang="en-US" altLang="zh-TW" sz="2000" kern="0" dirty="0" smtClean="0"/>
              <a:t>worldwide </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customers and products implementation</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lang="en-US" altLang="zh-TW" sz="2000" kern="0" dirty="0" smtClean="0">
                <a:latin typeface="+mn-lt"/>
                <a:ea typeface="+mn-ea"/>
              </a:rPr>
              <a:t>Full product line Industrial components and 3 year product warranty</a:t>
            </a:r>
          </a:p>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Manufacture</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and made in Taiwan</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28</a:t>
            </a:fld>
            <a:endParaRPr lang="en-US" altLang="zh-TW"/>
          </a:p>
        </p:txBody>
      </p:sp>
      <p:sp>
        <p:nvSpPr>
          <p:cNvPr id="407554" name="Rectangle 2"/>
          <p:cNvSpPr>
            <a:spLocks noGrp="1" noChangeArrowheads="1"/>
          </p:cNvSpPr>
          <p:nvPr>
            <p:ph type="title" idx="4294967295"/>
          </p:nvPr>
        </p:nvSpPr>
        <p:spPr>
          <a:xfrm>
            <a:off x="2123728" y="2996952"/>
            <a:ext cx="4248472" cy="1143000"/>
          </a:xfrm>
        </p:spPr>
        <p:txBody>
          <a:bodyPr/>
          <a:lstStyle/>
          <a:p>
            <a:pPr>
              <a:lnSpc>
                <a:spcPct val="120000"/>
              </a:lnSpc>
            </a:pPr>
            <a:r>
              <a:rPr lang="en-US" altLang="zh-TW" sz="2900" dirty="0" smtClean="0"/>
              <a:t>Question and Answer</a:t>
            </a:r>
            <a:endParaRPr lang="zh-TW" altLang="en-US" sz="2900"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fld id="{6353BFDF-F4EE-49DD-A8D2-C1AA0FEA8A37}" type="slidenum">
              <a:rPr lang="en-US" altLang="zh-TW"/>
              <a:pPr/>
              <a:t>3</a:t>
            </a:fld>
            <a:endParaRPr lang="en-US" altLang="zh-TW"/>
          </a:p>
        </p:txBody>
      </p:sp>
      <p:sp>
        <p:nvSpPr>
          <p:cNvPr id="347138" name="Rectangle 2"/>
          <p:cNvSpPr>
            <a:spLocks noGrp="1" noChangeArrowheads="1"/>
          </p:cNvSpPr>
          <p:nvPr>
            <p:ph type="title"/>
          </p:nvPr>
        </p:nvSpPr>
        <p:spPr>
          <a:xfrm>
            <a:off x="457200" y="44624"/>
            <a:ext cx="8507288" cy="1143000"/>
          </a:xfrm>
        </p:spPr>
        <p:txBody>
          <a:bodyPr/>
          <a:lstStyle/>
          <a:p>
            <a:pPr algn="l"/>
            <a:r>
              <a:rPr lang="en-US" altLang="zh-TW" sz="3600" b="1" dirty="0" smtClean="0">
                <a:solidFill>
                  <a:srgbClr val="0070C0"/>
                </a:solidFill>
              </a:rPr>
              <a:t>Education Surveillance </a:t>
            </a:r>
            <a:r>
              <a:rPr lang="en-US" altLang="zh-CN" sz="3600" b="1" dirty="0" smtClean="0">
                <a:solidFill>
                  <a:srgbClr val="0070C0"/>
                </a:solidFill>
              </a:rPr>
              <a:t>key objectives</a:t>
            </a:r>
            <a:endParaRPr lang="zh-TW" altLang="en-US" sz="3600" b="1" dirty="0">
              <a:solidFill>
                <a:srgbClr val="0070C0"/>
              </a:solidFill>
            </a:endParaRPr>
          </a:p>
        </p:txBody>
      </p:sp>
      <p:sp>
        <p:nvSpPr>
          <p:cNvPr id="5" name="Rectangle 2"/>
          <p:cNvSpPr>
            <a:spLocks noChangeArrowheads="1"/>
          </p:cNvSpPr>
          <p:nvPr/>
        </p:nvSpPr>
        <p:spPr bwMode="auto">
          <a:xfrm>
            <a:off x="395536" y="980729"/>
            <a:ext cx="8280920" cy="5262979"/>
          </a:xfrm>
          <a:prstGeom prst="rect">
            <a:avLst/>
          </a:prstGeom>
          <a:noFill/>
          <a:ln w="9525">
            <a:noFill/>
            <a:miter lim="800000"/>
            <a:headEnd/>
            <a:tailEnd/>
          </a:ln>
          <a:effectLst/>
        </p:spPr>
        <p:txBody>
          <a:bodyPr wrap="square">
            <a:spAutoFit/>
          </a:bodyPr>
          <a:lstStyle/>
          <a:p>
            <a:pPr algn="l">
              <a:lnSpc>
                <a:spcPct val="150000"/>
              </a:lnSpc>
            </a:pPr>
            <a:r>
              <a:rPr lang="en-US" altLang="zh-CN" sz="1600" dirty="0" smtClean="0"/>
              <a:t>     </a:t>
            </a:r>
            <a:r>
              <a:rPr lang="en-US" altLang="zh-TW" sz="1600" dirty="0" smtClean="0"/>
              <a:t>With campus security incidents continue to occur, “Safe Campus” security installation and construction has been started gradually. In campus key and main sites security and protection has great importance as to school development and progress. In school where has a high volume of people flow that can’t let schools be isolated from dominant and hidden dangers which came from public society. Therefore, to strengthen anti-intrusion, anti-theft, anti-sabotage, fire, riot and security checks, and establishing support for anti-theft alarm security systems, personnel and miscellaneous social stream molecules up to no a strong deterrent and shock effect, has been proof to be effective prevention tool.</a:t>
            </a:r>
            <a:endParaRPr lang="zh-TW" altLang="zh-TW" sz="1600" dirty="0" smtClean="0"/>
          </a:p>
          <a:p>
            <a:pPr algn="l">
              <a:lnSpc>
                <a:spcPct val="150000"/>
              </a:lnSpc>
            </a:pPr>
            <a:r>
              <a:rPr lang="en-US" altLang="zh-CN" sz="1600" dirty="0" smtClean="0"/>
              <a:t>    Front-end and back-end storage solutions camera selection determines the project's economic and reliability, and platform software architecture has decided the openness of a third-party interface and system scalability limit. Surveon with all in-house </a:t>
            </a:r>
            <a:r>
              <a:rPr lang="en-US" altLang="zh-CN" sz="1600" dirty="0" err="1" smtClean="0"/>
              <a:t>desgin</a:t>
            </a:r>
            <a:r>
              <a:rPr lang="en-US" altLang="zh-CN" sz="1600" dirty="0" smtClean="0"/>
              <a:t> from the camera to the storage and production capacity with more than 15 years in the storage and security projects accumulated strength, providing our partners a truly complete and highly reliable solutions on surveillance projects</a:t>
            </a:r>
            <a:endParaRPr kumimoji="0" lang="en-US" altLang="zh-TW" sz="1600" dirty="0">
              <a:latin typeface="Lucida Sans Unicode" pitchFamily="34" charset="0"/>
            </a:endParaRPr>
          </a:p>
        </p:txBody>
      </p:sp>
      <p:sp>
        <p:nvSpPr>
          <p:cNvPr id="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4</a:t>
            </a:fld>
            <a:endParaRPr lang="en-US" altLang="zh-TW"/>
          </a:p>
        </p:txBody>
      </p:sp>
      <p:sp>
        <p:nvSpPr>
          <p:cNvPr id="407554" name="Rectangle 2"/>
          <p:cNvSpPr>
            <a:spLocks noGrp="1" noChangeArrowheads="1"/>
          </p:cNvSpPr>
          <p:nvPr>
            <p:ph type="title" idx="4294967295"/>
          </p:nvPr>
        </p:nvSpPr>
        <p:spPr>
          <a:xfrm>
            <a:off x="323528" y="-99392"/>
            <a:ext cx="8229600" cy="1143000"/>
          </a:xfrm>
        </p:spPr>
        <p:txBody>
          <a:bodyPr/>
          <a:lstStyle/>
          <a:p>
            <a:pPr algn="l">
              <a:lnSpc>
                <a:spcPct val="120000"/>
              </a:lnSpc>
            </a:pPr>
            <a:r>
              <a:rPr lang="en-US" altLang="zh-TW" sz="3200" dirty="0" smtClean="0">
                <a:solidFill>
                  <a:srgbClr val="0070C0"/>
                </a:solidFill>
              </a:rPr>
              <a:t> Enterprise-Level Client-Server video Solutions</a:t>
            </a:r>
            <a:endParaRPr lang="zh-TW" altLang="en-US" sz="2900" dirty="0">
              <a:solidFill>
                <a:srgbClr val="0070C0"/>
              </a:solidFill>
            </a:endParaRPr>
          </a:p>
        </p:txBody>
      </p:sp>
      <p:sp>
        <p:nvSpPr>
          <p:cNvPr id="13" name="矩形 12"/>
          <p:cNvSpPr/>
          <p:nvPr/>
        </p:nvSpPr>
        <p:spPr>
          <a:xfrm>
            <a:off x="2195736" y="5229200"/>
            <a:ext cx="1008112" cy="1384995"/>
          </a:xfrm>
          <a:prstGeom prst="rect">
            <a:avLst/>
          </a:prstGeom>
        </p:spPr>
        <p:txBody>
          <a:bodyPr wrap="square">
            <a:spAutoFit/>
          </a:bodyPr>
          <a:lstStyle/>
          <a:p>
            <a:pPr>
              <a:lnSpc>
                <a:spcPct val="150000"/>
              </a:lnSpc>
            </a:pPr>
            <a:r>
              <a:rPr lang="en-US" altLang="zh-TW" sz="1400" dirty="0" smtClean="0"/>
              <a:t>education</a:t>
            </a:r>
          </a:p>
          <a:p>
            <a:pPr>
              <a:lnSpc>
                <a:spcPct val="150000"/>
              </a:lnSpc>
            </a:pPr>
            <a:r>
              <a:rPr lang="en-US" altLang="zh-CN" sz="1400" dirty="0" smtClean="0">
                <a:solidFill>
                  <a:schemeClr val="dk1"/>
                </a:solidFill>
              </a:rPr>
              <a:t>Lab</a:t>
            </a:r>
          </a:p>
          <a:p>
            <a:pPr>
              <a:lnSpc>
                <a:spcPct val="150000"/>
              </a:lnSpc>
            </a:pPr>
            <a:r>
              <a:rPr lang="en-US" altLang="zh-CN" sz="1400" dirty="0" smtClean="0">
                <a:solidFill>
                  <a:schemeClr val="dk1"/>
                </a:solidFill>
              </a:rPr>
              <a:t>Computer center</a:t>
            </a:r>
            <a:endParaRPr lang="zh-CN" altLang="en-US" sz="1400" dirty="0">
              <a:solidFill>
                <a:schemeClr val="dk1"/>
              </a:solidFill>
            </a:endParaRPr>
          </a:p>
        </p:txBody>
      </p:sp>
      <p:sp>
        <p:nvSpPr>
          <p:cNvPr id="14" name="矩形 13"/>
          <p:cNvSpPr/>
          <p:nvPr/>
        </p:nvSpPr>
        <p:spPr bwMode="auto">
          <a:xfrm>
            <a:off x="251520" y="5085184"/>
            <a:ext cx="4104456" cy="1584176"/>
          </a:xfrm>
          <a:prstGeom prst="rect">
            <a:avLst/>
          </a:prstGeom>
          <a:noFill/>
          <a:ln w="9525" cap="flat" cmpd="sng" algn="ctr">
            <a:solidFill>
              <a:schemeClr val="accent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3" name="矩形 22"/>
          <p:cNvSpPr/>
          <p:nvPr/>
        </p:nvSpPr>
        <p:spPr>
          <a:xfrm>
            <a:off x="4153499" y="5445224"/>
            <a:ext cx="994565" cy="707886"/>
          </a:xfrm>
          <a:prstGeom prst="rect">
            <a:avLst/>
          </a:prstGeom>
        </p:spPr>
        <p:txBody>
          <a:bodyPr wrap="square">
            <a:spAutoFit/>
          </a:bodyPr>
          <a:lstStyle/>
          <a:p>
            <a:r>
              <a:rPr lang="en-US" altLang="zh-TW" sz="4000" dirty="0" smtClean="0"/>
              <a:t>…</a:t>
            </a:r>
            <a:endParaRPr lang="zh-TW" altLang="en-US" sz="4000" dirty="0"/>
          </a:p>
        </p:txBody>
      </p:sp>
      <p:pic>
        <p:nvPicPr>
          <p:cNvPr id="24" name="Picture 2"/>
          <p:cNvPicPr>
            <a:picLocks noChangeAspect="1" noChangeArrowheads="1"/>
          </p:cNvPicPr>
          <p:nvPr/>
        </p:nvPicPr>
        <p:blipFill>
          <a:blip r:embed="rId3" cstate="print"/>
          <a:srcRect t="2622" b="21337"/>
          <a:stretch>
            <a:fillRect/>
          </a:stretch>
        </p:blipFill>
        <p:spPr bwMode="auto">
          <a:xfrm>
            <a:off x="467544" y="1124744"/>
            <a:ext cx="8064896" cy="3751083"/>
          </a:xfrm>
          <a:prstGeom prst="rect">
            <a:avLst/>
          </a:prstGeom>
          <a:noFill/>
          <a:ln w="9525">
            <a:noFill/>
            <a:miter lim="800000"/>
            <a:headEnd/>
            <a:tailEnd/>
          </a:ln>
        </p:spPr>
      </p:pic>
      <p:sp>
        <p:nvSpPr>
          <p:cNvPr id="10" name="矩形 9"/>
          <p:cNvSpPr/>
          <p:nvPr/>
        </p:nvSpPr>
        <p:spPr>
          <a:xfrm>
            <a:off x="428058" y="4869160"/>
            <a:ext cx="2569935" cy="369332"/>
          </a:xfrm>
          <a:prstGeom prst="rect">
            <a:avLst/>
          </a:prstGeom>
          <a:solidFill>
            <a:schemeClr val="bg1"/>
          </a:solidFill>
        </p:spPr>
        <p:txBody>
          <a:bodyPr wrap="none">
            <a:spAutoFit/>
          </a:bodyPr>
          <a:lstStyle/>
          <a:p>
            <a:r>
              <a:rPr lang="en-US" altLang="zh-TW" dirty="0" smtClean="0"/>
              <a:t>Education area monitor</a:t>
            </a:r>
            <a:endParaRPr lang="zh-TW" altLang="en-US" dirty="0"/>
          </a:p>
        </p:txBody>
      </p:sp>
      <p:sp>
        <p:nvSpPr>
          <p:cNvPr id="26" name="矩形 25"/>
          <p:cNvSpPr/>
          <p:nvPr/>
        </p:nvSpPr>
        <p:spPr>
          <a:xfrm>
            <a:off x="467544" y="2060848"/>
            <a:ext cx="1944216" cy="456535"/>
          </a:xfrm>
          <a:prstGeom prst="rect">
            <a:avLst/>
          </a:prstGeom>
          <a:solidFill>
            <a:schemeClr val="bg1"/>
          </a:solidFill>
        </p:spPr>
        <p:txBody>
          <a:bodyPr wrap="square">
            <a:spAutoFit/>
          </a:bodyPr>
          <a:lstStyle/>
          <a:p>
            <a:pPr algn="l">
              <a:lnSpc>
                <a:spcPct val="150000"/>
              </a:lnSpc>
            </a:pPr>
            <a:r>
              <a:rPr lang="en-US" altLang="zh-TW" dirty="0" smtClean="0"/>
              <a:t>Division monitor</a:t>
            </a:r>
          </a:p>
        </p:txBody>
      </p:sp>
      <p:pic>
        <p:nvPicPr>
          <p:cNvPr id="28" name="Picture 4"/>
          <p:cNvPicPr>
            <a:picLocks noChangeAspect="1" noChangeArrowheads="1"/>
          </p:cNvPicPr>
          <p:nvPr/>
        </p:nvPicPr>
        <p:blipFill>
          <a:blip r:embed="rId4" cstate="print"/>
          <a:srcRect l="16418"/>
          <a:stretch>
            <a:fillRect/>
          </a:stretch>
        </p:blipFill>
        <p:spPr bwMode="auto">
          <a:xfrm>
            <a:off x="3131840" y="5301208"/>
            <a:ext cx="1099735" cy="795363"/>
          </a:xfrm>
          <a:prstGeom prst="rect">
            <a:avLst/>
          </a:prstGeom>
          <a:noFill/>
          <a:ln w="9525">
            <a:noFill/>
            <a:miter lim="800000"/>
            <a:headEnd/>
            <a:tailEnd/>
          </a:ln>
          <a:effectLst/>
        </p:spPr>
      </p:pic>
      <p:sp>
        <p:nvSpPr>
          <p:cNvPr id="29" name="矩形 28"/>
          <p:cNvSpPr/>
          <p:nvPr/>
        </p:nvSpPr>
        <p:spPr>
          <a:xfrm>
            <a:off x="2981415" y="6165304"/>
            <a:ext cx="1418723" cy="307777"/>
          </a:xfrm>
          <a:prstGeom prst="rect">
            <a:avLst/>
          </a:prstGeom>
        </p:spPr>
        <p:txBody>
          <a:bodyPr wrap="none">
            <a:spAutoFit/>
          </a:bodyPr>
          <a:lstStyle/>
          <a:p>
            <a:r>
              <a:rPr lang="en-US" altLang="zh-CN" sz="1400" dirty="0" smtClean="0"/>
              <a:t>Local monitor A</a:t>
            </a:r>
            <a:endParaRPr lang="zh-TW" altLang="en-US" sz="1400" dirty="0"/>
          </a:p>
        </p:txBody>
      </p:sp>
      <p:sp>
        <p:nvSpPr>
          <p:cNvPr id="31" name="矩形 30"/>
          <p:cNvSpPr/>
          <p:nvPr/>
        </p:nvSpPr>
        <p:spPr>
          <a:xfrm>
            <a:off x="6660232" y="5157192"/>
            <a:ext cx="1224136" cy="1384995"/>
          </a:xfrm>
          <a:prstGeom prst="rect">
            <a:avLst/>
          </a:prstGeom>
        </p:spPr>
        <p:txBody>
          <a:bodyPr wrap="square">
            <a:spAutoFit/>
          </a:bodyPr>
          <a:lstStyle/>
          <a:p>
            <a:pPr>
              <a:lnSpc>
                <a:spcPct val="150000"/>
              </a:lnSpc>
            </a:pPr>
            <a:r>
              <a:rPr lang="en-US" altLang="zh-CN" sz="1400" dirty="0" smtClean="0"/>
              <a:t>Gate</a:t>
            </a:r>
          </a:p>
          <a:p>
            <a:pPr>
              <a:lnSpc>
                <a:spcPct val="150000"/>
              </a:lnSpc>
            </a:pPr>
            <a:r>
              <a:rPr lang="en-US" altLang="zh-CN" sz="1400" dirty="0" smtClean="0"/>
              <a:t>Corridor</a:t>
            </a:r>
          </a:p>
          <a:p>
            <a:pPr>
              <a:lnSpc>
                <a:spcPct val="150000"/>
              </a:lnSpc>
            </a:pPr>
            <a:r>
              <a:rPr lang="en-US" altLang="zh-CN" sz="1400" dirty="0" smtClean="0"/>
              <a:t>Sidewalks</a:t>
            </a:r>
          </a:p>
          <a:p>
            <a:pPr>
              <a:lnSpc>
                <a:spcPct val="150000"/>
              </a:lnSpc>
            </a:pPr>
            <a:r>
              <a:rPr lang="en-US" altLang="zh-TW" sz="1400" dirty="0" smtClean="0"/>
              <a:t>Parking</a:t>
            </a:r>
          </a:p>
        </p:txBody>
      </p:sp>
      <p:sp>
        <p:nvSpPr>
          <p:cNvPr id="32" name="矩形 31"/>
          <p:cNvSpPr/>
          <p:nvPr/>
        </p:nvSpPr>
        <p:spPr bwMode="auto">
          <a:xfrm>
            <a:off x="4860032" y="5085184"/>
            <a:ext cx="4176464" cy="1584176"/>
          </a:xfrm>
          <a:prstGeom prst="rect">
            <a:avLst/>
          </a:prstGeom>
          <a:noFill/>
          <a:ln w="9525" cap="flat" cmpd="sng" algn="ctr">
            <a:solidFill>
              <a:schemeClr val="accent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3" name="矩形 32"/>
          <p:cNvSpPr/>
          <p:nvPr/>
        </p:nvSpPr>
        <p:spPr>
          <a:xfrm>
            <a:off x="5333001" y="4869160"/>
            <a:ext cx="2121093" cy="369332"/>
          </a:xfrm>
          <a:prstGeom prst="rect">
            <a:avLst/>
          </a:prstGeom>
          <a:solidFill>
            <a:schemeClr val="bg1"/>
          </a:solidFill>
        </p:spPr>
        <p:txBody>
          <a:bodyPr wrap="none">
            <a:spAutoFit/>
          </a:bodyPr>
          <a:lstStyle/>
          <a:p>
            <a:r>
              <a:rPr lang="en-US" altLang="zh-TW" dirty="0" smtClean="0"/>
              <a:t>Other area monitor</a:t>
            </a:r>
            <a:endParaRPr lang="zh-TW" altLang="en-US" dirty="0"/>
          </a:p>
        </p:txBody>
      </p:sp>
      <p:pic>
        <p:nvPicPr>
          <p:cNvPr id="34" name="Picture 4"/>
          <p:cNvPicPr>
            <a:picLocks noChangeAspect="1" noChangeArrowheads="1"/>
          </p:cNvPicPr>
          <p:nvPr/>
        </p:nvPicPr>
        <p:blipFill>
          <a:blip r:embed="rId4" cstate="print"/>
          <a:srcRect l="16418"/>
          <a:stretch>
            <a:fillRect/>
          </a:stretch>
        </p:blipFill>
        <p:spPr bwMode="auto">
          <a:xfrm>
            <a:off x="7812360" y="5301208"/>
            <a:ext cx="1099735" cy="795363"/>
          </a:xfrm>
          <a:prstGeom prst="rect">
            <a:avLst/>
          </a:prstGeom>
          <a:noFill/>
          <a:ln w="9525">
            <a:noFill/>
            <a:miter lim="800000"/>
            <a:headEnd/>
            <a:tailEnd/>
          </a:ln>
          <a:effectLst/>
        </p:spPr>
      </p:pic>
      <p:pic>
        <p:nvPicPr>
          <p:cNvPr id="26628" name="Picture 4" descr="http://t3.gstatic.com/images?q=tbn:ANd9GcT3hOBsS6on-f5Dsu8Rp0pt7TOUJepLnnYDAkEevzjUQUb9n6LZ7Q"/>
          <p:cNvPicPr>
            <a:picLocks noChangeAspect="1" noChangeArrowheads="1"/>
          </p:cNvPicPr>
          <p:nvPr/>
        </p:nvPicPr>
        <p:blipFill>
          <a:blip r:embed="rId5" cstate="print"/>
          <a:stretch>
            <a:fillRect/>
          </a:stretch>
        </p:blipFill>
        <p:spPr bwMode="auto">
          <a:xfrm>
            <a:off x="899592" y="5369080"/>
            <a:ext cx="1368152" cy="1024793"/>
          </a:xfrm>
          <a:prstGeom prst="rect">
            <a:avLst/>
          </a:prstGeom>
          <a:noFill/>
        </p:spPr>
      </p:pic>
      <p:pic>
        <p:nvPicPr>
          <p:cNvPr id="26630" name="Picture 6" descr="http://t2.gstatic.com/images?q=tbn:ANd9GcTGTpRML-NCpY8ijS-4ZEanWHt0mcdc-ZRzlZUGCtD5p2wDaFyA8A"/>
          <p:cNvPicPr>
            <a:picLocks noChangeAspect="1" noChangeArrowheads="1"/>
          </p:cNvPicPr>
          <p:nvPr/>
        </p:nvPicPr>
        <p:blipFill>
          <a:blip r:embed="rId6" cstate="print"/>
          <a:stretch>
            <a:fillRect/>
          </a:stretch>
        </p:blipFill>
        <p:spPr bwMode="auto">
          <a:xfrm>
            <a:off x="5652120" y="1556792"/>
            <a:ext cx="2294750" cy="1527052"/>
          </a:xfrm>
          <a:prstGeom prst="rect">
            <a:avLst/>
          </a:prstGeom>
          <a:noFill/>
        </p:spPr>
      </p:pic>
      <p:sp>
        <p:nvSpPr>
          <p:cNvPr id="27" name="矩形 26"/>
          <p:cNvSpPr/>
          <p:nvPr/>
        </p:nvSpPr>
        <p:spPr>
          <a:xfrm>
            <a:off x="5652120" y="1196753"/>
            <a:ext cx="2448272" cy="416011"/>
          </a:xfrm>
          <a:prstGeom prst="rect">
            <a:avLst/>
          </a:prstGeom>
          <a:solidFill>
            <a:schemeClr val="bg1"/>
          </a:solidFill>
        </p:spPr>
        <p:txBody>
          <a:bodyPr wrap="square">
            <a:spAutoFit/>
          </a:bodyPr>
          <a:lstStyle/>
          <a:p>
            <a:pPr algn="l">
              <a:lnSpc>
                <a:spcPct val="150000"/>
              </a:lnSpc>
            </a:pPr>
            <a:r>
              <a:rPr lang="en-US" altLang="zh-CN" sz="1600" dirty="0" smtClean="0"/>
              <a:t>Campus security center</a:t>
            </a:r>
            <a:endParaRPr lang="en-US" altLang="zh-TW" sz="1600" dirty="0" smtClean="0"/>
          </a:p>
        </p:txBody>
      </p:sp>
      <p:sp>
        <p:nvSpPr>
          <p:cNvPr id="36" name="矩形 35"/>
          <p:cNvSpPr/>
          <p:nvPr/>
        </p:nvSpPr>
        <p:spPr>
          <a:xfrm>
            <a:off x="7656997" y="6165304"/>
            <a:ext cx="1428596" cy="307777"/>
          </a:xfrm>
          <a:prstGeom prst="rect">
            <a:avLst/>
          </a:prstGeom>
        </p:spPr>
        <p:txBody>
          <a:bodyPr wrap="none">
            <a:spAutoFit/>
          </a:bodyPr>
          <a:lstStyle/>
          <a:p>
            <a:r>
              <a:rPr lang="en-US" altLang="zh-CN" sz="1400" dirty="0" smtClean="0"/>
              <a:t>Local monitor B</a:t>
            </a:r>
            <a:endParaRPr lang="zh-TW" altLang="en-US" sz="1400" dirty="0"/>
          </a:p>
        </p:txBody>
      </p:sp>
      <p:pic>
        <p:nvPicPr>
          <p:cNvPr id="37" name="Picture 2" descr="http://www.surveon.com/images/p_product/IP_CAM2400_2300_2320.jpg"/>
          <p:cNvPicPr>
            <a:picLocks noChangeAspect="1" noChangeArrowheads="1"/>
          </p:cNvPicPr>
          <p:nvPr/>
        </p:nvPicPr>
        <p:blipFill>
          <a:blip r:embed="rId7" cstate="print"/>
          <a:srcRect/>
          <a:stretch>
            <a:fillRect/>
          </a:stretch>
        </p:blipFill>
        <p:spPr bwMode="auto">
          <a:xfrm>
            <a:off x="251520" y="5301208"/>
            <a:ext cx="728710" cy="461021"/>
          </a:xfrm>
          <a:prstGeom prst="rect">
            <a:avLst/>
          </a:prstGeom>
          <a:noFill/>
        </p:spPr>
      </p:pic>
      <p:pic>
        <p:nvPicPr>
          <p:cNvPr id="38" name="Picture 2" descr="http://www.surveon.com/images/p_product/IP_CAM2400_2300_2320.jpg"/>
          <p:cNvPicPr>
            <a:picLocks noChangeAspect="1" noChangeArrowheads="1"/>
          </p:cNvPicPr>
          <p:nvPr/>
        </p:nvPicPr>
        <p:blipFill>
          <a:blip r:embed="rId7" cstate="print"/>
          <a:srcRect/>
          <a:stretch>
            <a:fillRect/>
          </a:stretch>
        </p:blipFill>
        <p:spPr bwMode="auto">
          <a:xfrm>
            <a:off x="251520" y="6021288"/>
            <a:ext cx="728710" cy="461021"/>
          </a:xfrm>
          <a:prstGeom prst="rect">
            <a:avLst/>
          </a:prstGeom>
          <a:noFill/>
        </p:spPr>
      </p:pic>
      <p:pic>
        <p:nvPicPr>
          <p:cNvPr id="26626" name="Picture 2" descr="http://img.fs0757.com/InfoImg/252012/0913/2012091309013031.jpg"/>
          <p:cNvPicPr>
            <a:picLocks noChangeAspect="1" noChangeArrowheads="1"/>
          </p:cNvPicPr>
          <p:nvPr/>
        </p:nvPicPr>
        <p:blipFill>
          <a:blip r:embed="rId8" cstate="print"/>
          <a:stretch>
            <a:fillRect/>
          </a:stretch>
        </p:blipFill>
        <p:spPr bwMode="auto">
          <a:xfrm>
            <a:off x="5573189" y="5386026"/>
            <a:ext cx="1231059" cy="923294"/>
          </a:xfrm>
          <a:prstGeom prst="rect">
            <a:avLst/>
          </a:prstGeom>
          <a:noFill/>
        </p:spPr>
      </p:pic>
      <p:pic>
        <p:nvPicPr>
          <p:cNvPr id="41" name="Picture 23" descr="3U-f-w"/>
          <p:cNvPicPr>
            <a:picLocks noChangeAspect="1" noChangeArrowheads="1"/>
          </p:cNvPicPr>
          <p:nvPr/>
        </p:nvPicPr>
        <p:blipFill>
          <a:blip r:embed="rId9" cstate="print"/>
          <a:srcRect/>
          <a:stretch>
            <a:fillRect/>
          </a:stretch>
        </p:blipFill>
        <p:spPr bwMode="auto">
          <a:xfrm>
            <a:off x="2771800" y="2349376"/>
            <a:ext cx="1243885" cy="431552"/>
          </a:xfrm>
          <a:prstGeom prst="rect">
            <a:avLst/>
          </a:prstGeom>
          <a:noFill/>
          <a:ln w="9525">
            <a:noFill/>
            <a:miter lim="800000"/>
            <a:headEnd/>
            <a:tailEnd/>
          </a:ln>
        </p:spPr>
      </p:pic>
      <p:pic>
        <p:nvPicPr>
          <p:cNvPr id="43" name="Picture 23" descr="3U-f-w"/>
          <p:cNvPicPr>
            <a:picLocks noChangeAspect="1" noChangeArrowheads="1"/>
          </p:cNvPicPr>
          <p:nvPr/>
        </p:nvPicPr>
        <p:blipFill>
          <a:blip r:embed="rId9" cstate="print"/>
          <a:srcRect/>
          <a:stretch>
            <a:fillRect/>
          </a:stretch>
        </p:blipFill>
        <p:spPr bwMode="auto">
          <a:xfrm>
            <a:off x="2771800" y="1989832"/>
            <a:ext cx="1243885" cy="431552"/>
          </a:xfrm>
          <a:prstGeom prst="rect">
            <a:avLst/>
          </a:prstGeom>
          <a:noFill/>
          <a:ln w="9525">
            <a:noFill/>
            <a:miter lim="800000"/>
            <a:headEnd/>
            <a:tailEnd/>
          </a:ln>
        </p:spPr>
      </p:pic>
      <p:pic>
        <p:nvPicPr>
          <p:cNvPr id="44" name="Picture 23" descr="3U-f-w"/>
          <p:cNvPicPr>
            <a:picLocks noChangeAspect="1" noChangeArrowheads="1"/>
          </p:cNvPicPr>
          <p:nvPr/>
        </p:nvPicPr>
        <p:blipFill>
          <a:blip r:embed="rId9" cstate="print"/>
          <a:srcRect/>
          <a:stretch>
            <a:fillRect/>
          </a:stretch>
        </p:blipFill>
        <p:spPr bwMode="auto">
          <a:xfrm>
            <a:off x="2771800" y="1629792"/>
            <a:ext cx="1243885" cy="431552"/>
          </a:xfrm>
          <a:prstGeom prst="rect">
            <a:avLst/>
          </a:prstGeom>
          <a:noFill/>
          <a:ln w="9525">
            <a:noFill/>
            <a:miter lim="800000"/>
            <a:headEnd/>
            <a:tailEnd/>
          </a:ln>
        </p:spPr>
      </p:pic>
      <p:sp>
        <p:nvSpPr>
          <p:cNvPr id="45" name="矩形 44"/>
          <p:cNvSpPr/>
          <p:nvPr/>
        </p:nvSpPr>
        <p:spPr>
          <a:xfrm>
            <a:off x="2699792" y="1282551"/>
            <a:ext cx="1296144" cy="346249"/>
          </a:xfrm>
          <a:prstGeom prst="rect">
            <a:avLst/>
          </a:prstGeom>
          <a:solidFill>
            <a:schemeClr val="bg1"/>
          </a:solidFill>
        </p:spPr>
        <p:txBody>
          <a:bodyPr wrap="square">
            <a:spAutoFit/>
          </a:bodyPr>
          <a:lstStyle/>
          <a:p>
            <a:pPr>
              <a:lnSpc>
                <a:spcPct val="150000"/>
              </a:lnSpc>
            </a:pPr>
            <a:r>
              <a:rPr lang="en-US" altLang="zh-TW" sz="1100" dirty="0" smtClean="0"/>
              <a:t>IP</a:t>
            </a:r>
            <a:r>
              <a:rPr lang="zh-TW" altLang="en-US" sz="1100" dirty="0" smtClean="0"/>
              <a:t> </a:t>
            </a:r>
            <a:r>
              <a:rPr lang="en-US" altLang="zh-TW" sz="1100" dirty="0" smtClean="0"/>
              <a:t>SAN</a:t>
            </a:r>
          </a:p>
        </p:txBody>
      </p:sp>
      <p:pic>
        <p:nvPicPr>
          <p:cNvPr id="47" name="Picture 6" descr="http://www.surveon.com/images/p_product/IP_CAM6351.jpg"/>
          <p:cNvPicPr>
            <a:picLocks noChangeAspect="1" noChangeArrowheads="1"/>
          </p:cNvPicPr>
          <p:nvPr/>
        </p:nvPicPr>
        <p:blipFill>
          <a:blip r:embed="rId10" cstate="print"/>
          <a:srcRect l="19285" r="22858"/>
          <a:stretch>
            <a:fillRect/>
          </a:stretch>
        </p:blipFill>
        <p:spPr bwMode="auto">
          <a:xfrm>
            <a:off x="4932040" y="5488259"/>
            <a:ext cx="619159" cy="677045"/>
          </a:xfrm>
          <a:prstGeom prst="rect">
            <a:avLst/>
          </a:prstGeom>
          <a:noFill/>
        </p:spPr>
      </p:pic>
      <p:sp>
        <p:nvSpPr>
          <p:cNvPr id="50"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pic>
        <p:nvPicPr>
          <p:cNvPr id="30" name="Picture 4" descr="http://t1.gstatic.com/images?q=tbn:ANd9GcR-oXkaVEemRJQKxaoEivYXxuqTrTHKWeBfEKSqIJ9BjiCra2sj"/>
          <p:cNvPicPr>
            <a:picLocks noChangeAspect="1" noChangeArrowheads="1"/>
          </p:cNvPicPr>
          <p:nvPr/>
        </p:nvPicPr>
        <p:blipFill>
          <a:blip r:embed="rId11" cstate="print"/>
          <a:srcRect/>
          <a:stretch>
            <a:fillRect/>
          </a:stretch>
        </p:blipFill>
        <p:spPr bwMode="auto">
          <a:xfrm>
            <a:off x="323528" y="2564904"/>
            <a:ext cx="2547975" cy="144016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fld id="{6353BFDF-F4EE-49DD-A8D2-C1AA0FEA8A37}" type="slidenum">
              <a:rPr lang="en-US" altLang="zh-TW"/>
              <a:pPr/>
              <a:t>5</a:t>
            </a:fld>
            <a:endParaRPr lang="en-US" altLang="zh-TW"/>
          </a:p>
        </p:txBody>
      </p:sp>
      <p:sp>
        <p:nvSpPr>
          <p:cNvPr id="347138" name="Rectangle 2"/>
          <p:cNvSpPr>
            <a:spLocks noGrp="1" noChangeArrowheads="1"/>
          </p:cNvSpPr>
          <p:nvPr>
            <p:ph type="title"/>
          </p:nvPr>
        </p:nvSpPr>
        <p:spPr>
          <a:xfrm>
            <a:off x="457200" y="44624"/>
            <a:ext cx="8229600" cy="1143000"/>
          </a:xfrm>
        </p:spPr>
        <p:txBody>
          <a:bodyPr/>
          <a:lstStyle/>
          <a:p>
            <a:pPr algn="l"/>
            <a:r>
              <a:rPr lang="en-US" altLang="zh-TW" sz="3700" b="1" dirty="0" smtClean="0">
                <a:solidFill>
                  <a:srgbClr val="0070C0"/>
                </a:solidFill>
              </a:rPr>
              <a:t>Security Key Areas of Educations</a:t>
            </a:r>
            <a:endParaRPr lang="zh-TW" altLang="en-US" sz="3700" b="1" dirty="0">
              <a:solidFill>
                <a:srgbClr val="0070C0"/>
              </a:solidFill>
            </a:endParaRPr>
          </a:p>
        </p:txBody>
      </p:sp>
      <p:sp>
        <p:nvSpPr>
          <p:cNvPr id="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graphicFrame>
        <p:nvGraphicFramePr>
          <p:cNvPr id="7" name="表格 6"/>
          <p:cNvGraphicFramePr>
            <a:graphicFrameLocks noGrp="1"/>
          </p:cNvGraphicFramePr>
          <p:nvPr/>
        </p:nvGraphicFramePr>
        <p:xfrm>
          <a:off x="395536" y="1340770"/>
          <a:ext cx="8064896" cy="4896542"/>
        </p:xfrm>
        <a:graphic>
          <a:graphicData uri="http://schemas.openxmlformats.org/drawingml/2006/table">
            <a:tbl>
              <a:tblPr firstRow="1" bandRow="1">
                <a:tableStyleId>{5C22544A-7EE6-4342-B048-85BDC9FD1C3A}</a:tableStyleId>
              </a:tblPr>
              <a:tblGrid>
                <a:gridCol w="2419469"/>
                <a:gridCol w="5645427"/>
              </a:tblGrid>
              <a:tr h="638753">
                <a:tc>
                  <a:txBody>
                    <a:bodyPr/>
                    <a:lstStyle/>
                    <a:p>
                      <a:pPr algn="ct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kern="1200" dirty="0" smtClean="0">
                          <a:solidFill>
                            <a:schemeClr val="dk1"/>
                          </a:solidFill>
                          <a:latin typeface="+mn-lt"/>
                          <a:ea typeface="+mn-ea"/>
                          <a:cs typeface="+mn-cs"/>
                        </a:rPr>
                        <a:t>Main scene</a:t>
                      </a: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290429">
                <a:tc>
                  <a:txBody>
                    <a:bodyPr/>
                    <a:lstStyle/>
                    <a:p>
                      <a:pPr algn="ctr"/>
                      <a:r>
                        <a:rPr lang="en-US" altLang="zh-TW" sz="2000" kern="1200" dirty="0" smtClean="0">
                          <a:solidFill>
                            <a:schemeClr val="dk1"/>
                          </a:solidFill>
                          <a:latin typeface="+mn-lt"/>
                          <a:ea typeface="+mn-ea"/>
                          <a:cs typeface="+mn-cs"/>
                        </a:rPr>
                        <a:t>Education area</a:t>
                      </a: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kern="1200" dirty="0" smtClean="0">
                          <a:solidFill>
                            <a:schemeClr val="dk1"/>
                          </a:solidFill>
                          <a:latin typeface="+mn-lt"/>
                          <a:ea typeface="+mn-ea"/>
                          <a:cs typeface="+mn-cs"/>
                        </a:rPr>
                        <a:t>Education</a:t>
                      </a:r>
                      <a:r>
                        <a:rPr lang="en-US" altLang="zh-TW" sz="2000" kern="1200" baseline="0" dirty="0" smtClean="0">
                          <a:solidFill>
                            <a:schemeClr val="dk1"/>
                          </a:solidFill>
                          <a:latin typeface="+mn-lt"/>
                          <a:ea typeface="+mn-ea"/>
                          <a:cs typeface="+mn-cs"/>
                        </a:rPr>
                        <a:t> buildings, labs, computer center</a:t>
                      </a:r>
                      <a:endParaRPr lang="zh-CN"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97216">
                <a:tc>
                  <a:txBody>
                    <a:bodyPr/>
                    <a:lstStyle/>
                    <a:p>
                      <a:pPr algn="ctr"/>
                      <a:r>
                        <a:rPr lang="en-US" altLang="zh-TW" sz="2000" kern="1200" dirty="0" smtClean="0">
                          <a:solidFill>
                            <a:schemeClr val="dk1"/>
                          </a:solidFill>
                          <a:latin typeface="+mn-lt"/>
                          <a:ea typeface="+mn-ea"/>
                          <a:cs typeface="+mn-cs"/>
                        </a:rPr>
                        <a:t>Administrative</a:t>
                      </a:r>
                      <a:r>
                        <a:rPr lang="en-US" altLang="zh-TW" sz="2000" kern="1200" baseline="0" dirty="0" smtClean="0">
                          <a:solidFill>
                            <a:schemeClr val="dk1"/>
                          </a:solidFill>
                          <a:latin typeface="+mn-lt"/>
                          <a:ea typeface="+mn-ea"/>
                          <a:cs typeface="+mn-cs"/>
                        </a:rPr>
                        <a:t> area</a:t>
                      </a: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2000" kern="1200" dirty="0" smtClean="0">
                          <a:solidFill>
                            <a:schemeClr val="dk1"/>
                          </a:solidFill>
                          <a:latin typeface="+mn-lt"/>
                          <a:ea typeface="+mn-ea"/>
                          <a:cs typeface="+mn-cs"/>
                        </a:rPr>
                        <a:t>office</a:t>
                      </a:r>
                      <a:r>
                        <a:rPr lang="en-US" altLang="zh-TW" sz="2000" kern="1200" baseline="0" dirty="0" smtClean="0">
                          <a:solidFill>
                            <a:schemeClr val="dk1"/>
                          </a:solidFill>
                          <a:latin typeface="+mn-lt"/>
                          <a:ea typeface="+mn-ea"/>
                          <a:cs typeface="+mn-cs"/>
                        </a:rPr>
                        <a:t> buildings, lobby, administrative center</a:t>
                      </a: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72928">
                <a:tc>
                  <a:txBody>
                    <a:bodyPr/>
                    <a:lstStyle/>
                    <a:p>
                      <a:pPr algn="ctr"/>
                      <a:r>
                        <a:rPr lang="en-US" altLang="zh-TW" sz="2000" kern="1200" dirty="0" smtClean="0">
                          <a:solidFill>
                            <a:schemeClr val="dk1"/>
                          </a:solidFill>
                          <a:latin typeface="+mn-lt"/>
                          <a:ea typeface="+mn-ea"/>
                          <a:cs typeface="+mn-cs"/>
                        </a:rPr>
                        <a:t>Living Area</a:t>
                      </a: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2000" kern="1200" baseline="0" dirty="0" smtClean="0">
                          <a:solidFill>
                            <a:schemeClr val="dk1"/>
                          </a:solidFill>
                          <a:latin typeface="+mn-lt"/>
                          <a:ea typeface="+mn-ea"/>
                          <a:cs typeface="+mn-cs"/>
                        </a:rPr>
                        <a:t>Restaurants, stadium, library , dormitory</a:t>
                      </a: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97216">
                <a:tc>
                  <a:txBody>
                    <a:bodyPr/>
                    <a:lstStyle/>
                    <a:p>
                      <a:pPr algn="ctr"/>
                      <a:r>
                        <a:rPr lang="en-US" altLang="zh-TW" sz="2000" kern="1200" dirty="0" smtClean="0">
                          <a:solidFill>
                            <a:schemeClr val="dk1"/>
                          </a:solidFill>
                          <a:latin typeface="+mn-lt"/>
                          <a:ea typeface="+mn-ea"/>
                          <a:cs typeface="+mn-cs"/>
                        </a:rPr>
                        <a:t>Others</a:t>
                      </a: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dk1"/>
                          </a:solidFill>
                          <a:latin typeface="+mn-lt"/>
                          <a:ea typeface="+mn-ea"/>
                          <a:cs typeface="+mn-cs"/>
                        </a:rPr>
                        <a:t>Main Gate, corridors</a:t>
                      </a:r>
                      <a:r>
                        <a:rPr lang="en-US" altLang="zh-CN" sz="2000" kern="1200" baseline="0" dirty="0" smtClean="0">
                          <a:solidFill>
                            <a:schemeClr val="dk1"/>
                          </a:solidFill>
                          <a:latin typeface="+mn-lt"/>
                          <a:ea typeface="+mn-ea"/>
                          <a:cs typeface="+mn-cs"/>
                        </a:rPr>
                        <a:t> , sidewalks, parking lot , elevators</a:t>
                      </a:r>
                      <a:endParaRPr lang="zh-TW" altLang="en-US" sz="2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descr="http://www.surveon.com/images/p_product/IP_CAM2400_2300_2320.jpg"/>
          <p:cNvPicPr>
            <a:picLocks noChangeAspect="1" noChangeArrowheads="1"/>
          </p:cNvPicPr>
          <p:nvPr/>
        </p:nvPicPr>
        <p:blipFill>
          <a:blip r:embed="rId3" cstate="print"/>
          <a:srcRect/>
          <a:stretch>
            <a:fillRect/>
          </a:stretch>
        </p:blipFill>
        <p:spPr bwMode="auto">
          <a:xfrm>
            <a:off x="7277100" y="5517232"/>
            <a:ext cx="1866900" cy="1181101"/>
          </a:xfrm>
          <a:prstGeom prst="rect">
            <a:avLst/>
          </a:prstGeom>
          <a:noFill/>
        </p:spPr>
      </p:pic>
      <p:pic>
        <p:nvPicPr>
          <p:cNvPr id="32" name="圖片 31" descr="lab_01.jpg"/>
          <p:cNvPicPr>
            <a:picLocks noChangeAspect="1"/>
          </p:cNvPicPr>
          <p:nvPr/>
        </p:nvPicPr>
        <p:blipFill>
          <a:blip r:embed="rId4" cstate="print"/>
          <a:stretch>
            <a:fillRect/>
          </a:stretch>
        </p:blipFill>
        <p:spPr>
          <a:xfrm>
            <a:off x="3419872" y="1556792"/>
            <a:ext cx="2390775" cy="1914525"/>
          </a:xfrm>
          <a:prstGeom prst="rect">
            <a:avLst/>
          </a:prstGeom>
        </p:spPr>
      </p:pic>
      <p:pic>
        <p:nvPicPr>
          <p:cNvPr id="31" name="圖片 30" descr="酒店Pic_14.jpg"/>
          <p:cNvPicPr>
            <a:picLocks noChangeAspect="1"/>
          </p:cNvPicPr>
          <p:nvPr/>
        </p:nvPicPr>
        <p:blipFill>
          <a:blip r:embed="rId5" cstate="print"/>
          <a:stretch>
            <a:fillRect/>
          </a:stretch>
        </p:blipFill>
        <p:spPr>
          <a:xfrm>
            <a:off x="6276436" y="1556792"/>
            <a:ext cx="2466975" cy="1847850"/>
          </a:xfrm>
          <a:prstGeom prst="rect">
            <a:avLst/>
          </a:prstGeom>
        </p:spPr>
      </p:pic>
      <p:sp>
        <p:nvSpPr>
          <p:cNvPr id="6" name="投影片編號版面配置區 3"/>
          <p:cNvSpPr>
            <a:spLocks noGrp="1"/>
          </p:cNvSpPr>
          <p:nvPr>
            <p:ph type="sldNum" sz="quarter" idx="12"/>
          </p:nvPr>
        </p:nvSpPr>
        <p:spPr/>
        <p:txBody>
          <a:bodyPr/>
          <a:lstStyle/>
          <a:p>
            <a:fld id="{D5B312CC-07A2-4B39-BAEE-AEB796F3D43F}" type="slidenum">
              <a:rPr lang="en-US" altLang="zh-TW"/>
              <a:pPr/>
              <a:t>6</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pPr algn="l">
              <a:lnSpc>
                <a:spcPct val="120000"/>
              </a:lnSpc>
            </a:pPr>
            <a:r>
              <a:rPr lang="en-US" altLang="zh-TW" sz="3200" b="1" dirty="0" smtClean="0">
                <a:solidFill>
                  <a:srgbClr val="0070C0"/>
                </a:solidFill>
              </a:rPr>
              <a:t>Education Area HD cameras installation key areas</a:t>
            </a:r>
            <a:endParaRPr lang="zh-TW" altLang="en-US" sz="3200" b="1" dirty="0">
              <a:solidFill>
                <a:srgbClr val="0070C0"/>
              </a:solidFill>
            </a:endParaRPr>
          </a:p>
        </p:txBody>
      </p:sp>
      <p:sp>
        <p:nvSpPr>
          <p:cNvPr id="7" name="矩形 6"/>
          <p:cNvSpPr/>
          <p:nvPr/>
        </p:nvSpPr>
        <p:spPr>
          <a:xfrm>
            <a:off x="329982" y="3645024"/>
            <a:ext cx="1856598" cy="338554"/>
          </a:xfrm>
          <a:prstGeom prst="rect">
            <a:avLst/>
          </a:prstGeom>
        </p:spPr>
        <p:txBody>
          <a:bodyPr wrap="none">
            <a:spAutoFit/>
          </a:bodyPr>
          <a:lstStyle/>
          <a:p>
            <a:r>
              <a:rPr lang="en-US" altLang="zh-CN" sz="1600" dirty="0" smtClean="0">
                <a:solidFill>
                  <a:schemeClr val="dk1"/>
                </a:solidFill>
              </a:rPr>
              <a:t>Education building</a:t>
            </a:r>
            <a:endParaRPr lang="zh-CN" altLang="en-US" sz="1600" dirty="0">
              <a:solidFill>
                <a:schemeClr val="dk1"/>
              </a:solidFill>
            </a:endParaRPr>
          </a:p>
        </p:txBody>
      </p:sp>
      <p:sp>
        <p:nvSpPr>
          <p:cNvPr id="9" name="橢圓 8"/>
          <p:cNvSpPr/>
          <p:nvPr/>
        </p:nvSpPr>
        <p:spPr bwMode="auto">
          <a:xfrm>
            <a:off x="1691680" y="2636912"/>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9" name="矩形 18"/>
          <p:cNvSpPr/>
          <p:nvPr/>
        </p:nvSpPr>
        <p:spPr>
          <a:xfrm>
            <a:off x="3472901" y="3645024"/>
            <a:ext cx="1165705" cy="338554"/>
          </a:xfrm>
          <a:prstGeom prst="rect">
            <a:avLst/>
          </a:prstGeom>
        </p:spPr>
        <p:txBody>
          <a:bodyPr wrap="none">
            <a:spAutoFit/>
          </a:bodyPr>
          <a:lstStyle/>
          <a:p>
            <a:r>
              <a:rPr lang="en-US" altLang="zh-CN" sz="1600" dirty="0" smtClean="0">
                <a:solidFill>
                  <a:schemeClr val="dk1"/>
                </a:solidFill>
              </a:rPr>
              <a:t>Laboratory</a:t>
            </a:r>
            <a:endParaRPr lang="zh-CN" altLang="en-US" sz="1600" dirty="0">
              <a:solidFill>
                <a:schemeClr val="dk1"/>
              </a:solidFill>
            </a:endParaRPr>
          </a:p>
        </p:txBody>
      </p:sp>
      <p:sp>
        <p:nvSpPr>
          <p:cNvPr id="22" name="矩形 21"/>
          <p:cNvSpPr/>
          <p:nvPr/>
        </p:nvSpPr>
        <p:spPr>
          <a:xfrm>
            <a:off x="6372200" y="3573016"/>
            <a:ext cx="1758815" cy="338554"/>
          </a:xfrm>
          <a:prstGeom prst="rect">
            <a:avLst/>
          </a:prstGeom>
        </p:spPr>
        <p:txBody>
          <a:bodyPr wrap="none">
            <a:spAutoFit/>
          </a:bodyPr>
          <a:lstStyle/>
          <a:p>
            <a:r>
              <a:rPr lang="en-US" altLang="zh-CN" sz="1600" dirty="0" smtClean="0">
                <a:solidFill>
                  <a:schemeClr val="dk1"/>
                </a:solidFill>
              </a:rPr>
              <a:t>Computer Center</a:t>
            </a:r>
            <a:endParaRPr lang="zh-CN" altLang="en-US" sz="1600" dirty="0">
              <a:solidFill>
                <a:schemeClr val="dk1"/>
              </a:solidFill>
            </a:endParaRPr>
          </a:p>
        </p:txBody>
      </p:sp>
      <p:pic>
        <p:nvPicPr>
          <p:cNvPr id="40962" name="Picture 2" descr="http://syrb.10yan.com/20090312/B17_4.jpg"/>
          <p:cNvPicPr>
            <a:picLocks noChangeAspect="1" noChangeArrowheads="1"/>
          </p:cNvPicPr>
          <p:nvPr/>
        </p:nvPicPr>
        <p:blipFill>
          <a:blip r:embed="rId6" cstate="print"/>
          <a:stretch>
            <a:fillRect/>
          </a:stretch>
        </p:blipFill>
        <p:spPr bwMode="auto">
          <a:xfrm>
            <a:off x="501814" y="1643050"/>
            <a:ext cx="2381266" cy="1785950"/>
          </a:xfrm>
          <a:prstGeom prst="rect">
            <a:avLst/>
          </a:prstGeom>
          <a:noFill/>
        </p:spPr>
      </p:pic>
      <p:sp>
        <p:nvSpPr>
          <p:cNvPr id="17" name="矩形 16"/>
          <p:cNvSpPr/>
          <p:nvPr/>
        </p:nvSpPr>
        <p:spPr>
          <a:xfrm>
            <a:off x="467544" y="4365104"/>
            <a:ext cx="2520280" cy="1569660"/>
          </a:xfrm>
          <a:prstGeom prst="rect">
            <a:avLst/>
          </a:prstGeom>
        </p:spPr>
        <p:txBody>
          <a:bodyPr wrap="square">
            <a:spAutoFit/>
          </a:bodyPr>
          <a:lstStyle/>
          <a:p>
            <a:pPr algn="l">
              <a:lnSpc>
                <a:spcPct val="150000"/>
              </a:lnSpc>
            </a:pPr>
            <a:r>
              <a:rPr lang="en-US" altLang="zh-TW" sz="1600" dirty="0" smtClean="0"/>
              <a:t>Building surveillance</a:t>
            </a:r>
          </a:p>
          <a:p>
            <a:pPr algn="l">
              <a:lnSpc>
                <a:spcPct val="150000"/>
              </a:lnSpc>
            </a:pPr>
            <a:r>
              <a:rPr lang="en-US" altLang="zh-TW" sz="1600" dirty="0" smtClean="0"/>
              <a:t>adopts HD </a:t>
            </a:r>
            <a:r>
              <a:rPr lang="en-US" altLang="zh-TW" sz="1600" dirty="0" err="1" smtClean="0"/>
              <a:t>Vari</a:t>
            </a:r>
            <a:r>
              <a:rPr lang="en-US" altLang="zh-TW" sz="1600" dirty="0" smtClean="0"/>
              <a:t>-focal camera</a:t>
            </a:r>
          </a:p>
          <a:p>
            <a:pPr algn="l">
              <a:lnSpc>
                <a:spcPct val="150000"/>
              </a:lnSpc>
            </a:pPr>
            <a:r>
              <a:rPr lang="en-US" altLang="zh-TW" sz="1600" dirty="0" smtClean="0"/>
              <a:t>CAM4311</a:t>
            </a:r>
            <a:endParaRPr lang="zh-TW" altLang="en-US" sz="1600" dirty="0" smtClean="0"/>
          </a:p>
        </p:txBody>
      </p:sp>
      <p:sp>
        <p:nvSpPr>
          <p:cNvPr id="21" name="矩形 20"/>
          <p:cNvSpPr/>
          <p:nvPr/>
        </p:nvSpPr>
        <p:spPr>
          <a:xfrm>
            <a:off x="3347865" y="4365104"/>
            <a:ext cx="2304256" cy="1938992"/>
          </a:xfrm>
          <a:prstGeom prst="rect">
            <a:avLst/>
          </a:prstGeom>
        </p:spPr>
        <p:txBody>
          <a:bodyPr wrap="square">
            <a:spAutoFit/>
          </a:bodyPr>
          <a:lstStyle/>
          <a:p>
            <a:pPr algn="l">
              <a:lnSpc>
                <a:spcPct val="150000"/>
              </a:lnSpc>
            </a:pPr>
            <a:r>
              <a:rPr lang="en-US" altLang="zh-TW" sz="1600" dirty="0" smtClean="0"/>
              <a:t>Lab access control and security adopts Vandal Proof HD Dome</a:t>
            </a:r>
          </a:p>
          <a:p>
            <a:pPr algn="l">
              <a:lnSpc>
                <a:spcPct val="150000"/>
              </a:lnSpc>
            </a:pPr>
            <a:r>
              <a:rPr lang="en-US" altLang="zh-TW" sz="1600" dirty="0" smtClean="0"/>
              <a:t>CAM4361</a:t>
            </a:r>
            <a:endParaRPr lang="zh-TW" altLang="en-US" sz="1600" dirty="0" smtClean="0"/>
          </a:p>
          <a:p>
            <a:pPr algn="l">
              <a:lnSpc>
                <a:spcPct val="150000"/>
              </a:lnSpc>
            </a:pPr>
            <a:endParaRPr lang="zh-TW" altLang="en-US" sz="1600" dirty="0"/>
          </a:p>
        </p:txBody>
      </p:sp>
      <p:sp>
        <p:nvSpPr>
          <p:cNvPr id="23" name="橢圓 22"/>
          <p:cNvSpPr/>
          <p:nvPr/>
        </p:nvSpPr>
        <p:spPr bwMode="auto">
          <a:xfrm>
            <a:off x="5652120" y="1556792"/>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4" name="橢圓 23"/>
          <p:cNvSpPr/>
          <p:nvPr/>
        </p:nvSpPr>
        <p:spPr bwMode="auto">
          <a:xfrm>
            <a:off x="5652120" y="1988840"/>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5" name="橢圓 24"/>
          <p:cNvSpPr/>
          <p:nvPr/>
        </p:nvSpPr>
        <p:spPr bwMode="auto">
          <a:xfrm>
            <a:off x="3419872" y="1844824"/>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6" name="橢圓 25"/>
          <p:cNvSpPr/>
          <p:nvPr/>
        </p:nvSpPr>
        <p:spPr bwMode="auto">
          <a:xfrm>
            <a:off x="2771800" y="1628800"/>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7" name="橢圓 26"/>
          <p:cNvSpPr/>
          <p:nvPr/>
        </p:nvSpPr>
        <p:spPr bwMode="auto">
          <a:xfrm>
            <a:off x="539552" y="1628800"/>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8" name="矩形 27"/>
          <p:cNvSpPr/>
          <p:nvPr/>
        </p:nvSpPr>
        <p:spPr>
          <a:xfrm>
            <a:off x="6234763" y="4221088"/>
            <a:ext cx="2225670" cy="1569660"/>
          </a:xfrm>
          <a:prstGeom prst="rect">
            <a:avLst/>
          </a:prstGeom>
        </p:spPr>
        <p:txBody>
          <a:bodyPr wrap="square">
            <a:spAutoFit/>
          </a:bodyPr>
          <a:lstStyle/>
          <a:p>
            <a:pPr algn="l">
              <a:lnSpc>
                <a:spcPct val="150000"/>
              </a:lnSpc>
            </a:pPr>
            <a:r>
              <a:rPr lang="en-US" altLang="zh-CN" sz="1600" dirty="0" smtClean="0"/>
              <a:t>Access control and protection adopts Wide angle HD VI</a:t>
            </a:r>
          </a:p>
          <a:p>
            <a:pPr algn="l">
              <a:lnSpc>
                <a:spcPct val="150000"/>
              </a:lnSpc>
            </a:pPr>
            <a:r>
              <a:rPr lang="en-US" altLang="zh-TW" sz="1600" dirty="0" smtClean="0"/>
              <a:t>camera CAM2311</a:t>
            </a:r>
            <a:endParaRPr lang="zh-TW" altLang="en-US" sz="1600" dirty="0"/>
          </a:p>
        </p:txBody>
      </p:sp>
      <p:sp>
        <p:nvSpPr>
          <p:cNvPr id="29" name="橢圓 28"/>
          <p:cNvSpPr/>
          <p:nvPr/>
        </p:nvSpPr>
        <p:spPr bwMode="auto">
          <a:xfrm>
            <a:off x="8604448" y="1556792"/>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pic>
        <p:nvPicPr>
          <p:cNvPr id="40968" name="Picture 8" descr="http://www.surveon.com/images/p_product/IP_CAM4220.jpg"/>
          <p:cNvPicPr>
            <a:picLocks noChangeAspect="1" noChangeArrowheads="1"/>
          </p:cNvPicPr>
          <p:nvPr/>
        </p:nvPicPr>
        <p:blipFill>
          <a:blip r:embed="rId7" cstate="print"/>
          <a:stretch>
            <a:fillRect/>
          </a:stretch>
        </p:blipFill>
        <p:spPr bwMode="auto">
          <a:xfrm>
            <a:off x="4740245" y="5445224"/>
            <a:ext cx="1252994" cy="1181101"/>
          </a:xfrm>
          <a:prstGeom prst="rect">
            <a:avLst/>
          </a:prstGeom>
          <a:noFill/>
        </p:spPr>
      </p:pic>
      <p:sp>
        <p:nvSpPr>
          <p:cNvPr id="30"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pic>
        <p:nvPicPr>
          <p:cNvPr id="33" name="Picture 8" descr="http://www.surveon.com/images/p_product/IP_CAM4220.jpg"/>
          <p:cNvPicPr>
            <a:picLocks noChangeAspect="1" noChangeArrowheads="1"/>
          </p:cNvPicPr>
          <p:nvPr/>
        </p:nvPicPr>
        <p:blipFill>
          <a:blip r:embed="rId8" cstate="print"/>
          <a:stretch>
            <a:fillRect/>
          </a:stretch>
        </p:blipFill>
        <p:spPr bwMode="auto">
          <a:xfrm>
            <a:off x="1691680" y="5373216"/>
            <a:ext cx="1266999" cy="118110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4" descr="http://www.surveon.com/images/p_product/IP_CAM4210_4110_4310.jpg"/>
          <p:cNvPicPr>
            <a:picLocks noChangeAspect="1" noChangeArrowheads="1"/>
          </p:cNvPicPr>
          <p:nvPr/>
        </p:nvPicPr>
        <p:blipFill>
          <a:blip r:embed="rId3" cstate="print"/>
          <a:srcRect/>
          <a:stretch>
            <a:fillRect/>
          </a:stretch>
        </p:blipFill>
        <p:spPr bwMode="auto">
          <a:xfrm>
            <a:off x="7277100" y="5445224"/>
            <a:ext cx="1866900" cy="1181101"/>
          </a:xfrm>
          <a:prstGeom prst="rect">
            <a:avLst/>
          </a:prstGeom>
          <a:noFill/>
        </p:spPr>
      </p:pic>
      <p:pic>
        <p:nvPicPr>
          <p:cNvPr id="37" name="Picture 2" descr="http://www.surveon.com/images/p_product/IP_CAM2400_2300_2320.jpg"/>
          <p:cNvPicPr>
            <a:picLocks noChangeAspect="1" noChangeArrowheads="1"/>
          </p:cNvPicPr>
          <p:nvPr/>
        </p:nvPicPr>
        <p:blipFill>
          <a:blip r:embed="rId4" cstate="print"/>
          <a:srcRect/>
          <a:stretch>
            <a:fillRect/>
          </a:stretch>
        </p:blipFill>
        <p:spPr bwMode="auto">
          <a:xfrm>
            <a:off x="4139952" y="5676899"/>
            <a:ext cx="1866900" cy="1181101"/>
          </a:xfrm>
          <a:prstGeom prst="rect">
            <a:avLst/>
          </a:prstGeom>
          <a:noFill/>
        </p:spPr>
      </p:pic>
      <p:pic>
        <p:nvPicPr>
          <p:cNvPr id="38920" name="Picture 8" descr="http://www.dsmsmk.com/uploads/allimg/101213/3_101213105028_1.jpg"/>
          <p:cNvPicPr>
            <a:picLocks noChangeAspect="1" noChangeArrowheads="1"/>
          </p:cNvPicPr>
          <p:nvPr/>
        </p:nvPicPr>
        <p:blipFill>
          <a:blip r:embed="rId5" cstate="print"/>
          <a:stretch>
            <a:fillRect/>
          </a:stretch>
        </p:blipFill>
        <p:spPr bwMode="auto">
          <a:xfrm>
            <a:off x="5940152" y="1628800"/>
            <a:ext cx="2595613" cy="1800199"/>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7</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pPr algn="l"/>
            <a:r>
              <a:rPr lang="en-US" altLang="zh-TW" sz="3200" b="1" dirty="0" smtClean="0">
                <a:solidFill>
                  <a:srgbClr val="0070C0"/>
                </a:solidFill>
              </a:rPr>
              <a:t>Administrative area HD camera key installation areas</a:t>
            </a:r>
            <a:endParaRPr lang="zh-CN" altLang="en-US" sz="3200" b="1" dirty="0">
              <a:solidFill>
                <a:srgbClr val="0070C0"/>
              </a:solidFill>
            </a:endParaRPr>
          </a:p>
        </p:txBody>
      </p:sp>
      <p:sp>
        <p:nvSpPr>
          <p:cNvPr id="7" name="矩形 6"/>
          <p:cNvSpPr/>
          <p:nvPr/>
        </p:nvSpPr>
        <p:spPr>
          <a:xfrm>
            <a:off x="467544" y="3573016"/>
            <a:ext cx="1872208" cy="461665"/>
          </a:xfrm>
          <a:prstGeom prst="rect">
            <a:avLst/>
          </a:prstGeom>
        </p:spPr>
        <p:txBody>
          <a:bodyPr wrap="square">
            <a:spAutoFit/>
          </a:bodyPr>
          <a:lstStyle/>
          <a:p>
            <a:pPr algn="l">
              <a:lnSpc>
                <a:spcPct val="150000"/>
              </a:lnSpc>
            </a:pPr>
            <a:r>
              <a:rPr lang="en-US" altLang="zh-CN" sz="1600" dirty="0" smtClean="0">
                <a:solidFill>
                  <a:schemeClr val="dk1"/>
                </a:solidFill>
              </a:rPr>
              <a:t>Office building</a:t>
            </a:r>
            <a:endParaRPr lang="zh-TW" altLang="en-US" sz="1600" dirty="0"/>
          </a:p>
        </p:txBody>
      </p:sp>
      <p:sp>
        <p:nvSpPr>
          <p:cNvPr id="9" name="橢圓 8"/>
          <p:cNvSpPr/>
          <p:nvPr/>
        </p:nvSpPr>
        <p:spPr bwMode="auto">
          <a:xfrm>
            <a:off x="1691680" y="2636912"/>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9" name="矩形 18"/>
          <p:cNvSpPr/>
          <p:nvPr/>
        </p:nvSpPr>
        <p:spPr>
          <a:xfrm>
            <a:off x="3779912" y="3573016"/>
            <a:ext cx="742511" cy="416011"/>
          </a:xfrm>
          <a:prstGeom prst="rect">
            <a:avLst/>
          </a:prstGeom>
        </p:spPr>
        <p:txBody>
          <a:bodyPr wrap="none">
            <a:spAutoFit/>
          </a:bodyPr>
          <a:lstStyle/>
          <a:p>
            <a:pPr algn="l">
              <a:lnSpc>
                <a:spcPct val="150000"/>
              </a:lnSpc>
            </a:pPr>
            <a:r>
              <a:rPr lang="en-US" altLang="zh-CN" sz="1600" dirty="0" smtClean="0">
                <a:solidFill>
                  <a:schemeClr val="dk1"/>
                </a:solidFill>
              </a:rPr>
              <a:t>Lobby</a:t>
            </a:r>
            <a:endParaRPr lang="zh-TW" altLang="en-US" sz="1600" dirty="0"/>
          </a:p>
        </p:txBody>
      </p:sp>
      <p:sp>
        <p:nvSpPr>
          <p:cNvPr id="22" name="矩形 21"/>
          <p:cNvSpPr/>
          <p:nvPr/>
        </p:nvSpPr>
        <p:spPr>
          <a:xfrm>
            <a:off x="6228184" y="3645024"/>
            <a:ext cx="2145139" cy="416011"/>
          </a:xfrm>
          <a:prstGeom prst="rect">
            <a:avLst/>
          </a:prstGeom>
        </p:spPr>
        <p:txBody>
          <a:bodyPr wrap="none">
            <a:spAutoFit/>
          </a:bodyPr>
          <a:lstStyle/>
          <a:p>
            <a:pPr algn="l">
              <a:lnSpc>
                <a:spcPct val="150000"/>
              </a:lnSpc>
            </a:pPr>
            <a:r>
              <a:rPr lang="en-US" altLang="zh-TW" sz="1600" dirty="0" smtClean="0">
                <a:solidFill>
                  <a:schemeClr val="dk1"/>
                </a:solidFill>
              </a:rPr>
              <a:t>Administrative Center</a:t>
            </a:r>
            <a:endParaRPr lang="zh-TW" altLang="en-US" sz="1600" dirty="0"/>
          </a:p>
        </p:txBody>
      </p:sp>
      <p:pic>
        <p:nvPicPr>
          <p:cNvPr id="38914" name="Picture 2" descr="http://www.gx.xinhuanet.com/misc/2004-08/05/xin_4908010516229371424713.jpg"/>
          <p:cNvPicPr>
            <a:picLocks noChangeAspect="1" noChangeArrowheads="1"/>
          </p:cNvPicPr>
          <p:nvPr/>
        </p:nvPicPr>
        <p:blipFill>
          <a:blip r:embed="rId6" cstate="print"/>
          <a:stretch>
            <a:fillRect/>
          </a:stretch>
        </p:blipFill>
        <p:spPr bwMode="auto">
          <a:xfrm>
            <a:off x="515644" y="1643050"/>
            <a:ext cx="2326233" cy="1744675"/>
          </a:xfrm>
          <a:prstGeom prst="rect">
            <a:avLst/>
          </a:prstGeom>
          <a:noFill/>
        </p:spPr>
      </p:pic>
      <p:sp>
        <p:nvSpPr>
          <p:cNvPr id="38916" name="AutoShape 4" descr="http://t1.baidu.com/it/u=1601806983,1267279713&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38918" name="Picture 6" descr="http://www.88353588.net/uploads/allimg/110510/5_110510141924_1.JPG"/>
          <p:cNvPicPr>
            <a:picLocks noChangeAspect="1" noChangeArrowheads="1"/>
          </p:cNvPicPr>
          <p:nvPr/>
        </p:nvPicPr>
        <p:blipFill>
          <a:blip r:embed="rId7" cstate="print"/>
          <a:stretch>
            <a:fillRect/>
          </a:stretch>
        </p:blipFill>
        <p:spPr bwMode="auto">
          <a:xfrm>
            <a:off x="3286116" y="1676385"/>
            <a:ext cx="2514560" cy="1676373"/>
          </a:xfrm>
          <a:prstGeom prst="rect">
            <a:avLst/>
          </a:prstGeom>
          <a:noFill/>
        </p:spPr>
      </p:pic>
      <p:sp>
        <p:nvSpPr>
          <p:cNvPr id="20" name="橢圓 19"/>
          <p:cNvSpPr/>
          <p:nvPr/>
        </p:nvSpPr>
        <p:spPr bwMode="auto">
          <a:xfrm>
            <a:off x="2699792" y="177281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1" name="橢圓 20"/>
          <p:cNvSpPr/>
          <p:nvPr/>
        </p:nvSpPr>
        <p:spPr bwMode="auto">
          <a:xfrm>
            <a:off x="1475656" y="2636912"/>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4" name="矩形 23"/>
          <p:cNvSpPr/>
          <p:nvPr/>
        </p:nvSpPr>
        <p:spPr>
          <a:xfrm>
            <a:off x="6228184" y="4221088"/>
            <a:ext cx="2448272" cy="1200329"/>
          </a:xfrm>
          <a:prstGeom prst="rect">
            <a:avLst/>
          </a:prstGeom>
        </p:spPr>
        <p:txBody>
          <a:bodyPr wrap="square">
            <a:spAutoFit/>
          </a:bodyPr>
          <a:lstStyle/>
          <a:p>
            <a:pPr algn="l">
              <a:lnSpc>
                <a:spcPct val="150000"/>
              </a:lnSpc>
            </a:pPr>
            <a:r>
              <a:rPr lang="en-US" altLang="zh-TW" sz="1600" dirty="0" smtClean="0"/>
              <a:t>Access control adopts HD </a:t>
            </a:r>
            <a:r>
              <a:rPr lang="en-US" altLang="zh-TW" sz="1600" dirty="0" err="1" smtClean="0"/>
              <a:t>Vari</a:t>
            </a:r>
            <a:r>
              <a:rPr lang="en-US" altLang="zh-TW" sz="1600" dirty="0" smtClean="0"/>
              <a:t>-focal camera</a:t>
            </a:r>
          </a:p>
          <a:p>
            <a:pPr algn="l">
              <a:lnSpc>
                <a:spcPct val="150000"/>
              </a:lnSpc>
            </a:pPr>
            <a:r>
              <a:rPr lang="en-US" altLang="zh-TW" sz="1600" dirty="0" smtClean="0"/>
              <a:t>CAM4311</a:t>
            </a:r>
            <a:endParaRPr lang="zh-TW" altLang="en-US" sz="1600" dirty="0" smtClean="0"/>
          </a:p>
        </p:txBody>
      </p:sp>
      <p:sp>
        <p:nvSpPr>
          <p:cNvPr id="28" name="橢圓 27"/>
          <p:cNvSpPr/>
          <p:nvPr/>
        </p:nvSpPr>
        <p:spPr bwMode="auto">
          <a:xfrm>
            <a:off x="5508104" y="1916832"/>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9" name="橢圓 28"/>
          <p:cNvSpPr/>
          <p:nvPr/>
        </p:nvSpPr>
        <p:spPr bwMode="auto">
          <a:xfrm>
            <a:off x="3347864" y="1700808"/>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0" name="橢圓 29"/>
          <p:cNvSpPr/>
          <p:nvPr/>
        </p:nvSpPr>
        <p:spPr bwMode="auto">
          <a:xfrm>
            <a:off x="6876256" y="1628800"/>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1" name="橢圓 30"/>
          <p:cNvSpPr/>
          <p:nvPr/>
        </p:nvSpPr>
        <p:spPr bwMode="auto">
          <a:xfrm>
            <a:off x="7740352" y="1628800"/>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2" name="橢圓 31"/>
          <p:cNvSpPr/>
          <p:nvPr/>
        </p:nvSpPr>
        <p:spPr bwMode="auto">
          <a:xfrm>
            <a:off x="6012160" y="1700808"/>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3" name="矩形 32"/>
          <p:cNvSpPr/>
          <p:nvPr/>
        </p:nvSpPr>
        <p:spPr>
          <a:xfrm>
            <a:off x="539552" y="4293096"/>
            <a:ext cx="2311017" cy="1200329"/>
          </a:xfrm>
          <a:prstGeom prst="rect">
            <a:avLst/>
          </a:prstGeom>
        </p:spPr>
        <p:txBody>
          <a:bodyPr wrap="none">
            <a:spAutoFit/>
          </a:bodyPr>
          <a:lstStyle/>
          <a:p>
            <a:pPr algn="l">
              <a:lnSpc>
                <a:spcPct val="150000"/>
              </a:lnSpc>
            </a:pPr>
            <a:r>
              <a:rPr lang="en-US" altLang="zh-CN" sz="1600" dirty="0" smtClean="0"/>
              <a:t>Outdoor  Monitor </a:t>
            </a:r>
            <a:endParaRPr lang="en-US" altLang="zh-TW" sz="1600" dirty="0" smtClean="0"/>
          </a:p>
          <a:p>
            <a:pPr algn="l">
              <a:lnSpc>
                <a:spcPct val="150000"/>
              </a:lnSpc>
            </a:pPr>
            <a:r>
              <a:rPr lang="en-US" altLang="zh-TW" sz="1600" dirty="0" smtClean="0"/>
              <a:t>Vandal Proof HD Dome</a:t>
            </a:r>
          </a:p>
          <a:p>
            <a:pPr algn="l">
              <a:lnSpc>
                <a:spcPct val="150000"/>
              </a:lnSpc>
            </a:pPr>
            <a:r>
              <a:rPr lang="en-US" altLang="zh-TW" sz="1600" dirty="0" smtClean="0"/>
              <a:t>CAM4361</a:t>
            </a:r>
          </a:p>
        </p:txBody>
      </p:sp>
      <p:sp>
        <p:nvSpPr>
          <p:cNvPr id="36" name="矩形 35"/>
          <p:cNvSpPr/>
          <p:nvPr/>
        </p:nvSpPr>
        <p:spPr>
          <a:xfrm>
            <a:off x="3707904" y="4221088"/>
            <a:ext cx="2016223" cy="1569660"/>
          </a:xfrm>
          <a:prstGeom prst="rect">
            <a:avLst/>
          </a:prstGeom>
        </p:spPr>
        <p:txBody>
          <a:bodyPr wrap="square">
            <a:spAutoFit/>
          </a:bodyPr>
          <a:lstStyle/>
          <a:p>
            <a:pPr algn="l">
              <a:lnSpc>
                <a:spcPct val="150000"/>
              </a:lnSpc>
            </a:pPr>
            <a:r>
              <a:rPr lang="en-US" altLang="zh-CN" sz="1600" dirty="0" smtClean="0"/>
              <a:t>Access control and protection adopts Wide angle HD VI</a:t>
            </a:r>
          </a:p>
          <a:p>
            <a:pPr algn="l">
              <a:lnSpc>
                <a:spcPct val="150000"/>
              </a:lnSpc>
            </a:pPr>
            <a:r>
              <a:rPr lang="en-US" altLang="zh-TW" sz="1600" dirty="0" smtClean="0"/>
              <a:t>camera CAM2311</a:t>
            </a:r>
            <a:endParaRPr lang="zh-TW" altLang="en-US" sz="1600" dirty="0"/>
          </a:p>
        </p:txBody>
      </p:sp>
      <p:sp>
        <p:nvSpPr>
          <p:cNvPr id="25"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pic>
        <p:nvPicPr>
          <p:cNvPr id="27" name="Picture 2" descr="http://www.surveon.com/images/p_product/IP_CAM4260_4160_4365.jpg"/>
          <p:cNvPicPr>
            <a:picLocks noChangeAspect="1" noChangeArrowheads="1"/>
          </p:cNvPicPr>
          <p:nvPr/>
        </p:nvPicPr>
        <p:blipFill>
          <a:blip r:embed="rId8" cstate="print"/>
          <a:srcRect/>
          <a:stretch>
            <a:fillRect/>
          </a:stretch>
        </p:blipFill>
        <p:spPr bwMode="auto">
          <a:xfrm>
            <a:off x="1475656" y="5373216"/>
            <a:ext cx="2016224" cy="127557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descr="CAM6351.png"/>
          <p:cNvPicPr>
            <a:picLocks noChangeAspect="1"/>
          </p:cNvPicPr>
          <p:nvPr/>
        </p:nvPicPr>
        <p:blipFill>
          <a:blip r:embed="rId3" cstate="print"/>
          <a:stretch>
            <a:fillRect/>
          </a:stretch>
        </p:blipFill>
        <p:spPr>
          <a:xfrm>
            <a:off x="1907704" y="5229200"/>
            <a:ext cx="1224136" cy="1395744"/>
          </a:xfrm>
          <a:prstGeom prst="rect">
            <a:avLst/>
          </a:prstGeom>
        </p:spPr>
      </p:pic>
      <p:sp>
        <p:nvSpPr>
          <p:cNvPr id="6" name="投影片編號版面配置區 3"/>
          <p:cNvSpPr>
            <a:spLocks noGrp="1"/>
          </p:cNvSpPr>
          <p:nvPr>
            <p:ph type="sldNum" sz="quarter" idx="12"/>
          </p:nvPr>
        </p:nvSpPr>
        <p:spPr/>
        <p:txBody>
          <a:bodyPr/>
          <a:lstStyle/>
          <a:p>
            <a:fld id="{D5B312CC-07A2-4B39-BAEE-AEB796F3D43F}" type="slidenum">
              <a:rPr lang="en-US" altLang="zh-TW"/>
              <a:pPr/>
              <a:t>8</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pPr algn="l"/>
            <a:r>
              <a:rPr lang="en-US" altLang="zh-TW" sz="3200" b="1" dirty="0" smtClean="0">
                <a:solidFill>
                  <a:srgbClr val="0070C0"/>
                </a:solidFill>
              </a:rPr>
              <a:t>Living area HD cameras key installation areas</a:t>
            </a:r>
            <a:endParaRPr lang="zh-CN" altLang="en-US" sz="3200" b="1" dirty="0">
              <a:solidFill>
                <a:srgbClr val="0070C0"/>
              </a:solidFill>
            </a:endParaRPr>
          </a:p>
        </p:txBody>
      </p:sp>
      <p:sp>
        <p:nvSpPr>
          <p:cNvPr id="7" name="矩形 6"/>
          <p:cNvSpPr/>
          <p:nvPr/>
        </p:nvSpPr>
        <p:spPr>
          <a:xfrm>
            <a:off x="1043608" y="3573016"/>
            <a:ext cx="936475" cy="416011"/>
          </a:xfrm>
          <a:prstGeom prst="rect">
            <a:avLst/>
          </a:prstGeom>
        </p:spPr>
        <p:txBody>
          <a:bodyPr wrap="none">
            <a:spAutoFit/>
          </a:bodyPr>
          <a:lstStyle/>
          <a:p>
            <a:pPr algn="l">
              <a:lnSpc>
                <a:spcPct val="150000"/>
              </a:lnSpc>
            </a:pPr>
            <a:r>
              <a:rPr lang="en-US" altLang="zh-TW" sz="1600" dirty="0" smtClean="0"/>
              <a:t>Stadium</a:t>
            </a:r>
            <a:endParaRPr lang="zh-TW" altLang="en-US" sz="1600" dirty="0"/>
          </a:p>
        </p:txBody>
      </p:sp>
      <p:sp>
        <p:nvSpPr>
          <p:cNvPr id="9" name="橢圓 8"/>
          <p:cNvSpPr/>
          <p:nvPr/>
        </p:nvSpPr>
        <p:spPr bwMode="auto">
          <a:xfrm>
            <a:off x="1691680" y="2636912"/>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9" name="矩形 18"/>
          <p:cNvSpPr/>
          <p:nvPr/>
        </p:nvSpPr>
        <p:spPr>
          <a:xfrm>
            <a:off x="3347864" y="3573016"/>
            <a:ext cx="811441" cy="416011"/>
          </a:xfrm>
          <a:prstGeom prst="rect">
            <a:avLst/>
          </a:prstGeom>
        </p:spPr>
        <p:txBody>
          <a:bodyPr wrap="none">
            <a:spAutoFit/>
          </a:bodyPr>
          <a:lstStyle/>
          <a:p>
            <a:pPr algn="l">
              <a:lnSpc>
                <a:spcPct val="150000"/>
              </a:lnSpc>
            </a:pPr>
            <a:r>
              <a:rPr lang="en-US" altLang="zh-CN" sz="1600" dirty="0" smtClean="0"/>
              <a:t>Library</a:t>
            </a:r>
            <a:endParaRPr lang="zh-TW" altLang="en-US" sz="1600" dirty="0"/>
          </a:p>
        </p:txBody>
      </p:sp>
      <p:sp>
        <p:nvSpPr>
          <p:cNvPr id="22" name="矩形 21"/>
          <p:cNvSpPr/>
          <p:nvPr/>
        </p:nvSpPr>
        <p:spPr>
          <a:xfrm>
            <a:off x="7092280" y="3501008"/>
            <a:ext cx="1074333" cy="416011"/>
          </a:xfrm>
          <a:prstGeom prst="rect">
            <a:avLst/>
          </a:prstGeom>
        </p:spPr>
        <p:txBody>
          <a:bodyPr wrap="none">
            <a:spAutoFit/>
          </a:bodyPr>
          <a:lstStyle/>
          <a:p>
            <a:pPr algn="l">
              <a:lnSpc>
                <a:spcPct val="150000"/>
              </a:lnSpc>
            </a:pPr>
            <a:r>
              <a:rPr lang="en-US" altLang="zh-TW" sz="1600" dirty="0" smtClean="0"/>
              <a:t>Dormitory</a:t>
            </a:r>
            <a:endParaRPr lang="zh-TW" altLang="en-US" sz="1600" dirty="0"/>
          </a:p>
        </p:txBody>
      </p:sp>
      <p:pic>
        <p:nvPicPr>
          <p:cNvPr id="36867" name="Picture 3" descr="http://fs01.bokee.net/userfilespace/2010/02/04/yzhospital1202580101.jpg"/>
          <p:cNvPicPr>
            <a:picLocks noChangeAspect="1" noChangeArrowheads="1"/>
          </p:cNvPicPr>
          <p:nvPr/>
        </p:nvPicPr>
        <p:blipFill>
          <a:blip r:embed="rId4" cstate="print"/>
          <a:stretch>
            <a:fillRect/>
          </a:stretch>
        </p:blipFill>
        <p:spPr bwMode="auto">
          <a:xfrm>
            <a:off x="333149" y="1700808"/>
            <a:ext cx="2532153" cy="1688102"/>
          </a:xfrm>
          <a:prstGeom prst="rect">
            <a:avLst/>
          </a:prstGeom>
          <a:noFill/>
        </p:spPr>
      </p:pic>
      <p:pic>
        <p:nvPicPr>
          <p:cNvPr id="36871" name="Picture 7" descr="http://photocdn.sohu.com/20090315/Img262799866.jpg"/>
          <p:cNvPicPr>
            <a:picLocks noChangeAspect="1" noChangeArrowheads="1"/>
          </p:cNvPicPr>
          <p:nvPr/>
        </p:nvPicPr>
        <p:blipFill>
          <a:blip r:embed="rId5" cstate="print"/>
          <a:stretch>
            <a:fillRect/>
          </a:stretch>
        </p:blipFill>
        <p:spPr bwMode="auto">
          <a:xfrm>
            <a:off x="6372300" y="1687868"/>
            <a:ext cx="2557388" cy="1669124"/>
          </a:xfrm>
          <a:prstGeom prst="rect">
            <a:avLst/>
          </a:prstGeom>
          <a:noFill/>
        </p:spPr>
      </p:pic>
      <p:sp>
        <p:nvSpPr>
          <p:cNvPr id="16" name="矩形 15"/>
          <p:cNvSpPr/>
          <p:nvPr/>
        </p:nvSpPr>
        <p:spPr>
          <a:xfrm>
            <a:off x="395536" y="4077072"/>
            <a:ext cx="2016223" cy="1938992"/>
          </a:xfrm>
          <a:prstGeom prst="rect">
            <a:avLst/>
          </a:prstGeom>
        </p:spPr>
        <p:txBody>
          <a:bodyPr wrap="square">
            <a:spAutoFit/>
          </a:bodyPr>
          <a:lstStyle/>
          <a:p>
            <a:pPr algn="l">
              <a:lnSpc>
                <a:spcPct val="150000"/>
              </a:lnSpc>
            </a:pPr>
            <a:r>
              <a:rPr lang="en-US" altLang="zh-CN" sz="1600" dirty="0" smtClean="0"/>
              <a:t>Stadium and playground surveillance adopts</a:t>
            </a:r>
            <a:endParaRPr lang="en-US" altLang="zh-TW" sz="1600" dirty="0" smtClean="0"/>
          </a:p>
          <a:p>
            <a:pPr algn="l">
              <a:lnSpc>
                <a:spcPct val="150000"/>
              </a:lnSpc>
            </a:pPr>
            <a:r>
              <a:rPr lang="en-US" altLang="zh-TW" sz="1600" dirty="0" smtClean="0"/>
              <a:t>HD 20X speed dome CAM6351</a:t>
            </a:r>
          </a:p>
        </p:txBody>
      </p:sp>
      <p:sp>
        <p:nvSpPr>
          <p:cNvPr id="20" name="矩形 19"/>
          <p:cNvSpPr/>
          <p:nvPr/>
        </p:nvSpPr>
        <p:spPr>
          <a:xfrm>
            <a:off x="3275856" y="4149080"/>
            <a:ext cx="2860848" cy="1200329"/>
          </a:xfrm>
          <a:prstGeom prst="rect">
            <a:avLst/>
          </a:prstGeom>
        </p:spPr>
        <p:txBody>
          <a:bodyPr wrap="none">
            <a:spAutoFit/>
          </a:bodyPr>
          <a:lstStyle/>
          <a:p>
            <a:pPr algn="l">
              <a:lnSpc>
                <a:spcPct val="150000"/>
              </a:lnSpc>
            </a:pPr>
            <a:r>
              <a:rPr lang="en-US" altLang="zh-CN" sz="1600" dirty="0" smtClean="0"/>
              <a:t>Librarian and collections </a:t>
            </a:r>
          </a:p>
          <a:p>
            <a:pPr algn="l">
              <a:lnSpc>
                <a:spcPct val="150000"/>
              </a:lnSpc>
            </a:pPr>
            <a:r>
              <a:rPr lang="en-US" altLang="zh-CN" sz="1600" dirty="0" smtClean="0"/>
              <a:t>monitor adopts </a:t>
            </a:r>
            <a:r>
              <a:rPr lang="en-US" altLang="zh-TW" sz="1600" dirty="0" smtClean="0"/>
              <a:t>HD </a:t>
            </a:r>
            <a:r>
              <a:rPr lang="en-US" altLang="zh-TW" sz="1600" dirty="0" err="1" smtClean="0"/>
              <a:t>Vari</a:t>
            </a:r>
            <a:r>
              <a:rPr lang="en-US" altLang="zh-TW" sz="1600" dirty="0" smtClean="0"/>
              <a:t>-focal </a:t>
            </a:r>
          </a:p>
          <a:p>
            <a:pPr algn="l">
              <a:lnSpc>
                <a:spcPct val="150000"/>
              </a:lnSpc>
            </a:pPr>
            <a:r>
              <a:rPr lang="en-US" altLang="zh-TW" sz="1600" dirty="0" smtClean="0"/>
              <a:t>Camera CAM4311</a:t>
            </a:r>
            <a:endParaRPr lang="zh-TW" altLang="en-US" sz="1600" dirty="0" smtClean="0"/>
          </a:p>
        </p:txBody>
      </p:sp>
      <p:sp>
        <p:nvSpPr>
          <p:cNvPr id="21" name="矩形 20"/>
          <p:cNvSpPr/>
          <p:nvPr/>
        </p:nvSpPr>
        <p:spPr>
          <a:xfrm>
            <a:off x="6444208" y="4077072"/>
            <a:ext cx="2699792" cy="1200329"/>
          </a:xfrm>
          <a:prstGeom prst="rect">
            <a:avLst/>
          </a:prstGeom>
        </p:spPr>
        <p:txBody>
          <a:bodyPr wrap="square">
            <a:spAutoFit/>
          </a:bodyPr>
          <a:lstStyle/>
          <a:p>
            <a:pPr algn="l">
              <a:lnSpc>
                <a:spcPct val="150000"/>
              </a:lnSpc>
            </a:pPr>
            <a:r>
              <a:rPr lang="en-US" altLang="zh-CN" sz="1600" dirty="0" smtClean="0"/>
              <a:t>Corridors and Dorm monitor </a:t>
            </a:r>
            <a:r>
              <a:rPr lang="en-US" altLang="zh-TW" sz="1600" dirty="0" smtClean="0"/>
              <a:t>adopts </a:t>
            </a:r>
            <a:r>
              <a:rPr lang="en-US" altLang="zh-TW" sz="1600" dirty="0" smtClean="0"/>
              <a:t>Wide-angle box </a:t>
            </a:r>
            <a:r>
              <a:rPr lang="en-US" altLang="zh-TW" sz="1600" dirty="0" smtClean="0"/>
              <a:t>CAM2311</a:t>
            </a:r>
            <a:endParaRPr lang="zh-TW" altLang="en-US" sz="1600" dirty="0"/>
          </a:p>
        </p:txBody>
      </p:sp>
      <p:sp>
        <p:nvSpPr>
          <p:cNvPr id="36870" name="AutoShape 6" descr="data:image/jpeg;base64,/9j/4AAQSkZJRgABAQAAAQABAAD/2wCEAAkGBhQSERUUExQWFRUWFRcUFRUYFxcXFBUYFxUXFBUVFBUXHCYeFxwkGRUVHy8gJCcpLCwsFR4xNTAqNSYrLCkBCQoKDgwOGg8PGiwkHCQsLSwsLCwtLCwsLCwsLCwsLCwsLCwpLCwsLCwsLCwsLCwsLCwsLCksLCwsLCwsLCwsLP/AABEIALQBGAMBIgACEQEDEQH/xAAcAAABBQEBAQAAAAAAAAAAAAAEAAIDBQYBBwj/xABLEAACAAMFBAUIBwYDCAIDAAABAgADEQQFEiExQVFhkQYTInHRIzJCUoGhsfAUYnKSssHhBxUzgqLSFnPxJENTY6OzwuKD00RUk//EABoBAAMBAQEBAAAAAAAAAAAAAAABAgMEBQb/xAAsEQACAgEEAQIDCQEAAAAAAAAAAQIRAxIhMUEEE1FxgZEiMjNhscHh8PEU/9oADAMBAAIRAxEAPwA8R2I+qYbajuz+MSrLJ9Icv1gJOgR0CEJJ9b3CHCQfWPIeEACpHcMdEj6x93hC+j8W5/pDAF/hn6h/p/SCRHTZAdSeZgC02Uoci2DvPZ/SEAfSO0isCHeeZ8YcE+amAZZUhQAJQ3Q4SRuEABhI3iI5pUggkcxEIkjcOQhrSxuHKEBHZZ4AoSMjTXZs91In65fWHOBkUCYNzCntGY/ODVlKToIAIzPXeI4bSu8RHaLfITzlmd4So5kgQPMvyQNJcw+xB/5wwoK+lrvhG1rv+MAi/wCUf9y4+5/fElmvUOaCUwG0kpQbqgNWAKCfpq8eRge2WkMAADQkAmh35jlB4l5aQPeK9qWNKAse85fnAB0TxubkY7143HkYbjhYoBHevG48jHDaBuPIx2scpDA5143HkY5143HkYcY5hhgMNoHHkYF67G1SDhGmVaneaboknDEcI0HnH8olCCAQvpA48j4Rzrxx5HwjtIWGGA3rx8g+ENM9d/uPhD8McKwxDDaF3/GFDsMdhgWtIaZW0ZH51hCbwPu8YKu6ztObClMXqsyqTxAJz9kYlg6tsOR+PdElIu5fRKcwzVRXYW8BCm9Ep6LUBW+qGOL2EihiqFZS0jtI7MVgaFaEagkgjvFIZjO4c/0iRj4TJUUOkM6w7hzPhCxtw98AAcyz4DT0dh3cDC6iCnLEUIX3wOuIEDKh0JryMIBLIMO6kxpbv6JtMQOJiZ7KNkdoOcGjoU22av3D/dDGY3qTDWkmNt/gvfNH3P8A2hf4MXbO/pHjCGee2iW1MtRmO8ZwdLetGGhoY0d89E1RMSzamtCKLt3RmJalMSeqcqjYc/GEI5Osnaruao7tD7qQF+71qQy1GHzhlU1rnnU5b4IM0g+jyhjWl9hXlFagITdaClFrnpWteZieVZabdFUcmrHUtDbacqR12JGsFgHq64RmNm3jANomBpr/AFaLyzPxEckim3Tuh1jswILEnMk6nfSsFgNwQurgr6OOPM+Md+jjjzPjDECYIWCCjZxx5mG/RxvPM+MAgfDEU9yMhqfdxMEzkCipJ4ZnOL+4rllJKLWiWzzHzpjK4R6IyNa7YtKxNpGXly6CnyeJh1I2VpuSzLQ4Hzzw9a2Q798Qy7ikMK4XA2eUJitDI9RGSwx3DGpFxyCaBX78ZiRbiswNCsxq7npD9NhrRkqQ12A1i5vyXZpVUlCY87aOs7Ev7ZAzP1ecUaWXaWJO/wAIlqihdWW1yG7ae+FEmA7z7vCFDAOEz2fDnD6eI3jiDsgmdYw3DiMue+BWsRXSvsJ+FY57NaNHdHS2ZLosys1N/wDvB7dG9ufGNdYbylzlrLYHePSHeNRHlqtTWvMxPKnFTUEg0pUEg03Vh6hHot53LLnjtCjbGGvt3iMXe1yvIPaFVJoGGh4cDwMBm1scsTcz4xE7VFDmOMGoVHI6IiEumyvzsiRVG4QrGOjjJXI6R3qxuHKOiUNw5QrGEXNeAkzFV1LLoM9eBz8740jc2dUdQyyciKjNPGMB1Q3CHyrzmSuzjYDYamh7+MK6A9B6gf8ABX+mO9R/yU93hGD/AH1M9dvvGOG9X9duZh6x0bqdZcSkdVLzBGv/AKR51fNkMuZmAKEo1DlvBid7cx9I8zAs0Yq12warFQEUB2iO9UN4giUSR8e8ZGHmCwAXljfDct/xg0iG4IYgOZNAUnhuMFWdgFA3ADQ+ER2sZAb2A9mp9wicGGA7GPkGFjHyDCBjsMRzEPkGGs43/GH1gdjjNPRBz+sRs7hDAtrgsclz1s6aFwnsIQa5emw+Ai9W1yCxP0heHZbnmIyeIwsRi1JohxT5NI02Qz52hCO56/D84fPtMkkAWiXTufwpGXxGGvMpr+p7orWxaEbOTabKoobQnfUxm72v4ElLMzKmjTTk7DdLHojjrFYVLa6bvHwh8GpgopAyKqigpHcQ3jnE5hsIohxDeOcKHtNGzP52mOQxF+yQwrBr2ciIGSOZmyBpkkHXntgZ7CRofn4RYYY4ViSiq01rDx3wZNkg6iBXsW6JsVDad8LDxMRMCNQYcoMKwokDd8Pw8TziLDwhAU4jd4Q7CibDxPOE0kMKGvMw0EH/AEjtfmhgsAUyypoQTuNTn+sSotd/vh7qD/ofCND0ZnSGGCYiBhozCle8sYEBQrI+c4cbLG9Fnsw2Sf6PGFhs3/J5JF1+YjzlrPQkb8/H8uccKcIuOk0iWs0NLwFTqFpQVyOQy1ofbFU4J0oo+yCfhE9gQkcIbiXh7oUxD6/JV8IaF+sTyEUIYwUuo7OQJ2a5AfnE+BeHuiCSpLMc/V2bNfeTEvVnj7ooGOwDh7o4UHD3R0IfmkcmsRkBUnTTmeEMRDNAJwinE5ZDxMPEpRsHui9uubIkrTFMYnNzgALHjR8h+USzLwlsSSWO6qdmu8jFyEaKK9yLM9hHCFhHCLuXaZYqzO1fsmgH3oBtduZ6qmNUOpyDvwpXsL7zw0htJdhYBloACfcO+HpIUbid/huiRJIAoFoO4Q7qxu90IZEVENKiJGA2Cp4D84hnqArMwyALUA3Cuu2GIiaYNBn87YrbzvBJVMbbfNGZpTdr+WcUV53/ADStUAloxNKUL079nspFXLw9U5amImgJzOgOXvgMnk9jc3dPE2WrqCAa0B1yJGzujkR9E5WKyp5opizYNn220wg19tI7FpFnp82SCKwBNkRmhY5yGqORnnQlSe+mR9sPN82pNVDjiATzWn5xyORskXRlw3DFMnTFK0mS3XiMx76GLCRfch9JignY3ZP9VIiyycrEbSoJw1hdXCsYI0qusDPY9oPsi26iGTLPwhiKYmmo9sT2OYmLygZl+qaEcRUZ90TTpWUATbPQVGR7zSEBphY7CwqJrqSNtajvGHOKO1qqPQOHGxgCAeYyPCKb6awNCB74f9Krs+MNysVFkHG+E4BGtDsNNIrfpJGz4w8Wzh8YixmnuCySZoImOyuOKhSN4JEXH7ks3/G/rTwjAG199d+fjDheR3H3+MUpIRrr5uiziSxSbVqaF1Nd9ABrGMF5KMmrUa5fpD3t9dTh40JpxpWKacGZXdbSAasEGADGVl46EsMtCK7MvWEVdmU8qg9LLU3inHl+kce8kAJ7WXCMDM6Q2n1/6V8IPsM6ZNkszzyp7Qw0litADTMV2xelkrNF8GusdqGEZmpzPecz7zBQnDeY86u3pXMSvWeU0poKchtqIsR00qcKyqvWmEtTYa5+yCqNItS4No9oAG3gMszuiwsAk9X5Rh1jGpakzsjYgoKGm+mpMefDpBPrU2ccB1oy37Ik/wAUzQQPo+ZBP8UaCldnEQ1NIbg2b55crOkzu7L8/NiC0OigUbGdwDAnmoCjj8dIxR6TTqZSB/8A1HhDZfSeaCR9HzoCfKjbUDOnAxfqIXps14zNW9gHmr3V17zEgbv+fZGR/wATzf8A9f8A6o8Iil9K5rFgJHm0BHWgaiutM4WtD0M2Jnbqk93xyjmZ1J7h40zjKjpPNH/4/wD1V8IZL6WTWBw2fQlT5UajXZD1oNDNfiA/0/SBrY+KW4B1Rxpl5p20jOf4hm7bOT/8q+Ecl9KJjAEWckH/AJi+EPWhODA7FcDTVAcgBdAKk561NKeysXEnorKU5lcttK/EUrzgGZ0mmKCTIYAAnKYuQEOTpDMIBFnbMVr1i7Yik/vP9hLHXBoJKqihVqR3U21zJHwEdjNWjpU6ipkECoFcYOpoNIUaa4rYelnpTS/n2xxpOUSTKk5bM+EOniqVHA+/SMGgsoL0swKtX50itsN0I+IU0C0pxBJi5vX+G/A+ERXOub/yfhMZdFgS3O8vOXMZe4kfCJ5V5WqXrhmDiM+YpFz1URmRWI3GQ2bpeoymymXivaHI0/OL+x35ZZooJqg7m7B/qpX2RnJ9j7Qy3xS2axqcQpti4zaE0bq32IajT3RR2hKVii6lpf8ADdl7iQOQhljvya8wI1GFaEkZ+6kDlYIIdM4QSJ2TOOhIzZRBghYIIwR3q4QA+COFIJ6uF1cAEEh8LBiquB6LiqnZQjbCvG0JNAH0eQhBDBklhWqNO1WsStLiF5cSxNJ8op7emFGalSqswqScwK7+AjLy74Z/4kuXTPCSpNPNJoprXKsbG85fkpn2H/CYwKsAF7twpkg1qK8o2xQT5Jk9PATMmF1BGAUrkqFKmlKNTYD85xCk3y6FkVK1OVc6gjOvGIOpybMeeaa5Zj5zgmwy/wDaE026V3NvjXhNI73g0+Op3zT67+Vl8EiCYAJq12qwHNIshJO6IHk+VXL0H+KRkkcpwJA4p1xG0otBvoXiy6jhAyyfKt9hfxPFAcKwLd5HWzhXOqGn8mcWXVwJd0vys/vl/ghoROywFdhHlBUVE18tusWhlmA7tlZTP81/yh0OyURDdZBlLQg0FDwO6DVkRBdyeSXu/MxSQiO8V8k/2G/CYksJBlpQg9kDkBHbcnk3+w34TD7Evk0+wv4RFCAb6TyR+0n41hRLfK+SbvX8awoTA9WRNeNIjnDEcOysTSwdT85wNelqEmS83IYVJJOnIa90DMSrvoeSfv8ACA7BbZaK5eYqAlKFiACaVpnHnd4ftFnTZupSXUEIlKE1FS5apOVcu6KG9L6mT5hdz3ADJRuAidDLPeLBeMubmjq2/Cwb4QTJGQ+eEeDXDfj2eaJiEgqcx6y7VIj3O77UHRZi+a4Dr3MoYfGIlHSKx01hiHCsUt3L25nzti5ma/O2Km7hR5nP3mBCFa5cUl1p5f8AmPwrF5amy01iqu4D6R/MfgfyhFWWxSFgiXDHaRmWRhI6EiTDDgsICLq4RlxPhhFIQArJETpBrJEExYQypvFPJzPsN+ExhDKbCpBywDF9wUAj0K8F8m/2G/CY83WTVVNTplmBTsjWoz3R04OzDKyN3pj4M23jWCrqs4e0KrZih2ncd2kCTTQvnXNhqKnb7dNkH9HWBtKdzbQdhi3yetOd+KlfUf1ZqBcsv1T95/7oge6ZfWqMORRz5zbCnHiYuwkCzV8sn+XM/FLiTz7Bf3NL9U/ef+6BRc8vrWFDTAp859rMN/CL4JAyJ5Zv8tPxPDCyvNyS9x++/wDdA9nueXjmZHIr6T+oDvzjQmVAdll+Um/aT/trFUKwT9zy9x++/wDdA9kumX2sj57ek+/gYvDLgWxr5/8AmP8Aih0Fgv7pTcfvv/dA1hutDLU0OnrONp3GLnDA12r5Ne78zBQWwG1XUgRjQ+a3pvuP1oUi6kwLk3mj033D60WVrTyb/Yb8Jjtnl9hfsr8BDoLKW9LtUSmIBqMOrOfSGwmORZXvL8k38v41jkRLYqO56W5yjzrp1egnoJMuYwVS2JhSj10GeyL3prfBlyAoNDMOHjhGbe8qOceePNjaEE92dnheLHItcignXQq0pUkanf7Iu7T0VWa3WK2BStcNBXfTLLSGTZdYtujd1T5yMFdVCHCcWdBqCKa5d0RmjW6NvK8aEFqXBS3H0X6ybho1N5ByGhY7qR67YbMJUpJa1oqALXM0AAHwEB3ZdqSVoueebHVjvPDWMp+0a9ZuJZMoMEKhnIyxVJCrXdRTUcY523J0eU93sbYWxGaiurU1oQSMtoGmkV13tRn+dpjx5EeSwbtIdQwyPMR6jclsJUFhRmlqxHEiG0kiWmixntkQd/8ArFVYW/2kU3n8Bgi0WoZ784hs1mKzBNJATXXPMU/MRIIvRCiotXSaTLYKzVJOVKH84eOkEo0oSSa0FM8qV7tYzZoW4EOAijfpOimhWZXhLcjmARBDX8qgsVeg1orHhoATCEEXjfUmQQJrhSRUDMkjfQbIJsNtScgeWwZTu2cCNhjy/paDabYry1YKyKuJlZRVa1yYA6UjTdG7TJsgZMUwlytaI7LUVAIIWmdd+wRTS+ZVbWa6c4UEk0A1O6M/aOkCYsIoc6Cmdc6DSDFvYTJyyqMMQZq1KkYeGsTfQ06ymMHLzMXbxa1OdaU2U4xUYprchsAvGZRWU5HAxpwoRGDSmBc6dnIBRmaCvflTOPQb3uabOmp1ajzWRiWAABph112nKKGZ0TtVnpLwSZvZJxlXYKKgYC2Q2VpGuNKNmeS3wYa8R5ZvtHhtOyD+icsNaFB4nYdBXbGkmdHp5qxs9l3k9W3eSc4yE6+ikzHLVEIFB1aBRtzoa55xtyKLfB6qBANolAz5ddiOdnrS4x91dO5oI63Cy7SBRhxFMjGvNqQzUYMtDLc1qNrSyIykq5Nouw8CAxIBtJO6WtMhtZxWuoyrzgpbQvrLzEQS5y9e3aX+Gm0etMgALwQBZZA6+c22qDZl5NSc9d3KD/pC+svMQFZZy9bO7S+cm0f8NYsQUyxX2GSAZh2mY+7YdPjziW9bwEuS7qQSBlmDmchltzMVXRq9zNWZiwijA10qXxE6nhDoV9FzSArpkgSxxqTkN53a5Ugvr19ZeYgW7p69WvaGm8bzCH0T2tfJv9hvwmFYZAWWoHqg+0ipOUNtdoXq37S+Y20eqYrr66QrZpCkUZ2ACiuWSipamwfnFdh0EdIZmCzzG9UA8mUwow03pZOnI8qYQwmCmgGE1BFKd22OQpaexrV0anpTe3XTa1yXJRuFYoHn5xYdKZHV2qYuwnEvc2Y8Iz09yI1i6ij3cDUcUa9i2B457o0/RC0UmFdAy19qkfrGNsU2qg0Fd+3I6xdWO8upeU2gZ6bDr2T3aw8m8TbNU8Mr9j0lpulRpGW6ZylKy3YHCpYEjZiGXsyg+bfG7OCrLZutkvjUHECoDbvW56d0efFanSPmk9LsyFyWRJyrLCY2JGEb2zw0pp3xprbYXsrMJykbA1Dgah9FqZ76axYdBLrl2fGWBM40wsR2Qp1Vd3E7Y2tltgIKsA6nIhgCD7DsjRY2XOalsePLbw84JhfCa1ahAFASOOtIsfJYQjKCBsKEj3j5rF10ouaXJmhkqqOKhRsOhGIkADManbFfJSmwD3n2k/kI5MmTS67HDG3uUdrlTA4FnWTKlEDE+AByamoXLu2RW2q0zEnywz4sbsoAULQbi2RJ0HONLPFG9lcySanWpJMZm95JNokDWrvw1GQ94hQyuTo0ljSRtZvRBTIE4WianZxGrgSxQVoQVLDLidYz9otFJTMetQAVLAjEoyNSGO47q6xpbPeQIFn01bFSuGh7NKxRXxeInWSZjl+URWqpNMxUbdVOfONY2xZFSONZWNlknrRNmZsTQHz1xHPgPyGUI4utw/7SFxhchKMulQMm87D7axULaLNMkSlLmQ8vC1VALBgtKHtDf7Y1ly9HpM+jJ1tQFbEZzIjEUocAYjPUjjFSyL23+BPpv32K+02NXIKzZ8umXZcVPeduph9ksCrMUvPnsK54nyI3EjON9d7rIStpKthFFVRLAFK5BVUYjxrs2QbLvRXUHq5RBqQMIIAqQO85c43i4Pg53HIuWUdnlKoyFNKjZoBXvNKwnvZUCCtRNmpLWhyqQxJ40pEVothV8GRDhsQIBBG4/wBUZe9byUCUVr2ZiuFcgvXEBVcswKjMcakwnC4qviVqpm1t58lMNMXYbIbeychHiF3dHAyeVBqSaUNDQZac494skhpihgKBgDnkKEV2x5v0uuwS5zL6OTKQaZNmKE8vZBJuti8aTe5m26OyhLYKpxYTQk1zGYjR2a71V5KMimkgg9kGpBlCume3PjA9xXQZ1oAlAk0rmcgAOOhOXOLS32Z0tMsMpBCTKg5elL+93Qt2ty5UnSI7WqLksqXX7C+EBqFxYjKlmoA80UoCTkNAc9YdbrYomMCdKfARAbwT1o9LHihoVo82eWWp0y7k2aUwBEtPuL4RXlklzZnkpbDEooVGXk0OVNNYLuK+CMWEggEEgjLPjqNItv33YJ4pMeWjcWU8iv6Rg8aU6NnOThtyUFrskqfLZQRKLKQKy1ZQdhDKAwzpsMA3P0XnyUfCJVoqQ3ZwvQANojdquY2RoHsNmY0kWqUWOiF1qeA2/GBrTd8yUe0pFPSGnMaRqoR6OV5Jx5KuROrNVHlS1qaEGWqtpXaKiHWBJSyULKhOHPsqTniIJyr6J5RdWK9JlaMQ4CsQHAelFJyJzGmwxI96SHXC8lE4ooK7fQqN+wxMsab4NcWdKO7+pV22yIJb9hAcDeitfNPCAr1l2TCsueFUlQQcOEjZUMBlF9Naa6sJbWaaCf4eDqydmasfgYyPTC1zkAebJCkYkHZZQca0BrXOhAIhPFW9miz3tTM1KunHMZZOgqSzUoqj0mYVy05ga5QoJsl4mzWUsB25hDBtoZi4Qn7KqzD60xT6IhRwN5Zyfp1S23/xm1hnSS2GZaZhPrUU7KAAYfd74p3HzWBmvhySSssk6ky0z76CO/v06GXKP8p/Jo7FVHp4/NhGKi1wabodZ0frFdQ1CpHCta6d0aCbY5KlVIoCTSpJAIpvOWsYOw9KGlE4JUvOlf4mz+fjBNq6V9aAHkoaEkUaYpBOvpGMMkJSez2OfJ5CldXR6QljUGlae7nFrZJgxOoIKhRSnAx5JZekVWAwPmQtetJ3Aecp0HwjedHbveWzlpmJiBQUNMiajXbWJhFY3T7OVrUm10X7HUYsJ01pUcIsOj1rqSpNSNO7Z88Ipp0zrSeyVYjzdxGhG8QFZry+jTQ7g4QKMBQnhQfOsdPRKLf9pNrMuTKYDMuy13ZBvy90Y65Lxct2jiBbDmcwcJb8oM6edNZVqs4RJcxCsxXDOV2KwOQJ3iM/0TXHNJ2SxiO7E3ZA5YuUcs4w0SkarVqSNNa37XsikZVmWqV2qFHB0JxE07NRpBd93gst5SsQMbAZnZtJ4eMSyLbZwQcaZGuT/rHmQtb0/wC/I7HTOrNwTHmMMgre0KCWoO/KM50WaXNcy55PVMGmTKVrSiigI21I5bIsOkV4K0qb1ZrqoOY848e/3QFct2MsozWLdqWdSKZsKZdwj0MVVuYZ7q0X9i6P3TLavWTmzyBxin3KVjXWfpLYpaKkqbMlKqlaIpzrTMlqmuWvGPNccLrI7XiT7Z5P/TL2RtzarBViJ81MRqcKFeA80Dv7zFrZOldiloFExjStC0ss2ZJ1J4x5kXhYoSwRXAPypG9tF+2R5mMziKVooRgM9+XwjR9HxKWWryyzBhWWWrQAEioB/OseS2OQZkxEXV2CjvJpWPVrwP0ZFVNETCo4Cg+EN40maYssp2XLziQT792Wecef9Mm6yzoqywHlVVnbbhJTCBtrQMTsqI2ytUZnIaARk+lOTMmxgJntIwH8A5wOJpqaY/olZFkIqYaTDiM0jTIAKVPqnHUcQd0bBp2NQHUMppkwBBNaGM90VnYpCsRmAEHcmVa7c8UWs61ECg3gDhU0JiopUJtt2Ybp7cUiTNWaHMtJnZNe0gddlTplvOwxn0u2W2k0EcAP7o9Ovvo8ltsryHGeToakUdR2akbDUg98eGXxdsiRMCNiVgxDhWxEYdVYE1XP2xqpuKohwUmFdK36iUJUtyetYl9K0WlBUHSp0jHYIsb2EsOOqNVw11Jzqa+d7IBJjGTt2axVKiOpEex/ss6Zo9n+j2mZ20aksscyhAIWvA19lN0eOkwXdIqzDgDyP6wkEuD6NnXDKerJQEgiq5VDAg6ZHWM1b+jMxPN7Q5HwPOMRcPTG02U0DFkAJwtnoN8ehXD+0az2iiv5NzsOh7vkxop0c7xxkjNTZZBoQQdxyPKKHppaXazohdivWAhak1OFgKD2++PYrRdkqcuisNm0ew7PZHnnT+4Vs/0eZVsP0haAdo1oWAXbUlQM98VOX2W/yIhjcZqmefdJZlMEsV7OLXWi4ZK1H/xE/wA0dga/p7TJtaUoiAabFFSaHUtiJ4kwo4vHjpxpHcwKGkRzHCxRsIcBEgMRBo6zZQAFWV+0p+sPiI9Jv3pAtlVWIJZm7NNlMyTmOW2PLrLMzHePjBFuq81hWpLkZn6x2mM549TT9i4SpNe5vZv7RZbsBgZmOjKtKE7gXBHOJ7/vtZCETM3Po7uB4xWXBdcmRKLazCvaf1QaGi+qKEHfmO6Mdec55rl3cuTtJzpsiXL1fs9I00+nv2S2m+GmnOgGoy+J9kem9CejE5pMvD1apMUzZk5jXCT5q4Kg5AU3ZEx5Amsby32GZZJIeYiYQ1Bn2mxaClO/2CNdEGtMuDNSd2aPpT0YlSZL2mdaJU/AQiqqsHLE0VFwtQZ1NdwJjE2VwpxvSmoljFQbhiJqTA9vvPrgiBVABLtQDFrhUEgaVqacYgtU/Knti1hgurIlOVnpdyyJMySHVFo4qw1z0YGuudRDr2s6pZ2CigCgAcBpGBum8J30Z5cstUTFaoJBofOWo0rQwZKm+VZaza9UzHHMZtoGQMcmhKdI0lK4MmxRzFEeKFij0DxyTFCrEYMdrDJNR0Bswa1Bi6JgUkYyBViMIoDrqT7I21/oSoMyYAugZe0c8ssB047I8ns1pKMGGyNbZb0WclRqNf1Ec+STjJKtmeh46TxvfdGjsV4y01mVH+WwPxMSJarMzM00iYTSlZZ7K+qK8c4pvpJAAoPNBzAPxgS1X91eqIdf92u8DeN8FjNbIvWyotE7A3CWRT2CIrVfEvLBMA34kme6gjKJ0jxGgloMwDWXvr9aJxbzlkmeWSjwgsZo7J0klSz25oIOXZR/fiAGzZHkv7RcMy8nmSlUhgj6UDdhVYsCdcQ9saW12KZPBWVSoNTU0yzH5wNI6H6POr1gqKBqimwHft5wnJ8GiSq+zz+2LLMvNcE4MfNHYKUFBloa1Pt5Viys49TtlzIoZgBiCmhyrkIGMqT9ExYvLbusHrkebWvm/CKirOTP5DxSpK9r5r9jzNpRLUUEk5ADMknYN8W133a8updHUnKjIy+9hmY3d42ezqkppbnEShekypAI7RpqCDu3xPeMmR18lROZpTEhyZmKh2MTXLX3GK0sxl5baql9f4MZKbzvst8IFMrdGmvyxqJjJIJdTLqADjatDUZDgcozSmFVMrHk1r4Mtrn6Y2mzHsuWXcx/PxrGmvfpfZ7wsplTlKzFIdKZEMMidxGEt4CMHBN3EKxOHF2TlQmm0nLugdpbHTCVySZVXnYChriqN8KLabK62qojNs0Jp7fGFGSbrc6ZJJmWIjlYUKKJFWOgwoUMQ6Qe0O8fGPQpvQqTm+KZVqsc1yrmadmFCjDNJxqi4rc0XRDodKtTTVmPNFATVSgJLYBn2KZBRSJrT+xuyA/xbRr60v8A+uFChxexTdle/wCzWyrOlgGZTGoIxLmKjI1WF+0q7VbqkxMAMT5UzOQzy2CvMwoUTJ7glsecSFwgU2k140NBELmpMKFHZ0YM1/7O5dTOB3Ife8aS9rKoluaCuGlaCtN1YUKOHJ+L9DVfhv5mUYZxzDChR6B5lHaR0woUUQxpiw6PuevI2dUf+4sKFES4LxfeNax0+wsVd4rUj2/iEKFGLOtHZcsYj9sfnBLDzeBEKFCQ2F9H/Pfu/wDKLmxWgrOUjaaHiCQI5CgRfRZdLppWyzaGnYO7fQjuIyjxo2v6qfdhQozywjJbnDmySjNJex1LRX0U5Q7rRXzV5frChRwzjXH6s2xu+a+iLHo9MAtUkhQD1i79ppvi4/aN0ekrKNoVcEzGA2HJWrtZd/EU41jkKOjw297NciSWyPORGg6PSQJU188QIQGugIqecKFHoIxiU/Sm8XRUlocCZmi5VzIzprChQoyXB2y5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36872" name="Picture 8" descr="http://www.teamwin-led.com/ezfiles/teamwin/img/img/107111/Bank_office.jpg"/>
          <p:cNvPicPr>
            <a:picLocks noChangeAspect="1" noChangeArrowheads="1"/>
          </p:cNvPicPr>
          <p:nvPr/>
        </p:nvPicPr>
        <p:blipFill>
          <a:blip r:embed="rId6" cstate="print"/>
          <a:stretch>
            <a:fillRect/>
          </a:stretch>
        </p:blipFill>
        <p:spPr bwMode="auto">
          <a:xfrm>
            <a:off x="3323238" y="1700808"/>
            <a:ext cx="2478479" cy="1656184"/>
          </a:xfrm>
          <a:prstGeom prst="rect">
            <a:avLst/>
          </a:prstGeom>
          <a:noFill/>
        </p:spPr>
      </p:pic>
      <p:sp>
        <p:nvSpPr>
          <p:cNvPr id="25" name="橢圓 24"/>
          <p:cNvSpPr/>
          <p:nvPr/>
        </p:nvSpPr>
        <p:spPr bwMode="auto">
          <a:xfrm>
            <a:off x="2771800" y="1844824"/>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6" name="橢圓 25"/>
          <p:cNvSpPr/>
          <p:nvPr/>
        </p:nvSpPr>
        <p:spPr bwMode="auto">
          <a:xfrm>
            <a:off x="3419872" y="213285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7" name="橢圓 26"/>
          <p:cNvSpPr/>
          <p:nvPr/>
        </p:nvSpPr>
        <p:spPr bwMode="auto">
          <a:xfrm>
            <a:off x="7596336" y="1988840"/>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8" name="橢圓 27"/>
          <p:cNvSpPr/>
          <p:nvPr/>
        </p:nvSpPr>
        <p:spPr bwMode="auto">
          <a:xfrm flipH="1">
            <a:off x="5652120" y="177281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0" name="橢圓 29"/>
          <p:cNvSpPr/>
          <p:nvPr/>
        </p:nvSpPr>
        <p:spPr bwMode="auto">
          <a:xfrm>
            <a:off x="8316416" y="1700808"/>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4"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pic>
        <p:nvPicPr>
          <p:cNvPr id="31" name="Picture 4" descr="http://www.surveon.com/images/p_product/IP_CAM4210_4110_4310.jpg"/>
          <p:cNvPicPr>
            <a:picLocks noChangeAspect="1" noChangeArrowheads="1"/>
          </p:cNvPicPr>
          <p:nvPr/>
        </p:nvPicPr>
        <p:blipFill>
          <a:blip r:embed="rId7" cstate="print"/>
          <a:srcRect/>
          <a:stretch>
            <a:fillRect/>
          </a:stretch>
        </p:blipFill>
        <p:spPr bwMode="auto">
          <a:xfrm>
            <a:off x="4283968" y="5301208"/>
            <a:ext cx="1866900" cy="1181101"/>
          </a:xfrm>
          <a:prstGeom prst="rect">
            <a:avLst/>
          </a:prstGeom>
          <a:noFill/>
        </p:spPr>
      </p:pic>
      <p:pic>
        <p:nvPicPr>
          <p:cNvPr id="32" name="Picture 2" descr="http://www.surveon.com/images/p_product/IP_CAM2400_2300_2320.jpg"/>
          <p:cNvPicPr>
            <a:picLocks noChangeAspect="1" noChangeArrowheads="1"/>
          </p:cNvPicPr>
          <p:nvPr/>
        </p:nvPicPr>
        <p:blipFill>
          <a:blip r:embed="rId8" cstate="print"/>
          <a:srcRect/>
          <a:stretch>
            <a:fillRect/>
          </a:stretch>
        </p:blipFill>
        <p:spPr bwMode="auto">
          <a:xfrm>
            <a:off x="6948264" y="5301208"/>
            <a:ext cx="1866900" cy="118110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http://www.surveon.com/images/p_product/IP_CAM2400_2300_2320.jpg"/>
          <p:cNvPicPr>
            <a:picLocks noChangeAspect="1" noChangeArrowheads="1"/>
          </p:cNvPicPr>
          <p:nvPr/>
        </p:nvPicPr>
        <p:blipFill>
          <a:blip r:embed="rId3" cstate="print"/>
          <a:stretch>
            <a:fillRect/>
          </a:stretch>
        </p:blipFill>
        <p:spPr bwMode="auto">
          <a:xfrm>
            <a:off x="1578908" y="5704283"/>
            <a:ext cx="1318938" cy="965077"/>
          </a:xfrm>
          <a:prstGeom prst="rect">
            <a:avLst/>
          </a:prstGeom>
          <a:noFill/>
        </p:spPr>
      </p:pic>
      <p:pic>
        <p:nvPicPr>
          <p:cNvPr id="34819" name="Picture 3" descr="http://personage.jxcn.cn/mmsource/image/2008-8-7/jxcn_20080807225624.jpg"/>
          <p:cNvPicPr>
            <a:picLocks noChangeAspect="1" noChangeArrowheads="1"/>
          </p:cNvPicPr>
          <p:nvPr/>
        </p:nvPicPr>
        <p:blipFill>
          <a:blip r:embed="rId4" cstate="print"/>
          <a:stretch>
            <a:fillRect/>
          </a:stretch>
        </p:blipFill>
        <p:spPr bwMode="auto">
          <a:xfrm>
            <a:off x="467544" y="1700808"/>
            <a:ext cx="2500330" cy="1666886"/>
          </a:xfrm>
          <a:prstGeom prst="rect">
            <a:avLst/>
          </a:prstGeom>
          <a:solidFill>
            <a:schemeClr val="bg1"/>
          </a:solid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9</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pPr algn="l"/>
            <a:r>
              <a:rPr lang="en-US" altLang="zh-CN" sz="3200" b="1" dirty="0" smtClean="0">
                <a:solidFill>
                  <a:srgbClr val="0070C0"/>
                </a:solidFill>
              </a:rPr>
              <a:t>Others HD cameras installation key area</a:t>
            </a:r>
            <a:endParaRPr lang="zh-CN" altLang="en-US" sz="3200" b="1" dirty="0">
              <a:solidFill>
                <a:srgbClr val="0070C0"/>
              </a:solidFill>
            </a:endParaRPr>
          </a:p>
        </p:txBody>
      </p:sp>
      <p:sp>
        <p:nvSpPr>
          <p:cNvPr id="7" name="矩形 6"/>
          <p:cNvSpPr/>
          <p:nvPr/>
        </p:nvSpPr>
        <p:spPr>
          <a:xfrm>
            <a:off x="755576" y="3573016"/>
            <a:ext cx="1313180" cy="416011"/>
          </a:xfrm>
          <a:prstGeom prst="rect">
            <a:avLst/>
          </a:prstGeom>
        </p:spPr>
        <p:txBody>
          <a:bodyPr wrap="none">
            <a:spAutoFit/>
          </a:bodyPr>
          <a:lstStyle/>
          <a:p>
            <a:pPr algn="l">
              <a:lnSpc>
                <a:spcPct val="150000"/>
              </a:lnSpc>
            </a:pPr>
            <a:r>
              <a:rPr lang="en-US" altLang="zh-TW" sz="1600" dirty="0" smtClean="0"/>
              <a:t>School Gate</a:t>
            </a:r>
            <a:endParaRPr lang="zh-TW" altLang="en-US" sz="1600" dirty="0"/>
          </a:p>
        </p:txBody>
      </p:sp>
      <p:sp>
        <p:nvSpPr>
          <p:cNvPr id="9" name="橢圓 8"/>
          <p:cNvSpPr/>
          <p:nvPr/>
        </p:nvSpPr>
        <p:spPr bwMode="auto">
          <a:xfrm>
            <a:off x="2267744" y="2420888"/>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9" name="矩形 18"/>
          <p:cNvSpPr/>
          <p:nvPr/>
        </p:nvSpPr>
        <p:spPr>
          <a:xfrm>
            <a:off x="3347864" y="3573016"/>
            <a:ext cx="1152880" cy="416011"/>
          </a:xfrm>
          <a:prstGeom prst="rect">
            <a:avLst/>
          </a:prstGeom>
        </p:spPr>
        <p:txBody>
          <a:bodyPr wrap="none">
            <a:spAutoFit/>
          </a:bodyPr>
          <a:lstStyle/>
          <a:p>
            <a:pPr algn="l">
              <a:lnSpc>
                <a:spcPct val="150000"/>
              </a:lnSpc>
            </a:pPr>
            <a:r>
              <a:rPr lang="en-US" altLang="zh-CN" sz="1600" dirty="0" smtClean="0"/>
              <a:t>Parking lot</a:t>
            </a:r>
            <a:endParaRPr lang="zh-TW" altLang="en-US" sz="1600" dirty="0"/>
          </a:p>
        </p:txBody>
      </p:sp>
      <p:sp>
        <p:nvSpPr>
          <p:cNvPr id="22" name="矩形 21"/>
          <p:cNvSpPr/>
          <p:nvPr/>
        </p:nvSpPr>
        <p:spPr>
          <a:xfrm>
            <a:off x="6300192" y="3645024"/>
            <a:ext cx="1221809" cy="416011"/>
          </a:xfrm>
          <a:prstGeom prst="rect">
            <a:avLst/>
          </a:prstGeom>
        </p:spPr>
        <p:txBody>
          <a:bodyPr wrap="none">
            <a:spAutoFit/>
          </a:bodyPr>
          <a:lstStyle/>
          <a:p>
            <a:pPr algn="l">
              <a:lnSpc>
                <a:spcPct val="150000"/>
              </a:lnSpc>
            </a:pPr>
            <a:r>
              <a:rPr lang="en-US" altLang="zh-CN" sz="1600" dirty="0" smtClean="0"/>
              <a:t>Fence area</a:t>
            </a:r>
            <a:endParaRPr lang="zh-TW" altLang="en-US" sz="1600" dirty="0"/>
          </a:p>
        </p:txBody>
      </p:sp>
      <p:pic>
        <p:nvPicPr>
          <p:cNvPr id="34821" name="Picture 5" descr="http://www.gzskjt.com/xwzx/UploadFiles_4435/200709/20070914094240483.jpg"/>
          <p:cNvPicPr>
            <a:picLocks noChangeAspect="1" noChangeArrowheads="1"/>
          </p:cNvPicPr>
          <p:nvPr/>
        </p:nvPicPr>
        <p:blipFill>
          <a:blip r:embed="rId5" cstate="print"/>
          <a:srcRect/>
          <a:stretch>
            <a:fillRect/>
          </a:stretch>
        </p:blipFill>
        <p:spPr bwMode="auto">
          <a:xfrm>
            <a:off x="3286116" y="1571612"/>
            <a:ext cx="2547930" cy="1809748"/>
          </a:xfrm>
          <a:prstGeom prst="rect">
            <a:avLst/>
          </a:prstGeom>
          <a:noFill/>
        </p:spPr>
      </p:pic>
      <p:pic>
        <p:nvPicPr>
          <p:cNvPr id="34823" name="Picture 7" descr="http://pic3.nipic.com/20090518/545042_093544087_2.jpg"/>
          <p:cNvPicPr>
            <a:picLocks noChangeAspect="1" noChangeArrowheads="1"/>
          </p:cNvPicPr>
          <p:nvPr/>
        </p:nvPicPr>
        <p:blipFill>
          <a:blip r:embed="rId6" cstate="print"/>
          <a:stretch>
            <a:fillRect/>
          </a:stretch>
        </p:blipFill>
        <p:spPr bwMode="auto">
          <a:xfrm>
            <a:off x="6139338" y="1571612"/>
            <a:ext cx="2575082" cy="1928826"/>
          </a:xfrm>
          <a:prstGeom prst="rect">
            <a:avLst/>
          </a:prstGeom>
          <a:noFill/>
        </p:spPr>
      </p:pic>
      <p:sp>
        <p:nvSpPr>
          <p:cNvPr id="16" name="矩形 15"/>
          <p:cNvSpPr/>
          <p:nvPr/>
        </p:nvSpPr>
        <p:spPr>
          <a:xfrm>
            <a:off x="467544" y="4100879"/>
            <a:ext cx="2448272" cy="1200329"/>
          </a:xfrm>
          <a:prstGeom prst="rect">
            <a:avLst/>
          </a:prstGeom>
        </p:spPr>
        <p:txBody>
          <a:bodyPr wrap="square">
            <a:spAutoFit/>
          </a:bodyPr>
          <a:lstStyle/>
          <a:p>
            <a:pPr algn="l">
              <a:lnSpc>
                <a:spcPct val="150000"/>
              </a:lnSpc>
            </a:pPr>
            <a:r>
              <a:rPr lang="en-US" altLang="zh-TW" sz="1600" dirty="0" smtClean="0"/>
              <a:t>Around Gate and wide area HD IP66</a:t>
            </a:r>
            <a:r>
              <a:rPr lang="zh-TW" altLang="en-US" sz="1600" dirty="0" smtClean="0"/>
              <a:t> </a:t>
            </a:r>
            <a:r>
              <a:rPr lang="en-US" altLang="zh-TW" sz="1600" dirty="0" smtClean="0"/>
              <a:t>IR Bullet</a:t>
            </a:r>
          </a:p>
          <a:p>
            <a:pPr algn="l">
              <a:lnSpc>
                <a:spcPct val="150000"/>
              </a:lnSpc>
            </a:pPr>
            <a:r>
              <a:rPr lang="en-US" altLang="zh-TW" sz="1600" dirty="0" smtClean="0"/>
              <a:t>CAM3361</a:t>
            </a:r>
          </a:p>
        </p:txBody>
      </p:sp>
      <p:sp>
        <p:nvSpPr>
          <p:cNvPr id="21" name="矩形 20"/>
          <p:cNvSpPr/>
          <p:nvPr/>
        </p:nvSpPr>
        <p:spPr>
          <a:xfrm>
            <a:off x="3275856" y="4149080"/>
            <a:ext cx="2088231" cy="1569660"/>
          </a:xfrm>
          <a:prstGeom prst="rect">
            <a:avLst/>
          </a:prstGeom>
        </p:spPr>
        <p:txBody>
          <a:bodyPr wrap="square">
            <a:spAutoFit/>
          </a:bodyPr>
          <a:lstStyle/>
          <a:p>
            <a:pPr algn="l">
              <a:lnSpc>
                <a:spcPct val="150000"/>
              </a:lnSpc>
            </a:pPr>
            <a:r>
              <a:rPr lang="en-US" altLang="zh-TW" sz="1600" dirty="0" smtClean="0"/>
              <a:t>Outdoor Parking lot and surroundings monitor HD IP66</a:t>
            </a:r>
            <a:r>
              <a:rPr lang="zh-TW" altLang="en-US" sz="1600" dirty="0" smtClean="0"/>
              <a:t> </a:t>
            </a:r>
            <a:r>
              <a:rPr lang="en-US" altLang="zh-TW" sz="1600" dirty="0" smtClean="0"/>
              <a:t>IR Bullet CAM3361</a:t>
            </a:r>
          </a:p>
        </p:txBody>
      </p:sp>
      <p:sp>
        <p:nvSpPr>
          <p:cNvPr id="23" name="矩形 22"/>
          <p:cNvSpPr/>
          <p:nvPr/>
        </p:nvSpPr>
        <p:spPr>
          <a:xfrm>
            <a:off x="6084168" y="4149080"/>
            <a:ext cx="1954381" cy="1154675"/>
          </a:xfrm>
          <a:prstGeom prst="rect">
            <a:avLst/>
          </a:prstGeom>
        </p:spPr>
        <p:txBody>
          <a:bodyPr wrap="none">
            <a:spAutoFit/>
          </a:bodyPr>
          <a:lstStyle/>
          <a:p>
            <a:pPr algn="l">
              <a:lnSpc>
                <a:spcPct val="150000"/>
              </a:lnSpc>
            </a:pPr>
            <a:r>
              <a:rPr lang="en-US" altLang="zh-TW" sz="1600" dirty="0" smtClean="0"/>
              <a:t>Outdoor fence area</a:t>
            </a:r>
          </a:p>
          <a:p>
            <a:pPr algn="l">
              <a:lnSpc>
                <a:spcPct val="150000"/>
              </a:lnSpc>
            </a:pPr>
            <a:r>
              <a:rPr lang="en-US" altLang="zh-TW" sz="1600" dirty="0" smtClean="0"/>
              <a:t>HD IP66</a:t>
            </a:r>
            <a:r>
              <a:rPr lang="zh-TW" altLang="en-US" sz="1600" dirty="0" smtClean="0"/>
              <a:t> </a:t>
            </a:r>
            <a:r>
              <a:rPr lang="en-US" altLang="zh-TW" sz="1600" dirty="0" smtClean="0"/>
              <a:t>IR Bullet</a:t>
            </a:r>
          </a:p>
          <a:p>
            <a:pPr algn="l">
              <a:lnSpc>
                <a:spcPct val="150000"/>
              </a:lnSpc>
            </a:pPr>
            <a:r>
              <a:rPr lang="en-US" altLang="zh-TW" sz="1600" dirty="0" smtClean="0"/>
              <a:t>CAM3351</a:t>
            </a:r>
          </a:p>
        </p:txBody>
      </p:sp>
      <p:sp>
        <p:nvSpPr>
          <p:cNvPr id="24" name="橢圓 23"/>
          <p:cNvSpPr/>
          <p:nvPr/>
        </p:nvSpPr>
        <p:spPr bwMode="auto">
          <a:xfrm>
            <a:off x="5508104" y="1844824"/>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5" name="橢圓 24"/>
          <p:cNvSpPr/>
          <p:nvPr/>
        </p:nvSpPr>
        <p:spPr bwMode="auto">
          <a:xfrm>
            <a:off x="6300192" y="1916832"/>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7" name="橢圓 26"/>
          <p:cNvSpPr/>
          <p:nvPr/>
        </p:nvSpPr>
        <p:spPr bwMode="auto">
          <a:xfrm>
            <a:off x="827584" y="2060848"/>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pic>
        <p:nvPicPr>
          <p:cNvPr id="28" name="Picture 2" descr="http://www.surveon.com/images/p_product/IP_CAM2400_2300_2320.jpg"/>
          <p:cNvPicPr>
            <a:picLocks noChangeAspect="1" noChangeArrowheads="1"/>
          </p:cNvPicPr>
          <p:nvPr/>
        </p:nvPicPr>
        <p:blipFill>
          <a:blip r:embed="rId3" cstate="print"/>
          <a:stretch>
            <a:fillRect/>
          </a:stretch>
        </p:blipFill>
        <p:spPr bwMode="auto">
          <a:xfrm>
            <a:off x="4211960" y="5661248"/>
            <a:ext cx="1318938" cy="965077"/>
          </a:xfrm>
          <a:prstGeom prst="rect">
            <a:avLst/>
          </a:prstGeom>
          <a:noFill/>
        </p:spPr>
      </p:pic>
      <p:pic>
        <p:nvPicPr>
          <p:cNvPr id="29" name="圖片 28" descr="CAM3351.jpg"/>
          <p:cNvPicPr>
            <a:picLocks noChangeAspect="1"/>
          </p:cNvPicPr>
          <p:nvPr/>
        </p:nvPicPr>
        <p:blipFill>
          <a:blip r:embed="rId7" cstate="print"/>
          <a:stretch>
            <a:fillRect/>
          </a:stretch>
        </p:blipFill>
        <p:spPr>
          <a:xfrm>
            <a:off x="7092280" y="5373216"/>
            <a:ext cx="1476375" cy="1209675"/>
          </a:xfrm>
          <a:prstGeom prst="rect">
            <a:avLst/>
          </a:prstGeom>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10408</TotalTime>
  <Words>1285</Words>
  <Application>Microsoft Office PowerPoint</Application>
  <PresentationFormat>如螢幕大小 (4:3)</PresentationFormat>
  <Paragraphs>309</Paragraphs>
  <Slides>28</Slides>
  <Notes>28</Notes>
  <HiddenSlides>0</HiddenSlides>
  <MMClips>0</MMClips>
  <ScaleCrop>false</ScaleCrop>
  <HeadingPairs>
    <vt:vector size="4" baseType="variant">
      <vt:variant>
        <vt:lpstr>佈景主題</vt:lpstr>
      </vt:variant>
      <vt:variant>
        <vt:i4>1</vt:i4>
      </vt:variant>
      <vt:variant>
        <vt:lpstr>投影片標題</vt:lpstr>
      </vt:variant>
      <vt:variant>
        <vt:i4>28</vt:i4>
      </vt:variant>
    </vt:vector>
  </HeadingPairs>
  <TitlesOfParts>
    <vt:vector size="29" baseType="lpstr">
      <vt:lpstr>預設簡報設計</vt:lpstr>
      <vt:lpstr>投影片 1</vt:lpstr>
      <vt:lpstr>投影片 2</vt:lpstr>
      <vt:lpstr>Education Surveillance key objectives</vt:lpstr>
      <vt:lpstr> Enterprise-Level Client-Server video Solutions</vt:lpstr>
      <vt:lpstr>Security Key Areas of Educations</vt:lpstr>
      <vt:lpstr>Education Area HD cameras installation key areas</vt:lpstr>
      <vt:lpstr>Administrative area HD camera key installation areas</vt:lpstr>
      <vt:lpstr>Living area HD cameras key installation areas</vt:lpstr>
      <vt:lpstr>Others HD cameras installation key area</vt:lpstr>
      <vt:lpstr>投影片 10</vt:lpstr>
      <vt:lpstr>投影片 11</vt:lpstr>
      <vt:lpstr>Small and medium-sized schools HD solution configuration - SMR8000 series</vt:lpstr>
      <vt:lpstr>投影片 13</vt:lpstr>
      <vt:lpstr>投影片 14</vt:lpstr>
      <vt:lpstr>投影片 15</vt:lpstr>
      <vt:lpstr>Versatile Live View mode</vt:lpstr>
      <vt:lpstr>Advanced Alarm and Client Management</vt:lpstr>
      <vt:lpstr>Recording Recovery for Offline</vt:lpstr>
      <vt:lpstr>投影片 19</vt:lpstr>
      <vt:lpstr>Investigation &amp; Search</vt:lpstr>
      <vt:lpstr>Actionable Monitoring &amp; Smart Investigation</vt:lpstr>
      <vt:lpstr>Local monitor mode and Active VI search</vt:lpstr>
      <vt:lpstr>Remote client and TV wall matrix</vt:lpstr>
      <vt:lpstr>投影片 24</vt:lpstr>
      <vt:lpstr>投影片 25</vt:lpstr>
      <vt:lpstr>投影片 26</vt:lpstr>
      <vt:lpstr>Surveon Solution Advantages</vt:lpstr>
      <vt:lpstr>Question and Answer</vt:lpstr>
    </vt:vector>
  </TitlesOfParts>
  <Company>SYNNEX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jennifer.chen</dc:creator>
  <cp:lastModifiedBy>Wendy.Wei(魏翠瑛)</cp:lastModifiedBy>
  <cp:revision>332</cp:revision>
  <dcterms:created xsi:type="dcterms:W3CDTF">2011-04-25T03:10:53Z</dcterms:created>
  <dcterms:modified xsi:type="dcterms:W3CDTF">2013-06-11T02:10:17Z</dcterms:modified>
</cp:coreProperties>
</file>