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20" r:id="rId2"/>
  </p:sldMasterIdLst>
  <p:notesMasterIdLst>
    <p:notesMasterId r:id="rId48"/>
  </p:notesMasterIdLst>
  <p:handoutMasterIdLst>
    <p:handoutMasterId r:id="rId49"/>
  </p:handoutMasterIdLst>
  <p:sldIdLst>
    <p:sldId id="826" r:id="rId3"/>
    <p:sldId id="802" r:id="rId4"/>
    <p:sldId id="824" r:id="rId5"/>
    <p:sldId id="801" r:id="rId6"/>
    <p:sldId id="816" r:id="rId7"/>
    <p:sldId id="823" r:id="rId8"/>
    <p:sldId id="821" r:id="rId9"/>
    <p:sldId id="827" r:id="rId10"/>
    <p:sldId id="785" r:id="rId11"/>
    <p:sldId id="787" r:id="rId12"/>
    <p:sldId id="789" r:id="rId13"/>
    <p:sldId id="788" r:id="rId14"/>
    <p:sldId id="828" r:id="rId15"/>
    <p:sldId id="790" r:id="rId16"/>
    <p:sldId id="804" r:id="rId17"/>
    <p:sldId id="803" r:id="rId18"/>
    <p:sldId id="793" r:id="rId19"/>
    <p:sldId id="794" r:id="rId20"/>
    <p:sldId id="829" r:id="rId21"/>
    <p:sldId id="707" r:id="rId22"/>
    <p:sldId id="830" r:id="rId23"/>
    <p:sldId id="784" r:id="rId24"/>
    <p:sldId id="806" r:id="rId25"/>
    <p:sldId id="807" r:id="rId26"/>
    <p:sldId id="808" r:id="rId27"/>
    <p:sldId id="831" r:id="rId28"/>
    <p:sldId id="769" r:id="rId29"/>
    <p:sldId id="774" r:id="rId30"/>
    <p:sldId id="775" r:id="rId31"/>
    <p:sldId id="776" r:id="rId32"/>
    <p:sldId id="778" r:id="rId33"/>
    <p:sldId id="777" r:id="rId34"/>
    <p:sldId id="832" r:id="rId35"/>
    <p:sldId id="782" r:id="rId36"/>
    <p:sldId id="780" r:id="rId37"/>
    <p:sldId id="781" r:id="rId38"/>
    <p:sldId id="809" r:id="rId39"/>
    <p:sldId id="833" r:id="rId40"/>
    <p:sldId id="814" r:id="rId41"/>
    <p:sldId id="815" r:id="rId42"/>
    <p:sldId id="811" r:id="rId43"/>
    <p:sldId id="812" r:id="rId44"/>
    <p:sldId id="813" r:id="rId45"/>
    <p:sldId id="834" r:id="rId46"/>
    <p:sldId id="835" r:id="rId47"/>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F81BD"/>
    <a:srgbClr val="6094CE"/>
    <a:srgbClr val="A9C6E5"/>
    <a:srgbClr val="30538C"/>
    <a:srgbClr val="CCFFFF"/>
    <a:srgbClr val="FF2929"/>
    <a:srgbClr val="FFFF00"/>
    <a:srgbClr val="FF0000"/>
    <a:srgbClr val="000066"/>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5" autoAdjust="0"/>
    <p:restoredTop sz="92308" autoAdjust="0"/>
  </p:normalViewPr>
  <p:slideViewPr>
    <p:cSldViewPr>
      <p:cViewPr varScale="1">
        <p:scale>
          <a:sx n="88" d="100"/>
          <a:sy n="88" d="100"/>
        </p:scale>
        <p:origin x="-1332" y="-96"/>
      </p:cViewPr>
      <p:guideLst>
        <p:guide orient="horz" pos="2160"/>
        <p:guide pos="2880"/>
      </p:guideLst>
    </p:cSldViewPr>
  </p:slideViewPr>
  <p:notesTextViewPr>
    <p:cViewPr>
      <p:scale>
        <a:sx n="150" d="100"/>
        <a:sy n="150" d="100"/>
      </p:scale>
      <p:origin x="0" y="0"/>
    </p:cViewPr>
  </p:notesTextViewPr>
  <p:sorterViewPr>
    <p:cViewPr>
      <p:scale>
        <a:sx n="75" d="100"/>
        <a:sy n="75" d="100"/>
      </p:scale>
      <p:origin x="0" y="0"/>
    </p:cViewPr>
  </p:sorterViewPr>
  <p:notesViewPr>
    <p:cSldViewPr>
      <p:cViewPr>
        <p:scale>
          <a:sx n="125" d="100"/>
          <a:sy n="125" d="100"/>
        </p:scale>
        <p:origin x="-3006" y="195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ltLang="zh-TW" dirty="0"/>
          </a:p>
        </p:txBody>
      </p:sp>
      <p:sp>
        <p:nvSpPr>
          <p:cNvPr id="6861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fld id="{21CAC07C-72E3-4DFF-9098-98670A0B2017}" type="datetimeFigureOut">
              <a:rPr lang="zh-TW" altLang="en-US"/>
              <a:pPr>
                <a:defRPr/>
              </a:pPr>
              <a:t>2015/3/3</a:t>
            </a:fld>
            <a:endParaRPr lang="en-US" altLang="zh-TW" dirty="0"/>
          </a:p>
        </p:txBody>
      </p:sp>
      <p:sp>
        <p:nvSpPr>
          <p:cNvPr id="6861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ltLang="zh-TW" dirty="0"/>
          </a:p>
        </p:txBody>
      </p:sp>
      <p:sp>
        <p:nvSpPr>
          <p:cNvPr id="6861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122B418F-A1F8-457D-A6C1-E7649B235F74}" type="slidenum">
              <a:rPr lang="zh-TW" altLang="en-US"/>
              <a:pPr>
                <a:defRPr/>
              </a:pPr>
              <a:t>‹#›</a:t>
            </a:fld>
            <a:endParaRPr lang="en-US" altLang="zh-TW" dirty="0"/>
          </a:p>
        </p:txBody>
      </p:sp>
    </p:spTree>
    <p:extLst>
      <p:ext uri="{BB962C8B-B14F-4D97-AF65-F5344CB8AC3E}">
        <p14:creationId xmlns:p14="http://schemas.microsoft.com/office/powerpoint/2010/main" xmlns="" val="3504806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en-US" altLang="zh-TW" dirty="0"/>
          </a:p>
        </p:txBody>
      </p:sp>
      <p:sp>
        <p:nvSpPr>
          <p:cNvPr id="40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en-US" altLang="zh-TW" dirty="0"/>
          </a:p>
        </p:txBody>
      </p:sp>
      <p:sp>
        <p:nvSpPr>
          <p:cNvPr id="15364" name="Rectangle 4"/>
          <p:cNvSpPr>
            <a:spLocks noGrp="1" noRot="1" noChangeAspect="1" noChangeArrowheads="1" noTextEdit="1"/>
          </p:cNvSpPr>
          <p:nvPr>
            <p:ph type="sldImg" idx="2"/>
          </p:nvPr>
        </p:nvSpPr>
        <p:spPr bwMode="auto">
          <a:xfrm>
            <a:off x="973138" y="765175"/>
            <a:ext cx="5118100"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en-US" altLang="zh-TW" dirty="0"/>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Arial" charset="0"/>
              </a:defRPr>
            </a:lvl1pPr>
          </a:lstStyle>
          <a:p>
            <a:pPr>
              <a:defRPr/>
            </a:pPr>
            <a:fld id="{F8DF44F4-153F-4695-AC46-DFA6C9FE867C}" type="slidenum">
              <a:rPr lang="en-US" altLang="zh-TW"/>
              <a:pPr>
                <a:defRPr/>
              </a:pPr>
              <a:t>‹#›</a:t>
            </a:fld>
            <a:endParaRPr lang="en-US" altLang="zh-TW" dirty="0"/>
          </a:p>
        </p:txBody>
      </p:sp>
    </p:spTree>
    <p:extLst>
      <p:ext uri="{BB962C8B-B14F-4D97-AF65-F5344CB8AC3E}">
        <p14:creationId xmlns:p14="http://schemas.microsoft.com/office/powerpoint/2010/main" xmlns="" val="1075257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C8848E1-76C1-4B41-9D9B-E36B6B55F667}" type="slidenum">
              <a:rPr lang="en-US" altLang="zh-TW" smtClean="0"/>
              <a:pPr/>
              <a:t>1</a:t>
            </a:fld>
            <a:endParaRPr lang="en-US" altLang="zh-TW" dirty="0"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13</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90600" y="766763"/>
            <a:ext cx="5118100" cy="3838575"/>
          </a:xfrm>
          <a:ln/>
        </p:spPr>
      </p:sp>
      <p:sp>
        <p:nvSpPr>
          <p:cNvPr id="38915"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90600" y="766763"/>
            <a:ext cx="5118100" cy="3838575"/>
          </a:xfrm>
          <a:ln/>
        </p:spPr>
      </p:sp>
      <p:sp>
        <p:nvSpPr>
          <p:cNvPr id="38915"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0600" y="766763"/>
            <a:ext cx="5118100" cy="3838575"/>
          </a:xfrm>
          <a:ln/>
        </p:spPr>
      </p:sp>
      <p:sp>
        <p:nvSpPr>
          <p:cNvPr id="39939"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90600" y="766763"/>
            <a:ext cx="5118100" cy="3838575"/>
          </a:xfrm>
          <a:ln/>
        </p:spPr>
      </p:sp>
      <p:sp>
        <p:nvSpPr>
          <p:cNvPr id="41987"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90600" y="766763"/>
            <a:ext cx="5118100" cy="3838575"/>
          </a:xfrm>
          <a:ln/>
        </p:spPr>
      </p:sp>
      <p:sp>
        <p:nvSpPr>
          <p:cNvPr id="43011"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19</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20</a:t>
            </a:fld>
            <a:endParaRPr lang="en-US" altLang="zh-TW" dirty="0" smtClean="0">
              <a:solidFill>
                <a:srgbClr val="000000"/>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21</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22</a:t>
            </a:fld>
            <a:endParaRPr lang="en-US" altLang="zh-TW" dirty="0" smtClean="0">
              <a:solidFill>
                <a:srgbClr val="000000"/>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a:t>
            </a:fld>
            <a:endParaRPr lang="en-US" altLang="zh-TW" dirty="0" smtClean="0">
              <a:solidFill>
                <a:srgbClr val="000000"/>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A5080CAE-4AB8-49D2-A11F-FAC087982504}" type="slidenum">
              <a:rPr lang="en-US" altLang="zh-TW" smtClean="0"/>
              <a:pPr/>
              <a:t>23</a:t>
            </a:fld>
            <a:endParaRPr lang="en-US" altLang="zh-TW" dirty="0" smtClean="0"/>
          </a:p>
        </p:txBody>
      </p:sp>
      <p:sp>
        <p:nvSpPr>
          <p:cNvPr id="23555" name="Rectangle 2"/>
          <p:cNvSpPr>
            <a:spLocks noGrp="1" noRot="1" noChangeAspect="1" noChangeArrowheads="1" noTextEdit="1"/>
          </p:cNvSpPr>
          <p:nvPr>
            <p:ph type="sldImg"/>
          </p:nvPr>
        </p:nvSpPr>
        <p:spPr>
          <a:xfrm>
            <a:off x="990600" y="766763"/>
            <a:ext cx="5118100" cy="3838575"/>
          </a:xfrm>
          <a:ln/>
        </p:spPr>
      </p:sp>
      <p:sp>
        <p:nvSpPr>
          <p:cNvPr id="23556" name="Rectangle 3"/>
          <p:cNvSpPr>
            <a:spLocks noGrp="1" noChangeArrowheads="1"/>
          </p:cNvSpPr>
          <p:nvPr>
            <p:ph type="body" idx="1"/>
          </p:nvPr>
        </p:nvSpPr>
        <p:spPr>
          <a:noFill/>
          <a:ln/>
        </p:spPr>
        <p:txBody>
          <a:bodyPr/>
          <a:lstStyle/>
          <a:p>
            <a:pPr eaLnBrk="1" hangingPunct="1"/>
            <a:endParaRPr lang="en-US" altLang="zh-TW"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24</a:t>
            </a:fld>
            <a:endParaRPr lang="en-US" altLang="zh-TW" dirty="0" smtClean="0">
              <a:solidFill>
                <a:srgbClr val="000000"/>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25</a:t>
            </a:fld>
            <a:endParaRPr lang="en-US" altLang="zh-TW" dirty="0" smtClean="0">
              <a:solidFill>
                <a:srgbClr val="000000"/>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26</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27</a:t>
            </a:fld>
            <a:endParaRPr lang="en-US" altLang="zh-TW" dirty="0" smtClean="0">
              <a:solidFill>
                <a:srgbClr val="000000"/>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28</a:t>
            </a:fld>
            <a:endParaRPr lang="en-US" altLang="zh-TW" dirty="0" smtClean="0">
              <a:solidFill>
                <a:srgbClr val="000000"/>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29</a:t>
            </a:fld>
            <a:endParaRPr lang="en-US" altLang="zh-TW" dirty="0" smtClean="0">
              <a:solidFill>
                <a:srgbClr val="000000"/>
              </a:solidFill>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30</a:t>
            </a:fld>
            <a:endParaRPr lang="en-US" altLang="zh-TW" dirty="0" smtClean="0">
              <a:solidFill>
                <a:srgbClr val="000000"/>
              </a:solidFill>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31</a:t>
            </a:fld>
            <a:endParaRPr lang="en-US" altLang="zh-TW" dirty="0" smtClean="0">
              <a:solidFill>
                <a:srgbClr val="000000"/>
              </a:solidFill>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32</a:t>
            </a:fld>
            <a:endParaRPr lang="en-US" altLang="zh-TW" dirty="0" smtClean="0">
              <a:solidFill>
                <a:srgbClr val="000000"/>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3</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33</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34</a:t>
            </a:fld>
            <a:endParaRPr lang="en-US" altLang="zh-TW" dirty="0" smtClean="0">
              <a:solidFill>
                <a:srgbClr val="000000"/>
              </a:solidFill>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35</a:t>
            </a:fld>
            <a:endParaRPr lang="en-US" altLang="zh-TW" dirty="0" smtClean="0">
              <a:solidFill>
                <a:srgbClr val="000000"/>
              </a:solidFill>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36</a:t>
            </a:fld>
            <a:endParaRPr lang="en-US" altLang="zh-TW" dirty="0" smtClean="0">
              <a:solidFill>
                <a:srgbClr val="000000"/>
              </a:solidFil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37</a:t>
            </a:fld>
            <a:endParaRPr lang="en-US" altLang="zh-TW" dirty="0" smtClean="0">
              <a:solidFill>
                <a:srgbClr val="000000"/>
              </a:solidFill>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38</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39</a:t>
            </a:fld>
            <a:endParaRPr lang="en-US" altLang="zh-TW" dirty="0" smtClean="0">
              <a:solidFill>
                <a:srgbClr val="000000"/>
              </a:solidFill>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40</a:t>
            </a:fld>
            <a:endParaRPr lang="en-US" altLang="zh-TW" dirty="0" smtClean="0">
              <a:solidFill>
                <a:srgbClr val="000000"/>
              </a:solidFill>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41</a:t>
            </a:fld>
            <a:endParaRPr lang="en-US" altLang="zh-TW" dirty="0" smtClean="0">
              <a:solidFill>
                <a:srgbClr val="000000"/>
              </a:solidFill>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42</a:t>
            </a:fld>
            <a:endParaRPr lang="en-US" altLang="zh-TW" dirty="0" smtClean="0">
              <a:solidFill>
                <a:srgbClr val="000000"/>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0600" y="766763"/>
            <a:ext cx="5118100" cy="3838575"/>
          </a:xfrm>
          <a:ln/>
        </p:spPr>
      </p:sp>
      <p:sp>
        <p:nvSpPr>
          <p:cNvPr id="39939" name="Rectangle 3"/>
          <p:cNvSpPr>
            <a:spLocks noGrp="1" noChangeArrowheads="1"/>
          </p:cNvSpPr>
          <p:nvPr>
            <p:ph type="body" idx="1"/>
          </p:nvPr>
        </p:nvSpPr>
        <p:spPr>
          <a:noFill/>
          <a:ln/>
        </p:spPr>
        <p:txBody>
          <a:bodyPr/>
          <a:lstStyle/>
          <a:p>
            <a:pPr eaLnBrk="1" hangingPunct="1"/>
            <a:endParaRPr lang="zh-TW" altLang="en-US" smtClean="0">
              <a:ea typeface="新細明體" charset="-12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a:ln/>
        </p:spPr>
      </p:sp>
      <p:sp>
        <p:nvSpPr>
          <p:cNvPr id="68611" name="備忘稿版面配置區 2"/>
          <p:cNvSpPr>
            <a:spLocks noGrp="1"/>
          </p:cNvSpPr>
          <p:nvPr>
            <p:ph type="body" idx="1"/>
          </p:nvPr>
        </p:nvSpPr>
        <p:spPr>
          <a:noFill/>
          <a:ln/>
        </p:spPr>
        <p:txBody>
          <a:bodyPr/>
          <a:lstStyle/>
          <a:p>
            <a:endParaRPr lang="zh-TW" altLang="en-US" dirty="0" smtClean="0">
              <a:latin typeface="Arial" pitchFamily="34" charset="0"/>
            </a:endParaRPr>
          </a:p>
        </p:txBody>
      </p:sp>
      <p:sp>
        <p:nvSpPr>
          <p:cNvPr id="68612" name="投影片編號版面配置區 3"/>
          <p:cNvSpPr>
            <a:spLocks noGrp="1"/>
          </p:cNvSpPr>
          <p:nvPr>
            <p:ph type="sldNum" sz="quarter" idx="5"/>
          </p:nvPr>
        </p:nvSpPr>
        <p:spPr>
          <a:noFill/>
        </p:spPr>
        <p:txBody>
          <a:bodyPr/>
          <a:lstStyle/>
          <a:p>
            <a:fld id="{6CA536E2-ED25-4CA5-A5A8-CBFEDC3C147A}" type="slidenum">
              <a:rPr lang="en-US" altLang="zh-TW" smtClean="0">
                <a:solidFill>
                  <a:srgbClr val="000000"/>
                </a:solidFill>
                <a:latin typeface="Arial" pitchFamily="34" charset="0"/>
              </a:rPr>
              <a:pPr/>
              <a:t>43</a:t>
            </a:fld>
            <a:endParaRPr lang="en-US" altLang="zh-TW" dirty="0" smtClean="0">
              <a:solidFill>
                <a:srgbClr val="000000"/>
              </a:solidFill>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44</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45</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10ED4B22-D95B-48B5-A070-D8C4624CF75E}" type="slidenum">
              <a:rPr lang="en-US" altLang="zh-TW" smtClean="0"/>
              <a:pPr/>
              <a:t>8</a:t>
            </a:fld>
            <a:endParaRPr lang="en-US" altLang="zh-TW"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altLang="zh-TW" dirty="0" smtClean="0">
              <a:ea typeface="新細明體"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7EDA040-6B4D-43A0-9198-05AC3C9E69F7}" type="slidenum">
              <a:rPr lang="en-US" altLang="zh-TW">
                <a:ea typeface="新細明體" charset="-120"/>
              </a:rPr>
              <a:pPr/>
              <a:t>9</a:t>
            </a:fld>
            <a:endParaRPr lang="en-US" altLang="zh-TW" dirty="0">
              <a:ea typeface="新細明體" charset="-120"/>
            </a:endParaRPr>
          </a:p>
        </p:txBody>
      </p:sp>
      <p:sp>
        <p:nvSpPr>
          <p:cNvPr id="33795" name="Rectangle 2"/>
          <p:cNvSpPr>
            <a:spLocks noGrp="1" noRot="1" noChangeAspect="1" noChangeArrowheads="1" noTextEdit="1"/>
          </p:cNvSpPr>
          <p:nvPr>
            <p:ph type="sldImg"/>
          </p:nvPr>
        </p:nvSpPr>
        <p:spPr>
          <a:xfrm>
            <a:off x="990600" y="766763"/>
            <a:ext cx="5118100" cy="3838575"/>
          </a:xfrm>
          <a:ln/>
        </p:spPr>
      </p:sp>
      <p:sp>
        <p:nvSpPr>
          <p:cNvPr id="33796"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68C764F-9962-4FCE-8B8C-CDC4E3EBB668}" type="slidenum">
              <a:rPr lang="en-US" altLang="zh-TW">
                <a:ea typeface="新細明體" charset="-120"/>
              </a:rPr>
              <a:pPr/>
              <a:t>10</a:t>
            </a:fld>
            <a:endParaRPr lang="en-US" altLang="zh-TW" dirty="0">
              <a:ea typeface="新細明體" charset="-120"/>
            </a:endParaRPr>
          </a:p>
        </p:txBody>
      </p:sp>
      <p:sp>
        <p:nvSpPr>
          <p:cNvPr id="35843" name="Rectangle 2"/>
          <p:cNvSpPr>
            <a:spLocks noGrp="1" noRot="1" noChangeAspect="1" noChangeArrowheads="1" noTextEdit="1"/>
          </p:cNvSpPr>
          <p:nvPr>
            <p:ph type="sldImg"/>
          </p:nvPr>
        </p:nvSpPr>
        <p:spPr>
          <a:xfrm>
            <a:off x="990600" y="766763"/>
            <a:ext cx="5118100" cy="3838575"/>
          </a:xfrm>
          <a:ln/>
        </p:spPr>
      </p:sp>
      <p:sp>
        <p:nvSpPr>
          <p:cNvPr id="35844"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E11DA53-52DC-4363-8A8C-CCB7C30C1D5C}" type="slidenum">
              <a:rPr lang="en-US" altLang="zh-TW">
                <a:ea typeface="新細明體" charset="-120"/>
              </a:rPr>
              <a:pPr/>
              <a:t>11</a:t>
            </a:fld>
            <a:endParaRPr lang="en-US" altLang="zh-TW" dirty="0">
              <a:ea typeface="新細明體" charset="-120"/>
            </a:endParaRPr>
          </a:p>
        </p:txBody>
      </p:sp>
      <p:sp>
        <p:nvSpPr>
          <p:cNvPr id="37891" name="Rectangle 2"/>
          <p:cNvSpPr>
            <a:spLocks noGrp="1" noRot="1" noChangeAspect="1" noChangeArrowheads="1" noTextEdit="1"/>
          </p:cNvSpPr>
          <p:nvPr>
            <p:ph type="sldImg"/>
          </p:nvPr>
        </p:nvSpPr>
        <p:spPr>
          <a:xfrm>
            <a:off x="990600" y="766763"/>
            <a:ext cx="5118100" cy="3838575"/>
          </a:xfrm>
          <a:ln/>
        </p:spPr>
      </p:sp>
      <p:sp>
        <p:nvSpPr>
          <p:cNvPr id="37892"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220A80E-91AB-49FA-849D-7CE225E11747}" type="slidenum">
              <a:rPr lang="en-US" altLang="zh-TW">
                <a:ea typeface="新細明體" charset="-120"/>
              </a:rPr>
              <a:pPr/>
              <a:t>12</a:t>
            </a:fld>
            <a:endParaRPr lang="en-US" altLang="zh-TW" dirty="0">
              <a:ea typeface="新細明體" charset="-120"/>
            </a:endParaRPr>
          </a:p>
        </p:txBody>
      </p:sp>
      <p:sp>
        <p:nvSpPr>
          <p:cNvPr id="36867" name="Rectangle 2"/>
          <p:cNvSpPr>
            <a:spLocks noGrp="1" noRot="1" noChangeAspect="1" noChangeArrowheads="1" noTextEdit="1"/>
          </p:cNvSpPr>
          <p:nvPr>
            <p:ph type="sldImg"/>
          </p:nvPr>
        </p:nvSpPr>
        <p:spPr>
          <a:xfrm>
            <a:off x="990600" y="766763"/>
            <a:ext cx="5118100" cy="3838575"/>
          </a:xfrm>
          <a:ln/>
        </p:spPr>
      </p:sp>
      <p:sp>
        <p:nvSpPr>
          <p:cNvPr id="36868" name="Rectangle 3"/>
          <p:cNvSpPr>
            <a:spLocks noGrp="1" noChangeArrowheads="1"/>
          </p:cNvSpPr>
          <p:nvPr>
            <p:ph type="body" idx="1"/>
          </p:nvPr>
        </p:nvSpPr>
        <p:spPr>
          <a:noFill/>
          <a:ln/>
        </p:spPr>
        <p:txBody>
          <a:bodyPr/>
          <a:lstStyle/>
          <a:p>
            <a:pPr eaLnBrk="1" hangingPunct="1"/>
            <a:endParaRPr lang="en-US" altLang="zh-TW" dirty="0" smtClean="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xfrm>
            <a:off x="251520" y="6245225"/>
            <a:ext cx="2133600" cy="476250"/>
          </a:xfrm>
          <a:prstGeom prst="rect">
            <a:avLst/>
          </a:prstGeom>
          <a:ln/>
        </p:spPr>
        <p:txBody>
          <a:bodyPr/>
          <a:lstStyle>
            <a:lvl1pPr>
              <a:defRPr/>
            </a:lvl1pPr>
          </a:lstStyle>
          <a:p>
            <a:pPr>
              <a:defRPr/>
            </a:pPr>
            <a:fld id="{4F43EA23-0E52-4EDA-82ED-CCDEF65EDDDF}" type="datetime1">
              <a:rPr lang="zh-TW" altLang="en-US"/>
              <a:pPr>
                <a:defRPr/>
              </a:pPr>
              <a:t>2015/3/3</a:t>
            </a:fld>
            <a:endParaRPr lang="en-US" altLang="zh-TW"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B034F3F2-E3C5-4B34-9C95-9F25CA6DCBF8}" type="slidenum">
              <a:rPr lang="en-US" altLang="zh-TW"/>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486D32D-D28F-48BF-9C1E-880BD5B135A0}"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F98CB7A-6B6F-4B26-848D-8E6DCADD05AD}"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7" name="Picture 57" descr="surveon logo_Colored_solgan"/>
          <p:cNvPicPr>
            <a:picLocks noChangeAspect="1" noChangeArrowheads="1"/>
          </p:cNvPicPr>
          <p:nvPr userDrawn="1"/>
        </p:nvPicPr>
        <p:blipFill>
          <a:blip r:embed="rId2" cstate="print"/>
          <a:srcRect/>
          <a:stretch>
            <a:fillRect/>
          </a:stretch>
        </p:blipFill>
        <p:spPr bwMode="auto">
          <a:xfrm>
            <a:off x="7380312" y="6371593"/>
            <a:ext cx="1296144" cy="369775"/>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8" name="Picture 57" descr="surveon logo_Colored_solgan"/>
          <p:cNvPicPr>
            <a:picLocks noChangeAspect="1" noChangeArrowheads="1"/>
          </p:cNvPicPr>
          <p:nvPr userDrawn="1"/>
        </p:nvPicPr>
        <p:blipFill>
          <a:blip r:embed="rId2" cstate="print"/>
          <a:srcRect/>
          <a:stretch>
            <a:fillRect/>
          </a:stretch>
        </p:blipFill>
        <p:spPr bwMode="auto">
          <a:xfrm>
            <a:off x="7380312" y="6371593"/>
            <a:ext cx="1296144" cy="369775"/>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a:p>
        </p:txBody>
      </p:sp>
      <p:pic>
        <p:nvPicPr>
          <p:cNvPr id="7" name="Picture 57" descr="surveon logo_Colored_solgan"/>
          <p:cNvPicPr>
            <a:picLocks noChangeAspect="1" noChangeArrowheads="1"/>
          </p:cNvPicPr>
          <p:nvPr userDrawn="1"/>
        </p:nvPicPr>
        <p:blipFill>
          <a:blip r:embed="rId2" cstate="print"/>
          <a:srcRect/>
          <a:stretch>
            <a:fillRect/>
          </a:stretch>
        </p:blipFill>
        <p:spPr bwMode="auto">
          <a:xfrm>
            <a:off x="7380312" y="6371593"/>
            <a:ext cx="1296144" cy="369775"/>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dirty="0" smtClean="0"/>
          </a:p>
        </p:txBody>
      </p:sp>
      <p:sp>
        <p:nvSpPr>
          <p:cNvPr id="4" name="Rectangle 4"/>
          <p:cNvSpPr>
            <a:spLocks noGrp="1" noChangeArrowheads="1"/>
          </p:cNvSpPr>
          <p:nvPr>
            <p:ph type="dt" sz="half" idx="10"/>
          </p:nvPr>
        </p:nvSpPr>
        <p:spPr>
          <a:xfrm>
            <a:off x="251520" y="6245225"/>
            <a:ext cx="2133600" cy="476250"/>
          </a:xfrm>
          <a:prstGeom prst="rect">
            <a:avLst/>
          </a:prstGeom>
          <a:ln/>
        </p:spPr>
        <p:txBody>
          <a:bodyPr/>
          <a:lstStyle>
            <a:lvl1pPr>
              <a:defRPr/>
            </a:lvl1pPr>
          </a:lstStyle>
          <a:p>
            <a:pPr>
              <a:defRPr/>
            </a:pPr>
            <a:fld id="{4F43EA23-0E52-4EDA-82ED-CCDEF65EDDDF}" type="datetime1">
              <a:rPr lang="zh-TW" altLang="en-US"/>
              <a:pPr>
                <a:defRPr/>
              </a:pPr>
              <a:t>2015/3/3</a:t>
            </a:fld>
            <a:endParaRPr lang="en-US" altLang="zh-TW"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B034F3F2-E3C5-4B34-9C95-9F25CA6DCBF8}" type="slidenum">
              <a:rPr lang="en-US" altLang="zh-TW"/>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5D9F0-540D-46A8-BFF5-540DDF1DE418}" type="datetimeFigureOut">
              <a:rPr lang="zh-TW" altLang="en-US" smtClean="0"/>
              <a:pPr/>
              <a:t>2015/3/3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CBF3DE-85FC-4BFE-B4C9-05764656FF34}"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DE-85FC-4BFE-B4C9-05764656FF3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5D9F0-540D-46A8-BFF5-540DDF1DE418}" type="datetimeFigureOut">
              <a:rPr lang="zh-TW" altLang="en-US" smtClean="0"/>
              <a:pPr/>
              <a:t>2015/3/3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DE-85FC-4BFE-B4C9-05764656FF3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wm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http://www.axis.com/partner/channel_program/img/check.gi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http://www.axis.com/partner/channel_program/img/check.gi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urveon.com/Partner/training.asp"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wm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www.surveon.com/index.asp" TargetMode="External"/><Relationship Id="rId7" Type="http://schemas.openxmlformats.org/officeDocument/2006/relationships/image" Target="../media/image1.wmf"/><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surveon.com/vms/index.as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hyperlink" Target="http://www.surveon.com/MySurveon/"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www.surveon.com/news/news.asp" TargetMode="External"/><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19.png"/><Relationship Id="rId4" Type="http://schemas.openxmlformats.org/officeDocument/2006/relationships/hyperlink" Target="http://www.surveon.com/news/newsletter.asp"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20.png"/><Relationship Id="rId4" Type="http://schemas.openxmlformats.org/officeDocument/2006/relationships/hyperlink" Target="http://www.surveon.com/news/newsletter.as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21.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27.pn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29.pn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hyperlink" Target="http://www.surveon.com/support/download-res.asp"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hyperlink" Target="http://www.surveon.com/Partner/Sales-kit.asp" TargetMode="External"/><Relationship Id="rId2" Type="http://schemas.openxmlformats.org/officeDocument/2006/relationships/notesSlide" Target="../notesSlides/notesSlide31.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http://www.surveon.com/support/Video.asp" TargetMode="External"/><Relationship Id="rId7" Type="http://schemas.openxmlformats.org/officeDocument/2006/relationships/image" Target="../media/image1.wmf"/><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youtube.com/user/surveon/video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hyperlink" Target="http://www.surveon.com/support/application.asp"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1.wmf"/><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19.xml"/><Relationship Id="rId5" Type="http://schemas.openxmlformats.org/officeDocument/2006/relationships/image" Target="../media/image1.wmf"/><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hyperlink" Target="http://www.surveon.com/"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9" descr="ppt_1"/>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
        <p:nvSpPr>
          <p:cNvPr id="17412" name="副标题 2"/>
          <p:cNvSpPr>
            <a:spLocks/>
          </p:cNvSpPr>
          <p:nvPr/>
        </p:nvSpPr>
        <p:spPr bwMode="auto">
          <a:xfrm>
            <a:off x="5364088" y="5157192"/>
            <a:ext cx="3451697" cy="720080"/>
          </a:xfrm>
          <a:prstGeom prst="rect">
            <a:avLst/>
          </a:prstGeom>
          <a:noFill/>
          <a:ln w="9525">
            <a:noFill/>
            <a:miter lim="800000"/>
            <a:headEnd/>
            <a:tailEnd/>
          </a:ln>
        </p:spPr>
        <p:txBody>
          <a:bodyPr lIns="45720" rIns="45720"/>
          <a:lstStyle/>
          <a:p>
            <a:pPr algn="r">
              <a:lnSpc>
                <a:spcPct val="90000"/>
              </a:lnSpc>
              <a:spcBef>
                <a:spcPct val="20000"/>
              </a:spcBef>
            </a:pPr>
            <a:r>
              <a:rPr kumimoji="0" lang="en-US" altLang="zh-TW" sz="1600" dirty="0" smtClean="0"/>
              <a:t>Sales </a:t>
            </a:r>
            <a:r>
              <a:rPr kumimoji="0" lang="en-US" altLang="zh-TW" sz="1600" dirty="0"/>
              <a:t>&amp; Marketing Department</a:t>
            </a:r>
          </a:p>
          <a:p>
            <a:pPr algn="r">
              <a:lnSpc>
                <a:spcPct val="90000"/>
              </a:lnSpc>
              <a:spcBef>
                <a:spcPct val="20000"/>
              </a:spcBef>
            </a:pPr>
            <a:r>
              <a:rPr kumimoji="0" lang="en-US" altLang="zh-TW" sz="1600" dirty="0" smtClean="0"/>
              <a:t>Surveon Technology</a:t>
            </a:r>
            <a:endParaRPr kumimoji="0" lang="zh-TW" altLang="en-US" sz="1600" dirty="0"/>
          </a:p>
        </p:txBody>
      </p:sp>
      <p:pic>
        <p:nvPicPr>
          <p:cNvPr id="17414" name="Picture 7" descr="surveon logo_Colored_solgan"/>
          <p:cNvPicPr>
            <a:picLocks noChangeAspect="1" noChangeArrowheads="1"/>
          </p:cNvPicPr>
          <p:nvPr/>
        </p:nvPicPr>
        <p:blipFill>
          <a:blip r:embed="rId4" cstate="email"/>
          <a:srcRect/>
          <a:stretch>
            <a:fillRect/>
          </a:stretch>
        </p:blipFill>
        <p:spPr bwMode="auto">
          <a:xfrm>
            <a:off x="6659563" y="6021388"/>
            <a:ext cx="2232025" cy="636587"/>
          </a:xfrm>
          <a:prstGeom prst="rect">
            <a:avLst/>
          </a:prstGeom>
          <a:noFill/>
          <a:ln w="9525">
            <a:noFill/>
            <a:miter lim="800000"/>
            <a:headEnd/>
            <a:tailEnd/>
          </a:ln>
        </p:spPr>
      </p:pic>
      <p:sp>
        <p:nvSpPr>
          <p:cNvPr id="11" name="文字方塊 11"/>
          <p:cNvSpPr txBox="1">
            <a:spLocks noChangeArrowheads="1"/>
          </p:cNvSpPr>
          <p:nvPr/>
        </p:nvSpPr>
        <p:spPr bwMode="auto">
          <a:xfrm>
            <a:off x="0" y="2204467"/>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17411" name="文字方塊 11"/>
          <p:cNvSpPr txBox="1">
            <a:spLocks noChangeArrowheads="1"/>
          </p:cNvSpPr>
          <p:nvPr/>
        </p:nvSpPr>
        <p:spPr bwMode="auto">
          <a:xfrm>
            <a:off x="469081" y="2492375"/>
            <a:ext cx="8207375" cy="1441450"/>
          </a:xfrm>
          <a:prstGeom prst="rect">
            <a:avLst/>
          </a:prstGeom>
          <a:noFill/>
          <a:ln w="9525">
            <a:noFill/>
            <a:miter lim="800000"/>
            <a:headEnd/>
            <a:tailEnd/>
          </a:ln>
        </p:spPr>
        <p:txBody>
          <a:bodyPr anchor="ctr"/>
          <a:lstStyle/>
          <a:p>
            <a:r>
              <a:rPr lang="en-US" altLang="zh-TW" sz="4000" dirty="0" smtClean="0">
                <a:solidFill>
                  <a:schemeClr val="bg1"/>
                </a:solidFill>
              </a:rPr>
              <a:t>Surveon Channel Marketing</a:t>
            </a:r>
          </a:p>
          <a:p>
            <a:r>
              <a:rPr lang="en-US" altLang="zh-TW" sz="4000" dirty="0" smtClean="0">
                <a:solidFill>
                  <a:schemeClr val="bg1"/>
                </a:solidFill>
              </a:rPr>
              <a:t>Introduction</a:t>
            </a:r>
            <a:endParaRPr lang="en-US" altLang="zh-TW" sz="4000" dirty="0">
              <a:solidFill>
                <a:schemeClr val="bg1"/>
              </a:solidFill>
            </a:endParaRPr>
          </a:p>
        </p:txBody>
      </p:sp>
      <p:pic>
        <p:nvPicPr>
          <p:cNvPr id="9" name="Picture 3"/>
          <p:cNvPicPr>
            <a:picLocks noChangeAspect="1" noChangeArrowheads="1"/>
          </p:cNvPicPr>
          <p:nvPr/>
        </p:nvPicPr>
        <p:blipFill>
          <a:blip r:embed="rId5" cstate="print"/>
          <a:srcRect/>
          <a:stretch>
            <a:fillRect/>
          </a:stretch>
        </p:blipFill>
        <p:spPr bwMode="auto">
          <a:xfrm>
            <a:off x="539552" y="5157192"/>
            <a:ext cx="5040560" cy="12241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3703" name="Group 71"/>
          <p:cNvGraphicFramePr>
            <a:graphicFrameLocks noGrp="1"/>
          </p:cNvGraphicFramePr>
          <p:nvPr>
            <p:ph type="tbl" idx="1"/>
          </p:nvPr>
        </p:nvGraphicFramePr>
        <p:xfrm>
          <a:off x="467544" y="1052736"/>
          <a:ext cx="8207375" cy="5212080"/>
        </p:xfrm>
        <a:graphic>
          <a:graphicData uri="http://schemas.openxmlformats.org/drawingml/2006/table">
            <a:tbl>
              <a:tblPr/>
              <a:tblGrid>
                <a:gridCol w="1800225"/>
                <a:gridCol w="6407150"/>
              </a:tblGrid>
              <a:tr h="1154113">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zh-TW" altLang="zh-TW" sz="18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109538" marR="0" lvl="0" indent="0" algn="l" defTabSz="914400" rtl="0" eaLnBrk="1" fontAlgn="base" latinLnBrk="0" hangingPunct="1">
                        <a:lnSpc>
                          <a:spcPct val="15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pitchFamily="18" charset="-120"/>
                        </a:rPr>
                        <a:t>Platinum Partners enjoy exclusive benefits and a privileged level of marketing, sales and technical support. Platinum partners have expert technical support capabilities, and actively promote Surveon products.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152525">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zh-TW" altLang="zh-TW" sz="1800" b="0" i="0" u="none" strike="noStrike" cap="none" normalizeH="0" baseline="0" smtClean="0">
                        <a:ln>
                          <a:noFill/>
                        </a:ln>
                        <a:solidFill>
                          <a:schemeClr val="tx1"/>
                        </a:solidFill>
                        <a:effectLst/>
                        <a:latin typeface="Lucida Sans Unicode" pitchFamily="34" charset="0"/>
                        <a:ea typeface="新細明體" pitchFamily="18" charset="-12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109538" marR="0" lvl="0" indent="0" algn="l" defTabSz="914400" rtl="0" eaLnBrk="1" fontAlgn="base" latinLnBrk="0" hangingPunct="1">
                        <a:lnSpc>
                          <a:spcPct val="150000"/>
                        </a:lnSpc>
                        <a:spcBef>
                          <a:spcPts val="400"/>
                        </a:spcBef>
                        <a:spcAft>
                          <a:spcPct val="0"/>
                        </a:spcAft>
                        <a:buClr>
                          <a:schemeClr val="accent1"/>
                        </a:buClr>
                        <a:buSzPct val="68000"/>
                        <a:buFont typeface="Wingdings 3" pitchFamily="18" charset="2"/>
                        <a:buNone/>
                        <a:tabLst/>
                      </a:pPr>
                      <a:r>
                        <a:rPr kumimoji="1" lang="en-US" altLang="zh-TW" sz="1800" b="0" i="0" u="none" strike="noStrike" cap="none" normalizeH="0" baseline="0" dirty="0" smtClean="0">
                          <a:ln>
                            <a:noFill/>
                          </a:ln>
                          <a:solidFill>
                            <a:schemeClr val="tx1"/>
                          </a:solidFill>
                          <a:effectLst/>
                          <a:latin typeface="+mn-lt"/>
                          <a:ea typeface="新細明體" pitchFamily="18" charset="-120"/>
                        </a:rPr>
                        <a:t>Surveon provides an exceptional benefits, marketing tools and support to its Gold Partners. Gold Partners have solid understanding in, and the ability to sell, a wide range of Surveon products.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149350">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zh-TW" altLang="zh-TW" sz="1800" b="0" i="0" u="none" strike="noStrike" cap="none" normalizeH="0" baseline="0" smtClean="0">
                        <a:ln>
                          <a:noFill/>
                        </a:ln>
                        <a:solidFill>
                          <a:schemeClr val="tx1"/>
                        </a:solidFill>
                        <a:effectLst/>
                        <a:latin typeface="Lucida Sans Unicode" pitchFamily="34" charset="0"/>
                        <a:ea typeface="新細明體" pitchFamily="18" charset="-120"/>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109538" marR="0" lvl="0" indent="0" algn="l" defTabSz="914400" rtl="0" eaLnBrk="1" fontAlgn="base" latinLnBrk="0" hangingPunct="1">
                        <a:lnSpc>
                          <a:spcPct val="15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mn-lt"/>
                          <a:ea typeface="新細明體" pitchFamily="18" charset="-120"/>
                        </a:rPr>
                        <a:t>Becoming a Channel Partner is the first step in your partnership with Surveon. Surveon provides our Channel Partners with ways to grow your business, with benefits such as Surveon Partner web pages and marketing materials.</a:t>
                      </a: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pic>
        <p:nvPicPr>
          <p:cNvPr id="16402" name="Picture 67" descr="logo_Channel-Partner"/>
          <p:cNvPicPr>
            <a:picLocks noChangeAspect="1" noChangeArrowheads="1"/>
          </p:cNvPicPr>
          <p:nvPr/>
        </p:nvPicPr>
        <p:blipFill>
          <a:blip r:embed="rId3" cstate="email"/>
          <a:srcRect/>
          <a:stretch>
            <a:fillRect/>
          </a:stretch>
        </p:blipFill>
        <p:spPr bwMode="auto">
          <a:xfrm>
            <a:off x="682625" y="4925218"/>
            <a:ext cx="1441450" cy="808038"/>
          </a:xfrm>
          <a:prstGeom prst="rect">
            <a:avLst/>
          </a:prstGeom>
          <a:noFill/>
          <a:ln w="9525">
            <a:solidFill>
              <a:schemeClr val="bg1">
                <a:lumMod val="85000"/>
              </a:schemeClr>
            </a:solidFill>
            <a:miter lim="800000"/>
            <a:headEnd/>
            <a:tailEnd/>
          </a:ln>
        </p:spPr>
      </p:pic>
      <p:pic>
        <p:nvPicPr>
          <p:cNvPr id="16403" name="Picture 68" descr="logo_Gold-Partner"/>
          <p:cNvPicPr>
            <a:picLocks noChangeAspect="1" noChangeArrowheads="1"/>
          </p:cNvPicPr>
          <p:nvPr/>
        </p:nvPicPr>
        <p:blipFill>
          <a:blip r:embed="rId4" cstate="email"/>
          <a:srcRect/>
          <a:stretch>
            <a:fillRect/>
          </a:stretch>
        </p:blipFill>
        <p:spPr bwMode="auto">
          <a:xfrm>
            <a:off x="612775" y="3213100"/>
            <a:ext cx="1511300" cy="846138"/>
          </a:xfrm>
          <a:prstGeom prst="rect">
            <a:avLst/>
          </a:prstGeom>
          <a:noFill/>
          <a:ln w="9525">
            <a:solidFill>
              <a:schemeClr val="bg1">
                <a:lumMod val="85000"/>
              </a:schemeClr>
            </a:solidFill>
            <a:miter lim="800000"/>
            <a:headEnd/>
            <a:tailEnd/>
          </a:ln>
        </p:spPr>
      </p:pic>
      <p:pic>
        <p:nvPicPr>
          <p:cNvPr id="16404" name="Picture 69" descr="logo_Platinum-Partner"/>
          <p:cNvPicPr>
            <a:picLocks noChangeAspect="1" noChangeArrowheads="1"/>
          </p:cNvPicPr>
          <p:nvPr/>
        </p:nvPicPr>
        <p:blipFill>
          <a:blip r:embed="rId5" cstate="email"/>
          <a:srcRect/>
          <a:stretch>
            <a:fillRect/>
          </a:stretch>
        </p:blipFill>
        <p:spPr bwMode="auto">
          <a:xfrm>
            <a:off x="611188" y="1484784"/>
            <a:ext cx="1465262" cy="819150"/>
          </a:xfrm>
          <a:prstGeom prst="rect">
            <a:avLst/>
          </a:prstGeom>
          <a:noFill/>
          <a:ln w="9525">
            <a:solidFill>
              <a:schemeClr val="bg1">
                <a:lumMod val="85000"/>
              </a:schemeClr>
            </a:solidFill>
            <a:miter lim="800000"/>
            <a:headEnd/>
            <a:tailEnd/>
          </a:ln>
        </p:spPr>
      </p:pic>
      <p:sp>
        <p:nvSpPr>
          <p:cNvPr id="8"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rPr>
              <a:t>Surveon Partner Program Levels</a:t>
            </a:r>
            <a:endParaRPr lang="en-US" altLang="zh-TW" sz="3000" b="1" dirty="0">
              <a:solidFill>
                <a:srgbClr val="6094CE"/>
              </a:solidFill>
              <a:latin typeface="+mn-lt"/>
              <a:ea typeface="新細明體" pitchFamily="18" charset="-120"/>
            </a:endParaRPr>
          </a:p>
        </p:txBody>
      </p:sp>
      <p:sp>
        <p:nvSpPr>
          <p:cNvPr id="9"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10"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cs typeface="Arial" pitchFamily="34" charset="0"/>
              </a:rPr>
              <a:pPr algn="r"/>
              <a:t>10</a:t>
            </a:fld>
            <a:endParaRPr lang="en-US" altLang="zh-TW" sz="1400" dirty="0">
              <a:cs typeface="Arial" pitchFamily="34" charset="0"/>
            </a:endParaRPr>
          </a:p>
        </p:txBody>
      </p:sp>
      <p:pic>
        <p:nvPicPr>
          <p:cNvPr id="11"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3"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37" name="Picture 22"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38" name="Picture 21"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39" name="Picture 20"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0" name="Picture 19"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1" name="Picture 18"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2" name="Picture 17"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3" name="Picture 16"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4" name="Picture 15"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5" name="Picture 14"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6" name="Picture 13"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7" name="Picture 12"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8" name="Picture 11"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49" name="Picture 10"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50" name="Picture 9"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51" name="Picture 8"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52" name="Picture 7"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53" name="Picture 6"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pic>
        <p:nvPicPr>
          <p:cNvPr id="18454" name="Picture 5" descr="http://www.axis.com/partner/channel_program/img/check.gif"/>
          <p:cNvPicPr>
            <a:picLocks noChangeAspect="1" noChangeArrowheads="1"/>
          </p:cNvPicPr>
          <p:nvPr/>
        </p:nvPicPr>
        <p:blipFill>
          <a:blip r:embed="rId3" r:link="rId4" cstate="email"/>
          <a:srcRect/>
          <a:stretch>
            <a:fillRect/>
          </a:stretch>
        </p:blipFill>
        <p:spPr bwMode="auto">
          <a:xfrm>
            <a:off x="1709738" y="-246063"/>
            <a:ext cx="95250" cy="95250"/>
          </a:xfrm>
          <a:prstGeom prst="rect">
            <a:avLst/>
          </a:prstGeom>
          <a:noFill/>
          <a:ln w="9525">
            <a:noFill/>
            <a:miter lim="800000"/>
            <a:headEnd/>
            <a:tailEnd/>
          </a:ln>
        </p:spPr>
      </p:pic>
      <p:sp>
        <p:nvSpPr>
          <p:cNvPr id="18455" name="Rectangle 36"/>
          <p:cNvSpPr>
            <a:spLocks noChangeArrowheads="1"/>
          </p:cNvSpPr>
          <p:nvPr/>
        </p:nvSpPr>
        <p:spPr bwMode="auto">
          <a:xfrm>
            <a:off x="1709738" y="-246063"/>
            <a:ext cx="70485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56" name="Rectangle 38"/>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57" name="Rectangle 40"/>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58" name="Rectangle 45"/>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59" name="Rectangle 47"/>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0" name="Rectangle 51"/>
          <p:cNvSpPr>
            <a:spLocks noChangeArrowheads="1"/>
          </p:cNvSpPr>
          <p:nvPr/>
        </p:nvSpPr>
        <p:spPr bwMode="auto">
          <a:xfrm>
            <a:off x="1709738" y="-246063"/>
            <a:ext cx="70485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1" name="Rectangle 59"/>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2" name="Rectangle 68"/>
          <p:cNvSpPr>
            <a:spLocks noChangeArrowheads="1"/>
          </p:cNvSpPr>
          <p:nvPr/>
        </p:nvSpPr>
        <p:spPr bwMode="auto">
          <a:xfrm>
            <a:off x="1709738" y="-246063"/>
            <a:ext cx="70485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3" name="Rectangle 70"/>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4" name="Rectangle 72"/>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5" name="Rectangle 91"/>
          <p:cNvSpPr>
            <a:spLocks noChangeArrowheads="1"/>
          </p:cNvSpPr>
          <p:nvPr/>
        </p:nvSpPr>
        <p:spPr bwMode="auto">
          <a:xfrm>
            <a:off x="1709738" y="-246063"/>
            <a:ext cx="70485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6" name="Rectangle 93"/>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7" name="Rectangle 95"/>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8" name="Rectangle 100"/>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69" name="Rectangle 106"/>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70" name="Rectangle 108"/>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71" name="Rectangle 112"/>
          <p:cNvSpPr>
            <a:spLocks noChangeArrowheads="1"/>
          </p:cNvSpPr>
          <p:nvPr/>
        </p:nvSpPr>
        <p:spPr bwMode="auto">
          <a:xfrm>
            <a:off x="1709738" y="-246063"/>
            <a:ext cx="704850"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72" name="Rectangle 114"/>
          <p:cNvSpPr>
            <a:spLocks noChangeArrowheads="1"/>
          </p:cNvSpPr>
          <p:nvPr/>
        </p:nvSpPr>
        <p:spPr bwMode="auto">
          <a:xfrm>
            <a:off x="1709738" y="-246063"/>
            <a:ext cx="919162"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8473" name="Rectangle 116"/>
          <p:cNvSpPr>
            <a:spLocks noChangeArrowheads="1"/>
          </p:cNvSpPr>
          <p:nvPr/>
        </p:nvSpPr>
        <p:spPr bwMode="auto">
          <a:xfrm>
            <a:off x="1709738" y="-246063"/>
            <a:ext cx="901700" cy="0"/>
          </a:xfrm>
          <a:prstGeom prst="rect">
            <a:avLst/>
          </a:prstGeom>
          <a:solidFill>
            <a:srgbClr val="FFFFFF"/>
          </a:solidFill>
          <a:ln w="9525">
            <a:noFill/>
            <a:miter lim="800000"/>
            <a:headEnd/>
            <a:tailEnd/>
          </a:ln>
        </p:spPr>
        <p:txBody>
          <a:bodyPr wrap="none" anchor="ctr">
            <a:spAutoFit/>
          </a:bodyPr>
          <a:lstStyle/>
          <a:p>
            <a:endParaRPr lang="zh-TW" altLang="en-US"/>
          </a:p>
        </p:txBody>
      </p:sp>
      <p:graphicFrame>
        <p:nvGraphicFramePr>
          <p:cNvPr id="1047408" name="Group 880"/>
          <p:cNvGraphicFramePr>
            <a:graphicFrameLocks noGrp="1"/>
          </p:cNvGraphicFramePr>
          <p:nvPr/>
        </p:nvGraphicFramePr>
        <p:xfrm>
          <a:off x="611559" y="1124744"/>
          <a:ext cx="8136905" cy="5040561"/>
        </p:xfrm>
        <a:graphic>
          <a:graphicData uri="http://schemas.openxmlformats.org/drawingml/2006/table">
            <a:tbl>
              <a:tblPr/>
              <a:tblGrid>
                <a:gridCol w="395576"/>
                <a:gridCol w="4069219"/>
                <a:gridCol w="1008872"/>
                <a:gridCol w="1382983"/>
                <a:gridCol w="1280255"/>
              </a:tblGrid>
              <a:tr h="306701">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EEEEE"/>
                    </a:solidFill>
                  </a:tcPr>
                </a:tc>
                <a:tc>
                  <a:txBody>
                    <a:bodyPr/>
                    <a:lstStyle/>
                    <a:p>
                      <a:pPr marL="109538" marR="0" lvl="0" indent="0" algn="l"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1" i="0" u="none" strike="noStrike" cap="none" normalizeH="0" baseline="0" dirty="0" smtClean="0">
                          <a:ln>
                            <a:noFill/>
                          </a:ln>
                          <a:solidFill>
                            <a:schemeClr val="tx1"/>
                          </a:solidFill>
                          <a:effectLst/>
                          <a:latin typeface="Arial" charset="0"/>
                          <a:ea typeface="新細明體" charset="-120"/>
                        </a:rPr>
                        <a:t>Partner Requirement</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EEEE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EEEEE"/>
                    </a:solidFill>
                  </a:tcPr>
                </a:tc>
              </a:tr>
              <a:tr h="3467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1</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Purchasing commitment</a:t>
                      </a:r>
                      <a:r>
                        <a:rPr kumimoji="1" lang="en-US" altLang="zh-TW" sz="1400" b="0" i="0" u="none" strike="noStrike" cap="none" normalizeH="0" baseline="0" dirty="0" smtClean="0">
                          <a:ln>
                            <a:noFill/>
                          </a:ln>
                          <a:solidFill>
                            <a:schemeClr val="accent2"/>
                          </a:solidFill>
                          <a:effectLst/>
                          <a:latin typeface="Arial" charset="0"/>
                          <a:ea typeface="新細明體" charset="-120"/>
                          <a:cs typeface="Arial" charset="0"/>
                        </a:rPr>
                        <a:t> </a:t>
                      </a:r>
                      <a:endParaRPr kumimoji="1" lang="en-US" altLang="zh-TW" sz="1400" b="0" i="0" u="none" strike="noStrike" cap="none" normalizeH="0" baseline="0" dirty="0" smtClean="0">
                        <a:ln>
                          <a:noFill/>
                        </a:ln>
                        <a:solidFill>
                          <a:schemeClr val="accent2"/>
                        </a:solidFill>
                        <a:effectLst/>
                        <a:latin typeface="Arial" charset="0"/>
                        <a:ea typeface="新細明體" charset="-120"/>
                        <a:cs typeface="Times New Roman"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Yearly</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Quarterly</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2</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Price protection</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3</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Annual sales and marketing plan</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4059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4</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Training /event activities for Surveon</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5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5</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Present Surveon products at local exhibitions</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6</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Carry full Surveon product line</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60% Models</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85% Models</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7</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Provide local technical support</a:t>
                      </a:r>
                      <a:endParaRPr kumimoji="1" lang="en-US" altLang="zh-TW" sz="1400" b="0" i="0" u="none" strike="noStrike" cap="none" normalizeH="0" baseline="0" dirty="0" smtClean="0">
                        <a:ln>
                          <a:noFill/>
                        </a:ln>
                        <a:solidFill>
                          <a:schemeClr val="tx1"/>
                        </a:solidFill>
                        <a:effectLst/>
                        <a:latin typeface="Arial" charset="0"/>
                        <a:ea typeface="新細明體" charset="-120"/>
                        <a:cs typeface="Times New Roman"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5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8</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Surveon certified sales rep</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9</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Surveon certified technician(s)</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10</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Provide Surveon site/ project references</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5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11</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Register products to avoid channel conflicts</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12</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Keep Surveon inventory</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13</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charset="-120"/>
                          <a:cs typeface="Arial" charset="0"/>
                        </a:rPr>
                        <a:t>Sign official partnership agreement</a:t>
                      </a:r>
                      <a:r>
                        <a:rPr kumimoji="1" lang="en-US" altLang="zh-TW" sz="1400" b="0" i="0" u="none" strike="noStrike" cap="none" normalizeH="0" baseline="0" dirty="0" smtClean="0">
                          <a:ln>
                            <a:noFill/>
                          </a:ln>
                          <a:solidFill>
                            <a:srgbClr val="0000FF"/>
                          </a:solidFill>
                          <a:effectLst/>
                          <a:latin typeface="Arial" charset="0"/>
                          <a:ea typeface="新細明體" charset="-120"/>
                          <a:cs typeface="Arial" charset="0"/>
                        </a:rPr>
                        <a:t>  </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defRPr/>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52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14</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cs typeface="Arial" charset="0"/>
                        </a:rPr>
                        <a:t>List Surveon as a partner on website</a:t>
                      </a: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06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15</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Provide a Surveon product page on website</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altLang="zh-TW" sz="1400" b="0" i="0" u="none" strike="noStrike" cap="none" normalizeH="0" baseline="0" dirty="0" smtClean="0">
                        <a:ln>
                          <a:noFill/>
                        </a:ln>
                        <a:solidFill>
                          <a:schemeClr val="tx1"/>
                        </a:solidFill>
                        <a:effectLst/>
                        <a:latin typeface="Arial" charset="0"/>
                        <a:ea typeface="新細明體"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8578" name="Picture 884" descr="logo_Channel-Partner"/>
          <p:cNvPicPr>
            <a:picLocks noChangeAspect="1" noChangeArrowheads="1"/>
          </p:cNvPicPr>
          <p:nvPr/>
        </p:nvPicPr>
        <p:blipFill>
          <a:blip r:embed="rId5" cstate="email"/>
          <a:srcRect/>
          <a:stretch>
            <a:fillRect/>
          </a:stretch>
        </p:blipFill>
        <p:spPr bwMode="auto">
          <a:xfrm>
            <a:off x="5148064" y="968276"/>
            <a:ext cx="792162" cy="444500"/>
          </a:xfrm>
          <a:prstGeom prst="rect">
            <a:avLst/>
          </a:prstGeom>
          <a:noFill/>
          <a:ln w="9525">
            <a:solidFill>
              <a:schemeClr val="bg1">
                <a:lumMod val="85000"/>
              </a:schemeClr>
            </a:solidFill>
            <a:miter lim="800000"/>
            <a:headEnd/>
            <a:tailEnd/>
          </a:ln>
        </p:spPr>
      </p:pic>
      <p:pic>
        <p:nvPicPr>
          <p:cNvPr id="18579" name="Picture 885" descr="logo_Gold-Partner"/>
          <p:cNvPicPr>
            <a:picLocks noChangeAspect="1" noChangeArrowheads="1"/>
          </p:cNvPicPr>
          <p:nvPr/>
        </p:nvPicPr>
        <p:blipFill>
          <a:blip r:embed="rId6" cstate="email"/>
          <a:srcRect/>
          <a:stretch>
            <a:fillRect/>
          </a:stretch>
        </p:blipFill>
        <p:spPr bwMode="auto">
          <a:xfrm>
            <a:off x="6372126" y="969864"/>
            <a:ext cx="792162" cy="442912"/>
          </a:xfrm>
          <a:prstGeom prst="rect">
            <a:avLst/>
          </a:prstGeom>
          <a:noFill/>
          <a:ln w="9525">
            <a:solidFill>
              <a:schemeClr val="bg1">
                <a:lumMod val="85000"/>
              </a:schemeClr>
            </a:solidFill>
            <a:miter lim="800000"/>
            <a:headEnd/>
            <a:tailEnd/>
          </a:ln>
        </p:spPr>
      </p:pic>
      <p:pic>
        <p:nvPicPr>
          <p:cNvPr id="18580" name="Picture 886" descr="logo_Platinum-Partner"/>
          <p:cNvPicPr>
            <a:picLocks noChangeAspect="1" noChangeArrowheads="1"/>
          </p:cNvPicPr>
          <p:nvPr/>
        </p:nvPicPr>
        <p:blipFill>
          <a:blip r:embed="rId7" cstate="email"/>
          <a:srcRect/>
          <a:stretch>
            <a:fillRect/>
          </a:stretch>
        </p:blipFill>
        <p:spPr bwMode="auto">
          <a:xfrm>
            <a:off x="7668344" y="969863"/>
            <a:ext cx="792162" cy="442913"/>
          </a:xfrm>
          <a:prstGeom prst="rect">
            <a:avLst/>
          </a:prstGeom>
          <a:noFill/>
          <a:ln w="9525">
            <a:solidFill>
              <a:schemeClr val="bg1">
                <a:lumMod val="85000"/>
              </a:schemeClr>
            </a:solidFill>
            <a:miter lim="800000"/>
            <a:headEnd/>
            <a:tailEnd/>
          </a:ln>
        </p:spPr>
      </p:pic>
      <p:sp>
        <p:nvSpPr>
          <p:cNvPr id="49"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rPr>
              <a:t>Surveon Partner Requirements </a:t>
            </a:r>
            <a:endParaRPr lang="en-US" altLang="zh-TW" sz="3000" b="1" dirty="0">
              <a:solidFill>
                <a:srgbClr val="6094CE"/>
              </a:solidFill>
              <a:latin typeface="+mn-lt"/>
              <a:ea typeface="新細明體" pitchFamily="18" charset="-120"/>
            </a:endParaRPr>
          </a:p>
        </p:txBody>
      </p:sp>
      <p:sp>
        <p:nvSpPr>
          <p:cNvPr id="50"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47"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11</a:t>
            </a:fld>
            <a:endParaRPr lang="en-US" altLang="zh-TW" sz="1400" dirty="0"/>
          </a:p>
        </p:txBody>
      </p:sp>
      <p:pic>
        <p:nvPicPr>
          <p:cNvPr id="48" name="Picture 57" descr="surveon logo_Colored_solgan"/>
          <p:cNvPicPr>
            <a:picLocks noChangeAspect="1" noChangeArrowheads="1"/>
          </p:cNvPicPr>
          <p:nvPr/>
        </p:nvPicPr>
        <p:blipFill>
          <a:blip r:embed="rId8" cstate="print"/>
          <a:srcRect/>
          <a:stretch>
            <a:fillRect/>
          </a:stretch>
        </p:blipFill>
        <p:spPr bwMode="auto">
          <a:xfrm>
            <a:off x="7380312" y="6371593"/>
            <a:ext cx="1296144" cy="369775"/>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41"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3" name="Picture 240"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4" name="Picture 239"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5" name="Picture 238"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6" name="Picture 237"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7" name="Picture 236"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8" name="Picture 235"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19" name="Picture 234"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0" name="Picture 233"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1" name="Picture 232"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2" name="Picture 231"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3" name="Picture 230"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4" name="Picture 229"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5" name="Picture 228"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6" name="Picture 227"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7" name="Picture 226"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8" name="Picture 225"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29" name="Picture 224"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0" name="Picture 223"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1" name="Picture 222"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2" name="Picture 221"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3" name="Picture 220"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4" name="Picture 219"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5" name="Picture 218"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6" name="Picture 217"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7" name="Picture 216"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8" name="Picture 215"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39" name="Picture 214"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0" name="Picture 213"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1" name="Picture 212"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2" name="Picture 211"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3" name="Picture 210"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4" name="Picture 209"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5" name="Picture 208"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6" name="Picture 207"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pic>
        <p:nvPicPr>
          <p:cNvPr id="17447" name="Picture 206" descr="http://www.axis.com/partner/channel_program/img/check.gif"/>
          <p:cNvPicPr>
            <a:picLocks noChangeAspect="1" noChangeArrowheads="1"/>
          </p:cNvPicPr>
          <p:nvPr/>
        </p:nvPicPr>
        <p:blipFill>
          <a:blip r:embed="rId3" r:link="rId4" cstate="email"/>
          <a:srcRect/>
          <a:stretch>
            <a:fillRect/>
          </a:stretch>
        </p:blipFill>
        <p:spPr bwMode="auto">
          <a:xfrm>
            <a:off x="1803400" y="-682625"/>
            <a:ext cx="95250" cy="95250"/>
          </a:xfrm>
          <a:prstGeom prst="rect">
            <a:avLst/>
          </a:prstGeom>
          <a:noFill/>
          <a:ln w="9525">
            <a:noFill/>
            <a:miter lim="800000"/>
            <a:headEnd/>
            <a:tailEnd/>
          </a:ln>
        </p:spPr>
      </p:pic>
      <p:sp>
        <p:nvSpPr>
          <p:cNvPr id="17448" name="Rectangle 250"/>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49" name="Rectangle 252"/>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0" name="Rectangle 254"/>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1" name="Rectangle 258"/>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2" name="Rectangle 260"/>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3" name="Rectangle 262"/>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4" name="Rectangle 266"/>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5" name="Rectangle 268"/>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6" name="Rectangle 270"/>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7" name="Rectangle 274"/>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8" name="Rectangle 276"/>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59" name="Rectangle 278"/>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0" name="Rectangle 284"/>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1" name="Rectangle 286"/>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2" name="Rectangle 290"/>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3" name="Rectangle 292"/>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4" name="Rectangle 294"/>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5" name="Rectangle 299"/>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6" name="Rectangle 301"/>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7" name="Rectangle 307"/>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8" name="Rectangle 311"/>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69" name="Rectangle 313"/>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0" name="Rectangle 315"/>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1" name="Rectangle 320"/>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2" name="Rectangle 322"/>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3" name="Rectangle 326"/>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4" name="Rectangle 328"/>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5" name="Rectangle 330"/>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6" name="Rectangle 335"/>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7" name="Rectangle 337"/>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8" name="Rectangle 342"/>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79" name="Rectangle 344"/>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80" name="Rectangle 346"/>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81" name="Rectangle 350"/>
          <p:cNvSpPr>
            <a:spLocks noChangeArrowheads="1"/>
          </p:cNvSpPr>
          <p:nvPr/>
        </p:nvSpPr>
        <p:spPr bwMode="auto">
          <a:xfrm>
            <a:off x="1803400" y="-682625"/>
            <a:ext cx="6762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82" name="Rectangle 352"/>
          <p:cNvSpPr>
            <a:spLocks noChangeArrowheads="1"/>
          </p:cNvSpPr>
          <p:nvPr/>
        </p:nvSpPr>
        <p:spPr bwMode="auto">
          <a:xfrm>
            <a:off x="1803400" y="-682625"/>
            <a:ext cx="790575" cy="0"/>
          </a:xfrm>
          <a:prstGeom prst="rect">
            <a:avLst/>
          </a:prstGeom>
          <a:solidFill>
            <a:srgbClr val="FFFFFF"/>
          </a:solidFill>
          <a:ln w="9525">
            <a:noFill/>
            <a:miter lim="800000"/>
            <a:headEnd/>
            <a:tailEnd/>
          </a:ln>
        </p:spPr>
        <p:txBody>
          <a:bodyPr wrap="none" anchor="ctr">
            <a:spAutoFit/>
          </a:bodyPr>
          <a:lstStyle/>
          <a:p>
            <a:endParaRPr lang="zh-TW" altLang="en-US"/>
          </a:p>
        </p:txBody>
      </p:sp>
      <p:sp>
        <p:nvSpPr>
          <p:cNvPr id="17483" name="Rectangle 354"/>
          <p:cNvSpPr>
            <a:spLocks noChangeArrowheads="1"/>
          </p:cNvSpPr>
          <p:nvPr/>
        </p:nvSpPr>
        <p:spPr bwMode="auto">
          <a:xfrm>
            <a:off x="1803400" y="-682625"/>
            <a:ext cx="909638" cy="0"/>
          </a:xfrm>
          <a:prstGeom prst="rect">
            <a:avLst/>
          </a:prstGeom>
          <a:solidFill>
            <a:srgbClr val="FFFFFF"/>
          </a:solidFill>
          <a:ln w="9525">
            <a:noFill/>
            <a:miter lim="800000"/>
            <a:headEnd/>
            <a:tailEnd/>
          </a:ln>
        </p:spPr>
        <p:txBody>
          <a:bodyPr wrap="none" anchor="ctr">
            <a:spAutoFit/>
          </a:bodyPr>
          <a:lstStyle/>
          <a:p>
            <a:endParaRPr lang="zh-TW" altLang="en-US"/>
          </a:p>
        </p:txBody>
      </p:sp>
      <p:graphicFrame>
        <p:nvGraphicFramePr>
          <p:cNvPr id="1084887" name="Group 1495"/>
          <p:cNvGraphicFramePr>
            <a:graphicFrameLocks noGrp="1"/>
          </p:cNvGraphicFramePr>
          <p:nvPr/>
        </p:nvGraphicFramePr>
        <p:xfrm>
          <a:off x="539552" y="1223590"/>
          <a:ext cx="8208913" cy="1557338"/>
        </p:xfrm>
        <a:graphic>
          <a:graphicData uri="http://schemas.openxmlformats.org/drawingml/2006/table">
            <a:tbl>
              <a:tblPr/>
              <a:tblGrid>
                <a:gridCol w="732779"/>
                <a:gridCol w="3976888"/>
                <a:gridCol w="1211905"/>
                <a:gridCol w="1210422"/>
                <a:gridCol w="1076919"/>
              </a:tblGrid>
              <a:tr h="15081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cs typeface="Arial" charset="0"/>
                        </a:rPr>
                        <a:t>  Sales Support</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57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1</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Surveon provided sales leads</a:t>
                      </a:r>
                      <a:endPar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2</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Special price support for strategic projects</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63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3</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2"/>
                          </a:solidFill>
                          <a:effectLst/>
                          <a:latin typeface="Arial" charset="0"/>
                          <a:ea typeface="新細明體" pitchFamily="18" charset="-120"/>
                          <a:cs typeface="Arial" charset="0"/>
                        </a:rPr>
                        <a:t>  </a:t>
                      </a: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Credit term </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zh-TW" altLang="zh-TW" sz="1400" b="0" i="0" u="none" strike="noStrike" cap="none" normalizeH="0" baseline="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49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4</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  Dedicated sales representative</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084921" name="Group 1529"/>
          <p:cNvGraphicFramePr>
            <a:graphicFrameLocks noGrp="1"/>
          </p:cNvGraphicFramePr>
          <p:nvPr/>
        </p:nvGraphicFramePr>
        <p:xfrm>
          <a:off x="539551" y="2743200"/>
          <a:ext cx="8208913" cy="2365377"/>
        </p:xfrm>
        <a:graphic>
          <a:graphicData uri="http://schemas.openxmlformats.org/drawingml/2006/table">
            <a:tbl>
              <a:tblPr/>
              <a:tblGrid>
                <a:gridCol w="732779"/>
                <a:gridCol w="3976888"/>
                <a:gridCol w="1211905"/>
                <a:gridCol w="1210422"/>
                <a:gridCol w="1076919"/>
              </a:tblGrid>
              <a:tr h="320675">
                <a:tc gridSpan="5">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cs typeface="Arial" charset="0"/>
                        </a:rPr>
                        <a:t>Marketing Support</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5</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Local exhibition sponsorship</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sz="1400" b="0" i="0" u="none" strike="noStrike" cap="none" normalizeH="0" baseline="0" dirty="0" smtClean="0">
                        <a:ln>
                          <a:noFill/>
                        </a:ln>
                        <a:solidFill>
                          <a:schemeClr val="accent2"/>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28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6</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Local training/event sponsorship</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7</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Training/event standard package</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8</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Marketing materials</a:t>
                      </a:r>
                      <a:endParaRPr kumimoji="1" lang="en-US" altLang="zh-TW" sz="1400" b="0" i="0" u="none" strike="noStrike" cap="none" normalizeH="0" baseline="0" dirty="0" smtClean="0">
                        <a:ln>
                          <a:noFill/>
                        </a:ln>
                        <a:solidFill>
                          <a:schemeClr val="accent2"/>
                        </a:solidFill>
                        <a:effectLst/>
                        <a:latin typeface="Arial" charset="0"/>
                        <a:ea typeface="新細明體" pitchFamily="18" charset="-12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Limited</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93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9</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Special promotion projects</a:t>
                      </a: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endParaRPr kumimoji="1" lang="en-US"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10</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  Partner Recognition Certificate </a:t>
                      </a:r>
                      <a:endParaRPr kumimoji="1" lang="en-US" altLang="zh-TW" sz="1400" b="0" i="0" u="none" strike="noStrike" cap="none" normalizeH="0" baseline="0" dirty="0" smtClean="0">
                        <a:ln>
                          <a:noFill/>
                        </a:ln>
                        <a:solidFill>
                          <a:schemeClr val="accent2"/>
                        </a:solidFill>
                        <a:effectLst/>
                        <a:latin typeface="Arial" charset="0"/>
                        <a:ea typeface="新細明體" pitchFamily="18" charset="-120"/>
                        <a:cs typeface="Arial"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084890" name="Group 1498"/>
          <p:cNvGraphicFramePr>
            <a:graphicFrameLocks noGrp="1"/>
          </p:cNvGraphicFramePr>
          <p:nvPr/>
        </p:nvGraphicFramePr>
        <p:xfrm>
          <a:off x="539551" y="5046663"/>
          <a:ext cx="8208913" cy="1263651"/>
        </p:xfrm>
        <a:graphic>
          <a:graphicData uri="http://schemas.openxmlformats.org/drawingml/2006/table">
            <a:tbl>
              <a:tblPr/>
              <a:tblGrid>
                <a:gridCol w="726846"/>
                <a:gridCol w="3982821"/>
                <a:gridCol w="1211905"/>
                <a:gridCol w="1210422"/>
                <a:gridCol w="1076919"/>
              </a:tblGrid>
              <a:tr h="320675">
                <a:tc gridSpan="5">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Arial" charset="0"/>
                          <a:ea typeface="新細明體" pitchFamily="18" charset="-120"/>
                          <a:cs typeface="Arial" charset="0"/>
                        </a:rPr>
                        <a:t>Technical Support</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E6E6E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11</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Dedicated technical support staff</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223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12</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Dedicated RMA support</a:t>
                      </a:r>
                      <a:endPar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ts val="400"/>
                        </a:spcBef>
                        <a:spcAft>
                          <a:spcPct val="0"/>
                        </a:spcAft>
                        <a:buClr>
                          <a:schemeClr val="accent1"/>
                        </a:buClr>
                        <a:buSzPct val="68000"/>
                        <a:buFont typeface="Wingdings 3" pitchFamily="18" charset="2"/>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rPr>
                        <a:t>V</a:t>
                      </a:r>
                      <a:endParaRPr kumimoji="1" lang="en-US" altLang="zh-TW" sz="1400" b="0" i="0" u="none" strike="noStrike" cap="none" normalizeH="0" baseline="0" dirty="0" smtClean="0">
                        <a:ln>
                          <a:noFill/>
                        </a:ln>
                        <a:solidFill>
                          <a:schemeClr val="tx1"/>
                        </a:solidFill>
                        <a:effectLst/>
                        <a:latin typeface="Lucida Sans Unicode" pitchFamily="34"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r h="319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Arial" charset="0"/>
                          <a:ea typeface="新細明體" pitchFamily="18" charset="-120"/>
                          <a:cs typeface="Arial" charset="0"/>
                        </a:rPr>
                        <a:t>13</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Product/ technical training and seminars </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Web-based</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Onsite</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109538" marR="0" lvl="0" indent="0" algn="ct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rgbClr val="000000"/>
                          </a:solidFill>
                          <a:effectLst/>
                          <a:latin typeface="Arial" charset="0"/>
                          <a:ea typeface="新細明體" pitchFamily="18" charset="-120"/>
                          <a:cs typeface="Arial" charset="0"/>
                        </a:rPr>
                        <a:t>Onsite</a:t>
                      </a: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solidFill>
                      <a:srgbClr val="FFFFFF"/>
                    </a:solidFill>
                  </a:tcPr>
                </a:tc>
              </a:tr>
            </a:tbl>
          </a:graphicData>
        </a:graphic>
      </p:graphicFrame>
      <p:pic>
        <p:nvPicPr>
          <p:cNvPr id="17604" name="Picture 1526" descr="logo_Channel-Partner"/>
          <p:cNvPicPr>
            <a:picLocks noChangeAspect="1" noChangeArrowheads="1"/>
          </p:cNvPicPr>
          <p:nvPr/>
        </p:nvPicPr>
        <p:blipFill>
          <a:blip r:embed="rId5" cstate="email"/>
          <a:srcRect/>
          <a:stretch>
            <a:fillRect/>
          </a:stretch>
        </p:blipFill>
        <p:spPr bwMode="auto">
          <a:xfrm>
            <a:off x="5508104" y="1052736"/>
            <a:ext cx="792013" cy="443761"/>
          </a:xfrm>
          <a:prstGeom prst="rect">
            <a:avLst/>
          </a:prstGeom>
          <a:noFill/>
          <a:ln w="9525">
            <a:noFill/>
            <a:miter lim="800000"/>
            <a:headEnd/>
            <a:tailEnd/>
          </a:ln>
        </p:spPr>
      </p:pic>
      <p:pic>
        <p:nvPicPr>
          <p:cNvPr id="17605" name="Picture 1527" descr="logo_Gold-Partner"/>
          <p:cNvPicPr>
            <a:picLocks noChangeAspect="1" noChangeArrowheads="1"/>
          </p:cNvPicPr>
          <p:nvPr/>
        </p:nvPicPr>
        <p:blipFill>
          <a:blip r:embed="rId6" cstate="email"/>
          <a:srcRect/>
          <a:stretch>
            <a:fillRect/>
          </a:stretch>
        </p:blipFill>
        <p:spPr bwMode="auto">
          <a:xfrm>
            <a:off x="6660232" y="1052735"/>
            <a:ext cx="792088" cy="443803"/>
          </a:xfrm>
          <a:prstGeom prst="rect">
            <a:avLst/>
          </a:prstGeom>
          <a:noFill/>
          <a:ln w="9525">
            <a:noFill/>
            <a:miter lim="800000"/>
            <a:headEnd/>
            <a:tailEnd/>
          </a:ln>
        </p:spPr>
      </p:pic>
      <p:pic>
        <p:nvPicPr>
          <p:cNvPr id="17606" name="Picture 1528" descr="logo_Platinum-Partner"/>
          <p:cNvPicPr>
            <a:picLocks noChangeAspect="1" noChangeArrowheads="1"/>
          </p:cNvPicPr>
          <p:nvPr/>
        </p:nvPicPr>
        <p:blipFill>
          <a:blip r:embed="rId7" cstate="email"/>
          <a:srcRect/>
          <a:stretch>
            <a:fillRect/>
          </a:stretch>
        </p:blipFill>
        <p:spPr bwMode="auto">
          <a:xfrm>
            <a:off x="7812360" y="1052736"/>
            <a:ext cx="792088" cy="443150"/>
          </a:xfrm>
          <a:prstGeom prst="rect">
            <a:avLst/>
          </a:prstGeom>
          <a:noFill/>
          <a:ln w="9525">
            <a:noFill/>
            <a:miter lim="800000"/>
            <a:headEnd/>
            <a:tailEnd/>
          </a:ln>
        </p:spPr>
      </p:pic>
      <p:sp>
        <p:nvSpPr>
          <p:cNvPr id="17607" name="Text Box 1530"/>
          <p:cNvSpPr txBox="1">
            <a:spLocks noChangeArrowheads="1"/>
          </p:cNvSpPr>
          <p:nvPr/>
        </p:nvSpPr>
        <p:spPr bwMode="auto">
          <a:xfrm>
            <a:off x="466998" y="6309320"/>
            <a:ext cx="2952874" cy="276999"/>
          </a:xfrm>
          <a:prstGeom prst="rect">
            <a:avLst/>
          </a:prstGeom>
          <a:noFill/>
          <a:ln w="9525">
            <a:noFill/>
            <a:miter lim="800000"/>
            <a:headEnd/>
            <a:tailEnd/>
          </a:ln>
        </p:spPr>
        <p:txBody>
          <a:bodyPr wrap="square">
            <a:spAutoFit/>
          </a:bodyPr>
          <a:lstStyle/>
          <a:p>
            <a:pPr algn="ctr">
              <a:spcBef>
                <a:spcPct val="50000"/>
              </a:spcBef>
            </a:pPr>
            <a:r>
              <a:rPr lang="en-US" altLang="zh-TW" sz="1200" dirty="0"/>
              <a:t>*All benefits granted upon </a:t>
            </a:r>
            <a:r>
              <a:rPr lang="en-US" altLang="zh-TW" sz="1200" dirty="0" smtClean="0"/>
              <a:t>Surveon approval</a:t>
            </a:r>
            <a:r>
              <a:rPr lang="en-US" altLang="zh-TW" sz="1200" dirty="0"/>
              <a:t>.</a:t>
            </a:r>
          </a:p>
        </p:txBody>
      </p:sp>
      <p:sp>
        <p:nvSpPr>
          <p:cNvPr id="83"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rPr>
              <a:t>Surveon Partner Benefits</a:t>
            </a:r>
            <a:endParaRPr lang="en-US" altLang="zh-TW" sz="3000" b="1" dirty="0">
              <a:solidFill>
                <a:srgbClr val="6094CE"/>
              </a:solidFill>
              <a:latin typeface="+mn-lt"/>
              <a:ea typeface="新細明體" pitchFamily="18" charset="-120"/>
            </a:endParaRPr>
          </a:p>
        </p:txBody>
      </p:sp>
      <p:sp>
        <p:nvSpPr>
          <p:cNvPr id="84"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8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latin typeface="+mn-lt"/>
                <a:cs typeface="Arial" pitchFamily="34" charset="0"/>
              </a:rPr>
              <a:pPr algn="r"/>
              <a:t>12</a:t>
            </a:fld>
            <a:endParaRPr lang="en-US" altLang="zh-TW" sz="1400" dirty="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13</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Surveon Partner Certification Program</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Surveon Partner Certification Program</a:t>
            </a:r>
            <a:endParaRPr lang="en-US" altLang="zh-TW" sz="3000" b="1" dirty="0">
              <a:solidFill>
                <a:srgbClr val="6094CE"/>
              </a:solidFill>
              <a:latin typeface="+mn-lt"/>
              <a:ea typeface="新細明體" pitchFamily="18" charset="-120"/>
            </a:endParaRPr>
          </a:p>
        </p:txBody>
      </p:sp>
      <p:sp>
        <p:nvSpPr>
          <p:cNvPr id="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latin typeface="+mn-lt"/>
                <a:cs typeface="Arial" pitchFamily="34" charset="0"/>
              </a:rPr>
              <a:pPr algn="r"/>
              <a:t>14</a:t>
            </a:fld>
            <a:endParaRPr lang="en-US" altLang="zh-TW" sz="1400" dirty="0">
              <a:latin typeface="+mn-lt"/>
              <a:cs typeface="Arial" pitchFamily="34" charset="0"/>
            </a:endParaRPr>
          </a:p>
        </p:txBody>
      </p:sp>
      <p:sp>
        <p:nvSpPr>
          <p:cNvPr id="7" name="矩形 6"/>
          <p:cNvSpPr/>
          <p:nvPr/>
        </p:nvSpPr>
        <p:spPr>
          <a:xfrm>
            <a:off x="611560" y="1198675"/>
            <a:ext cx="7992888" cy="4102533"/>
          </a:xfrm>
          <a:prstGeom prst="rect">
            <a:avLst/>
          </a:prstGeom>
        </p:spPr>
        <p:txBody>
          <a:bodyPr wrap="square">
            <a:spAutoFit/>
          </a:bodyPr>
          <a:lstStyle/>
          <a:p>
            <a:pPr>
              <a:lnSpc>
                <a:spcPct val="150000"/>
              </a:lnSpc>
            </a:pPr>
            <a:r>
              <a:rPr lang="en-US" altLang="zh-TW" sz="2200" dirty="0" smtClean="0"/>
              <a:t>Surveon Certification Program (MSCP) is to enable Surveon’s partners with professional knowledge for promoting Surveon’s complete megapixel solutions.  </a:t>
            </a:r>
          </a:p>
          <a:p>
            <a:pPr>
              <a:lnSpc>
                <a:spcPct val="150000"/>
              </a:lnSpc>
            </a:pPr>
            <a:endParaRPr lang="en-US" altLang="zh-TW" sz="2200" dirty="0" smtClean="0"/>
          </a:p>
          <a:p>
            <a:pPr>
              <a:lnSpc>
                <a:spcPct val="150000"/>
              </a:lnSpc>
            </a:pPr>
            <a:r>
              <a:rPr lang="en-US" altLang="zh-TW" sz="2200" dirty="0" smtClean="0"/>
              <a:t>The MSCP includes a series of training courses and certifications from IP video basics, business correspondence, product details, to technical support.  All Surveon partners should have a specified number of people complete the Sales and Technical Certifications.</a:t>
            </a:r>
            <a:endParaRPr lang="en-US" altLang="zh-TW" sz="22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p:cNvPr>
          <p:cNvPicPr>
            <a:picLocks noChangeAspect="1" noChangeArrowheads="1"/>
          </p:cNvPicPr>
          <p:nvPr/>
        </p:nvPicPr>
        <p:blipFill>
          <a:blip r:embed="rId4" cstate="print"/>
          <a:srcRect/>
          <a:stretch>
            <a:fillRect/>
          </a:stretch>
        </p:blipFill>
        <p:spPr bwMode="auto">
          <a:xfrm>
            <a:off x="899592" y="1124744"/>
            <a:ext cx="7344816" cy="4968552"/>
          </a:xfrm>
          <a:prstGeom prst="rect">
            <a:avLst/>
          </a:prstGeom>
          <a:noFill/>
          <a:ln w="9525">
            <a:noFill/>
            <a:miter lim="800000"/>
            <a:headEnd/>
            <a:tailEnd/>
          </a:ln>
        </p:spPr>
      </p:pic>
      <p:sp>
        <p:nvSpPr>
          <p:cNvPr id="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rPr>
              <a:t>Surveon Partner Online Training Events</a:t>
            </a:r>
            <a:endParaRPr lang="en-US" altLang="zh-TW" sz="3000" b="1" dirty="0">
              <a:solidFill>
                <a:srgbClr val="6094CE"/>
              </a:solidFill>
              <a:latin typeface="+mn-lt"/>
              <a:ea typeface="新細明體" pitchFamily="18" charset="-120"/>
            </a:endParaRPr>
          </a:p>
        </p:txBody>
      </p:sp>
      <p:sp>
        <p:nvSpPr>
          <p:cNvPr id="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latin typeface="+mn-lt"/>
                <a:cs typeface="Arial" pitchFamily="34" charset="0"/>
              </a:rPr>
              <a:pPr algn="r"/>
              <a:t>15</a:t>
            </a:fld>
            <a:endParaRPr lang="en-US" altLang="zh-TW" sz="1400" dirty="0">
              <a:latin typeface="+mn-lt"/>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105" name="Group 273"/>
          <p:cNvGraphicFramePr>
            <a:graphicFrameLocks noGrp="1"/>
          </p:cNvGraphicFramePr>
          <p:nvPr>
            <p:ph idx="4294967295"/>
          </p:nvPr>
        </p:nvGraphicFramePr>
        <p:xfrm>
          <a:off x="539552" y="912813"/>
          <a:ext cx="8229600" cy="2303147"/>
        </p:xfrm>
        <a:graphic>
          <a:graphicData uri="http://schemas.openxmlformats.org/drawingml/2006/table">
            <a:tbl>
              <a:tblPr/>
              <a:tblGrid>
                <a:gridCol w="1216025"/>
                <a:gridCol w="2719388"/>
                <a:gridCol w="3132137"/>
                <a:gridCol w="1162050"/>
              </a:tblGrid>
              <a:tr h="271463">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Surveon Certification Course </a:t>
                      </a:r>
                      <a:r>
                        <a:rPr kumimoji="1" lang="en-US" altLang="zh-TW" sz="1400" b="1" i="0" u="none" strike="noStrike" cap="none" normalizeH="0" baseline="0" dirty="0" smtClean="0">
                          <a:ln>
                            <a:noFill/>
                          </a:ln>
                          <a:solidFill>
                            <a:schemeClr val="bg1"/>
                          </a:solidFill>
                          <a:effectLst/>
                          <a:latin typeface="Arial"/>
                          <a:ea typeface="新細明體" pitchFamily="18" charset="-120"/>
                          <a:cs typeface="Times New Roman" pitchFamily="18" charset="0"/>
                        </a:rPr>
                        <a:t>–</a:t>
                      </a:r>
                      <a:r>
                        <a:rPr kumimoji="1" lang="en-US" altLang="zh-TW" sz="14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 Basic</a:t>
                      </a:r>
                      <a:endParaRPr kumimoji="1" lang="en-US" altLang="zh-TW" sz="1400" b="1" i="0" u="none" strike="noStrike" cap="none" normalizeH="0" baseline="0" dirty="0" smtClean="0">
                        <a:ln>
                          <a:noFill/>
                        </a:ln>
                        <a:solidFill>
                          <a:schemeClr val="bg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4F81BD"/>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7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Course Code</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Targeted Trainee</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Time (Hours)</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r>
              <a:tr h="246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MSCP-BA01</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IP Surveillance Basic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All</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MSCP-BA02</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Market Position</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All</a:t>
                      </a:r>
                      <a:endParaRPr kumimoji="1" lang="zh-TW" altLang="en-US" sz="1200" b="0"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MSCP-BB01</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IP Camera Basic</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All</a:t>
                      </a:r>
                      <a:endParaRPr kumimoji="1" lang="zh-TW" altLang="en-US" sz="1200" b="0"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88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MSCP-BB02</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IP Camera Introduction</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All</a:t>
                      </a:r>
                      <a:endParaRPr kumimoji="1" lang="zh-TW" altLang="en-US" sz="1200" b="0" i="0" u="none" strike="noStrike" cap="none" normalizeH="0" baseline="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MSCP-BC01</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Video Management Software Basic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All</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MSCP-BC02</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VMS Introduction</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All</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49112" name="Group 280"/>
          <p:cNvGraphicFramePr>
            <a:graphicFrameLocks noGrp="1"/>
          </p:cNvGraphicFramePr>
          <p:nvPr/>
        </p:nvGraphicFramePr>
        <p:xfrm>
          <a:off x="550863" y="3186113"/>
          <a:ext cx="8229600" cy="1402080"/>
        </p:xfrm>
        <a:graphic>
          <a:graphicData uri="http://schemas.openxmlformats.org/drawingml/2006/table">
            <a:tbl>
              <a:tblPr/>
              <a:tblGrid>
                <a:gridCol w="1216025"/>
                <a:gridCol w="2719387"/>
                <a:gridCol w="3132138"/>
                <a:gridCol w="1162050"/>
              </a:tblGrid>
              <a:tr h="273050">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Surveon Certification Course </a:t>
                      </a:r>
                      <a:r>
                        <a:rPr kumimoji="1" lang="en-US" altLang="zh-TW" sz="1400" b="1" i="0" u="none" strike="noStrike" cap="none" normalizeH="0" baseline="0" dirty="0" smtClean="0">
                          <a:ln>
                            <a:noFill/>
                          </a:ln>
                          <a:solidFill>
                            <a:schemeClr val="bg1"/>
                          </a:solidFill>
                          <a:effectLst/>
                          <a:latin typeface="Arial"/>
                          <a:ea typeface="新細明體" pitchFamily="18" charset="-120"/>
                          <a:cs typeface="Times New Roman" pitchFamily="18" charset="0"/>
                        </a:rPr>
                        <a:t>–</a:t>
                      </a:r>
                      <a:r>
                        <a:rPr kumimoji="1" lang="en-US" altLang="zh-TW" sz="14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 Business</a:t>
                      </a:r>
                      <a:endParaRPr kumimoji="1" lang="en-US" altLang="zh-TW" sz="1400" b="1" i="0" u="none" strike="noStrike" cap="none" normalizeH="0" baseline="0" dirty="0" smtClean="0">
                        <a:ln>
                          <a:noFill/>
                        </a:ln>
                        <a:solidFill>
                          <a:schemeClr val="bg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6094CE"/>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Course Code</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Targeted Trainee</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Time (Hours)</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r>
              <a:tr h="246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MSCP-SA01</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Surveon Complete Megapixel Solutions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Product / Sales Manager</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MSCP-SA02</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Product Feature Highlights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Product / Sales Manager</a:t>
                      </a:r>
                      <a:endParaRPr kumimoji="1" lang="zh-TW" altLang="en-US" sz="12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MSCP-SA03</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Megapixel Video Solution Design</a:t>
                      </a:r>
                      <a:endParaRPr kumimoji="1" lang="zh-TW" altLang="en-US"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Product / Sales Manager</a:t>
                      </a:r>
                      <a:endParaRPr kumimoji="1" lang="zh-TW" altLang="en-US"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2</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49113" name="Group 281"/>
          <p:cNvGraphicFramePr>
            <a:graphicFrameLocks noGrp="1"/>
          </p:cNvGraphicFramePr>
          <p:nvPr/>
        </p:nvGraphicFramePr>
        <p:xfrm>
          <a:off x="539750" y="4581525"/>
          <a:ext cx="8240713" cy="1676400"/>
        </p:xfrm>
        <a:graphic>
          <a:graphicData uri="http://schemas.openxmlformats.org/drawingml/2006/table">
            <a:tbl>
              <a:tblPr/>
              <a:tblGrid>
                <a:gridCol w="1227138"/>
                <a:gridCol w="2719387"/>
                <a:gridCol w="3132138"/>
                <a:gridCol w="1162050"/>
              </a:tblGrid>
              <a:tr h="260350">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Surveon Certification Course </a:t>
                      </a:r>
                      <a:r>
                        <a:rPr kumimoji="1" lang="en-US" altLang="zh-TW" sz="1400" b="1" i="0" u="none" strike="noStrike" cap="none" normalizeH="0" baseline="0" dirty="0" smtClean="0">
                          <a:ln>
                            <a:noFill/>
                          </a:ln>
                          <a:solidFill>
                            <a:schemeClr val="bg1"/>
                          </a:solidFill>
                          <a:effectLst/>
                          <a:latin typeface="Arial"/>
                          <a:ea typeface="新細明體" pitchFamily="18" charset="-120"/>
                          <a:cs typeface="Times New Roman" pitchFamily="18" charset="0"/>
                        </a:rPr>
                        <a:t>–</a:t>
                      </a:r>
                      <a:r>
                        <a:rPr kumimoji="1" lang="en-US" altLang="zh-TW" sz="14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 Technical</a:t>
                      </a:r>
                      <a:endParaRPr kumimoji="1" lang="en-US" altLang="zh-TW" sz="1400" b="1" i="0" u="none" strike="noStrike" cap="none" normalizeH="0" baseline="0" dirty="0" smtClean="0">
                        <a:ln>
                          <a:noFill/>
                        </a:ln>
                        <a:solidFill>
                          <a:schemeClr val="bg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6094CE"/>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Course Code</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Targeted Trainee</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Time (Hours)</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r>
              <a:tr h="246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MSCP-TA01</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IP Camera Advanced</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Technical Support / Manager</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3</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MSCP-TA02</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VMS &amp; NVR Advanced</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Technical Support / Manager</a:t>
                      </a:r>
                      <a:endParaRPr kumimoji="1" lang="zh-TW" altLang="en-US" sz="12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3</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MSCP-TA03</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Solution Design</a:t>
                      </a:r>
                      <a:endParaRPr kumimoji="1" lang="zh-TW" altLang="en-US" sz="12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Technical Support / Manager</a:t>
                      </a:r>
                      <a:endParaRPr kumimoji="1" lang="zh-TW" altLang="en-US" sz="1200" b="0" i="0" u="none" strike="noStrike" cap="none" normalizeH="0" baseline="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3</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46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MSCP-TA04</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Solution Practice</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Technical Support / Manager</a:t>
                      </a:r>
                      <a:endParaRPr kumimoji="1" lang="zh-TW" altLang="en-US"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3</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6" name="Rectangle 2"/>
          <p:cNvSpPr txBox="1">
            <a:spLocks/>
          </p:cNvSpPr>
          <p:nvPr/>
        </p:nvSpPr>
        <p:spPr bwMode="auto">
          <a:xfrm>
            <a:off x="323528" y="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Surveon Partner Training Program - 1</a:t>
            </a:r>
            <a:endParaRPr lang="en-US" altLang="zh-TW" sz="3000" b="1" dirty="0">
              <a:solidFill>
                <a:srgbClr val="6094CE"/>
              </a:solidFill>
              <a:latin typeface="+mn-lt"/>
              <a:ea typeface="新細明體" pitchFamily="18" charset="-120"/>
            </a:endParaRP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b="1">
              <a:solidFill>
                <a:srgbClr val="000000"/>
              </a:solidFill>
              <a:latin typeface="+mn-lt"/>
              <a:ea typeface="新細明體" pitchFamily="18" charset="-120"/>
            </a:endParaRPr>
          </a:p>
        </p:txBody>
      </p:sp>
      <p:sp>
        <p:nvSpPr>
          <p:cNvPr id="8"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latin typeface="+mn-lt"/>
                <a:cs typeface="Arial" pitchFamily="34" charset="0"/>
              </a:rPr>
              <a:pPr algn="r"/>
              <a:t>16</a:t>
            </a:fld>
            <a:endParaRPr lang="en-US" altLang="zh-TW" sz="1400" dirty="0">
              <a:latin typeface="+mn-lt"/>
              <a:cs typeface="Arial" pitchFamily="34" charset="0"/>
            </a:endParaRPr>
          </a:p>
        </p:txBody>
      </p:sp>
      <p:pic>
        <p:nvPicPr>
          <p:cNvPr id="9"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8453" name="Group 165"/>
          <p:cNvGraphicFramePr>
            <a:graphicFrameLocks noGrp="1"/>
          </p:cNvGraphicFramePr>
          <p:nvPr/>
        </p:nvGraphicFramePr>
        <p:xfrm>
          <a:off x="899592" y="1209396"/>
          <a:ext cx="7488832" cy="4667874"/>
        </p:xfrm>
        <a:graphic>
          <a:graphicData uri="http://schemas.openxmlformats.org/drawingml/2006/table">
            <a:tbl>
              <a:tblPr/>
              <a:tblGrid>
                <a:gridCol w="2246361"/>
                <a:gridCol w="5242471"/>
              </a:tblGrid>
              <a:tr h="424772">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MSCP  Certification</a:t>
                      </a:r>
                      <a:endParaRPr kumimoji="1" lang="en-US" altLang="zh-TW" sz="1600" b="1" i="0" u="none" strike="noStrike" cap="none" normalizeH="0" baseline="0" dirty="0" smtClean="0">
                        <a:ln>
                          <a:noFill/>
                        </a:ln>
                        <a:solidFill>
                          <a:schemeClr val="bg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6094CE"/>
                    </a:solidFill>
                  </a:tcPr>
                </a:tc>
                <a:tc hMerge="1">
                  <a:txBody>
                    <a:bodyPr/>
                    <a:lstStyle/>
                    <a:p>
                      <a:endParaRPr lang="zh-TW" altLang="en-US"/>
                    </a:p>
                  </a:txBody>
                  <a:tcPr/>
                </a:tc>
              </a:tr>
              <a:tr h="2917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Level</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Capability</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r>
              <a:tr h="13891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MSCP Basic Level</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 Understand how the surveillance industry has developed</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0"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Understand the basic elements of a surveillance system</a:t>
                      </a:r>
                      <a:endPar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0"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Understand the basic technical structure of an IP Camera</a:t>
                      </a:r>
                      <a:endPar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0"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Understand the basic technical structure of VMS</a:t>
                      </a:r>
                      <a:endPar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0"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Understand basics of new product design and product selection</a:t>
                      </a:r>
                      <a:endPar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0"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Understand Surveon’s market positioning and focus</a:t>
                      </a:r>
                      <a:endParaRPr kumimoji="0"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138915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MSCP Business Level</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Possess all capabilities defined in the MSCP Basic Level</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Understand all product lineups of Surveon</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Familiar with the selling points of Surveon products</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 Capable of selecting appropriate Surveon products</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 Capable of designing basic solutions for Surveon products</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Familiar with basic VMS &amp; IP Camera operations</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117306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MSCP Technical Level</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25400" marR="0" lvl="0" indent="6350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Possess all capabilities defined in the MSCP Basic Level</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25400" marR="0" lvl="0" indent="6350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Familiar with technical parameters in Surveon IP Cameras</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25400" marR="0" lvl="0" indent="6350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Familiar with technical parameters in Surveon VMS/NVR</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25400" marR="0" lvl="0" indent="6350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Capable of designing advanced solutions for Surveon products</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p>
                      <a:pPr marL="25400" marR="0" lvl="0" indent="63500" algn="l" defTabSz="914400" rtl="0" eaLnBrk="0" fontAlgn="base" latinLnBrk="0" hangingPunct="0">
                        <a:lnSpc>
                          <a:spcPct val="100000"/>
                        </a:lnSpc>
                        <a:spcBef>
                          <a:spcPct val="0"/>
                        </a:spcBef>
                        <a:spcAft>
                          <a:spcPct val="0"/>
                        </a:spcAft>
                        <a:buClrTx/>
                        <a:buSzTx/>
                        <a:buFontTx/>
                        <a:buAutoNum type="arabicPeriod"/>
                        <a:tabLst/>
                      </a:pPr>
                      <a:r>
                        <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rPr>
                        <a:t> </a:t>
                      </a:r>
                      <a:r>
                        <a:rPr kumimoji="1" lang="en-US" altLang="zh-TW" sz="1400" b="0" i="0" u="none" strike="noStrike" cap="none" normalizeH="0" baseline="0" dirty="0" smtClean="0">
                          <a:ln>
                            <a:noFill/>
                          </a:ln>
                          <a:solidFill>
                            <a:schemeClr val="tx1"/>
                          </a:solidFill>
                          <a:effectLst/>
                          <a:latin typeface="+mn-lt"/>
                          <a:ea typeface="新細明體" pitchFamily="18" charset="-120"/>
                          <a:cs typeface="Times New Roman" pitchFamily="18" charset="0"/>
                        </a:rPr>
                        <a:t>Capable of configuring basic storage RAID systems</a:t>
                      </a:r>
                      <a:endParaRPr kumimoji="1" lang="zh-TW" altLang="en-US" sz="1400" b="0" i="0" u="none" strike="noStrike" cap="none" normalizeH="0" baseline="0" dirty="0" smtClean="0">
                        <a:ln>
                          <a:noFill/>
                        </a:ln>
                        <a:solidFill>
                          <a:schemeClr val="tx1"/>
                        </a:solidFill>
                        <a:effectLst/>
                        <a:latin typeface="+mn-lt"/>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Surveon Partner Training Program - 2</a:t>
            </a:r>
            <a:endParaRPr lang="en-US" altLang="zh-TW" sz="3000" b="1" dirty="0">
              <a:solidFill>
                <a:srgbClr val="6094CE"/>
              </a:solidFill>
              <a:latin typeface="+mn-lt"/>
              <a:ea typeface="新細明體" pitchFamily="18" charset="-120"/>
            </a:endParaRPr>
          </a:p>
        </p:txBody>
      </p:sp>
      <p:sp>
        <p:nvSpPr>
          <p:cNvPr id="5"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latin typeface="+mn-lt"/>
                <a:cs typeface="Arial" pitchFamily="34" charset="0"/>
              </a:rPr>
              <a:pPr algn="r"/>
              <a:t>17</a:t>
            </a:fld>
            <a:endParaRPr lang="en-US" altLang="zh-TW" sz="1400" dirty="0">
              <a:latin typeface="+mn-lt"/>
              <a:cs typeface="Arial" pitchFamily="34" charset="0"/>
            </a:endParaRPr>
          </a:p>
        </p:txBody>
      </p:sp>
      <p:pic>
        <p:nvPicPr>
          <p:cNvPr id="7"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43" name="Group 103"/>
          <p:cNvGraphicFramePr>
            <a:graphicFrameLocks noGrp="1"/>
          </p:cNvGraphicFramePr>
          <p:nvPr/>
        </p:nvGraphicFramePr>
        <p:xfrm>
          <a:off x="611560" y="1556793"/>
          <a:ext cx="8229600" cy="3734147"/>
        </p:xfrm>
        <a:graphic>
          <a:graphicData uri="http://schemas.openxmlformats.org/drawingml/2006/table">
            <a:tbl>
              <a:tblPr/>
              <a:tblGrid>
                <a:gridCol w="2232025"/>
                <a:gridCol w="5997575"/>
              </a:tblGrid>
              <a:tr h="288031">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2000" b="1" i="0" u="none" strike="noStrike" cap="none" normalizeH="0" baseline="0" dirty="0" smtClean="0">
                          <a:ln>
                            <a:noFill/>
                          </a:ln>
                          <a:solidFill>
                            <a:schemeClr val="bg1"/>
                          </a:solidFill>
                          <a:effectLst/>
                          <a:latin typeface="Calibri" pitchFamily="34" charset="0"/>
                          <a:ea typeface="新細明體" pitchFamily="18" charset="-120"/>
                          <a:cs typeface="Times New Roman" pitchFamily="18" charset="0"/>
                        </a:rPr>
                        <a:t>MSCP  Certification Requirement</a:t>
                      </a:r>
                      <a:endParaRPr kumimoji="1" lang="zh-TW" altLang="en-US" sz="2000" b="1" i="0" u="none" strike="noStrike" cap="none" normalizeH="0" baseline="0" dirty="0" smtClean="0">
                        <a:ln>
                          <a:noFill/>
                        </a:ln>
                        <a:solidFill>
                          <a:schemeClr val="bg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4F81BD"/>
                    </a:solidFill>
                  </a:tcPr>
                </a:tc>
                <a:tc hMerge="1">
                  <a:txBody>
                    <a:bodyPr/>
                    <a:lstStyle/>
                    <a:p>
                      <a:endParaRPr lang="zh-TW" altLang="en-US"/>
                    </a:p>
                  </a:txBody>
                  <a:tcPr/>
                </a:tc>
              </a:tr>
              <a:tr h="1798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Partner Level</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MSCP Requirement</a:t>
                      </a:r>
                      <a:endParaRPr kumimoji="1" lang="zh-TW" altLang="en-US" sz="18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chemeClr val="bg1">
                        <a:lumMod val="85000"/>
                      </a:schemeClr>
                    </a:solidFill>
                  </a:tcPr>
                </a:tc>
              </a:tr>
              <a:tr h="9827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2 x MSCP Basic Level</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96290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2 x MSCP Business Level</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3 x MSCP Technical Level</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102653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3 x MSCP Business Level</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6 x MSCP Technical Level</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bl>
          </a:graphicData>
        </a:graphic>
      </p:graphicFrame>
      <p:pic>
        <p:nvPicPr>
          <p:cNvPr id="23575" name="Picture 104" descr="logo_Channel-Partner"/>
          <p:cNvPicPr>
            <a:picLocks noChangeAspect="1" noChangeArrowheads="1"/>
          </p:cNvPicPr>
          <p:nvPr/>
        </p:nvPicPr>
        <p:blipFill>
          <a:blip r:embed="rId3" cstate="email"/>
          <a:srcRect/>
          <a:stretch>
            <a:fillRect/>
          </a:stretch>
        </p:blipFill>
        <p:spPr bwMode="auto">
          <a:xfrm>
            <a:off x="1043608" y="2429611"/>
            <a:ext cx="1297434" cy="727306"/>
          </a:xfrm>
          <a:prstGeom prst="rect">
            <a:avLst/>
          </a:prstGeom>
          <a:noFill/>
          <a:ln w="9525">
            <a:solidFill>
              <a:schemeClr val="bg1">
                <a:lumMod val="85000"/>
              </a:schemeClr>
            </a:solidFill>
            <a:miter lim="800000"/>
            <a:headEnd/>
            <a:tailEnd/>
          </a:ln>
        </p:spPr>
      </p:pic>
      <p:pic>
        <p:nvPicPr>
          <p:cNvPr id="23576" name="Picture 105" descr="logo_Gold-Partner"/>
          <p:cNvPicPr>
            <a:picLocks noChangeAspect="1" noChangeArrowheads="1"/>
          </p:cNvPicPr>
          <p:nvPr/>
        </p:nvPicPr>
        <p:blipFill>
          <a:blip r:embed="rId4" cstate="email"/>
          <a:srcRect/>
          <a:stretch>
            <a:fillRect/>
          </a:stretch>
        </p:blipFill>
        <p:spPr bwMode="auto">
          <a:xfrm>
            <a:off x="1043608" y="3455581"/>
            <a:ext cx="1296144" cy="725678"/>
          </a:xfrm>
          <a:prstGeom prst="rect">
            <a:avLst/>
          </a:prstGeom>
          <a:noFill/>
          <a:ln w="9525">
            <a:solidFill>
              <a:schemeClr val="bg1">
                <a:lumMod val="85000"/>
              </a:schemeClr>
            </a:solidFill>
            <a:miter lim="800000"/>
            <a:headEnd/>
            <a:tailEnd/>
          </a:ln>
        </p:spPr>
      </p:pic>
      <p:pic>
        <p:nvPicPr>
          <p:cNvPr id="23577" name="Picture 106" descr="logo_Platinum-Partner"/>
          <p:cNvPicPr>
            <a:picLocks noChangeAspect="1" noChangeArrowheads="1"/>
          </p:cNvPicPr>
          <p:nvPr/>
        </p:nvPicPr>
        <p:blipFill>
          <a:blip r:embed="rId5" cstate="email"/>
          <a:srcRect/>
          <a:stretch>
            <a:fillRect/>
          </a:stretch>
        </p:blipFill>
        <p:spPr bwMode="auto">
          <a:xfrm>
            <a:off x="1074955" y="4450112"/>
            <a:ext cx="1264797" cy="707080"/>
          </a:xfrm>
          <a:prstGeom prst="rect">
            <a:avLst/>
          </a:prstGeom>
          <a:noFill/>
          <a:ln w="9525">
            <a:solidFill>
              <a:schemeClr val="bg1">
                <a:lumMod val="85000"/>
              </a:schemeClr>
            </a:solidFill>
            <a:miter lim="800000"/>
            <a:headEnd/>
            <a:tailEnd/>
          </a:ln>
        </p:spPr>
      </p:pic>
      <p:sp>
        <p:nvSpPr>
          <p:cNvPr id="7"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Surveon Partner Training Program - 3</a:t>
            </a:r>
            <a:endParaRPr lang="en-US" altLang="zh-TW" sz="3000" b="1" dirty="0">
              <a:solidFill>
                <a:srgbClr val="6094CE"/>
              </a:solidFill>
              <a:latin typeface="+mn-lt"/>
              <a:ea typeface="新細明體" pitchFamily="18" charset="-120"/>
            </a:endParaRPr>
          </a:p>
        </p:txBody>
      </p:sp>
      <p:sp>
        <p:nvSpPr>
          <p:cNvPr id="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9"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latin typeface="+mn-lt"/>
                <a:cs typeface="Arial" pitchFamily="34" charset="0"/>
              </a:rPr>
              <a:pPr algn="r"/>
              <a:t>18</a:t>
            </a:fld>
            <a:endParaRPr lang="en-US" altLang="zh-TW" sz="1400" dirty="0">
              <a:latin typeface="+mn-lt"/>
              <a:cs typeface="Arial" pitchFamily="34" charset="0"/>
            </a:endParaRPr>
          </a:p>
        </p:txBody>
      </p:sp>
      <p:pic>
        <p:nvPicPr>
          <p:cNvPr id="10"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19</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Surveon Partner Marketing Program</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27384"/>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ea typeface="新細明體" pitchFamily="18" charset="-120"/>
              </a:rPr>
              <a:t>Outline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611560" y="1335233"/>
            <a:ext cx="7632848" cy="2813847"/>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3000" dirty="0" smtClean="0">
                <a:latin typeface="+mn-lt"/>
                <a:ea typeface="新細明體" pitchFamily="18" charset="-120"/>
              </a:rPr>
              <a:t> About Channel Partners</a:t>
            </a:r>
          </a:p>
          <a:p>
            <a:pPr fontAlgn="auto">
              <a:lnSpc>
                <a:spcPct val="150000"/>
              </a:lnSpc>
              <a:spcBef>
                <a:spcPts val="0"/>
              </a:spcBef>
              <a:spcAft>
                <a:spcPts val="300"/>
              </a:spcAft>
              <a:buSzPct val="60000"/>
              <a:buFont typeface="Wingdings" pitchFamily="2" charset="2"/>
              <a:buChar char="n"/>
              <a:defRPr/>
            </a:pPr>
            <a:r>
              <a:rPr kumimoji="0" lang="en-US" altLang="zh-CN" sz="3000" dirty="0" smtClean="0">
                <a:latin typeface="+mn-lt"/>
                <a:ea typeface="新細明體" pitchFamily="18" charset="-120"/>
              </a:rPr>
              <a:t> Surveon Channel Partner Program</a:t>
            </a:r>
          </a:p>
          <a:p>
            <a:pPr fontAlgn="auto">
              <a:lnSpc>
                <a:spcPct val="150000"/>
              </a:lnSpc>
              <a:spcBef>
                <a:spcPts val="0"/>
              </a:spcBef>
              <a:spcAft>
                <a:spcPts val="300"/>
              </a:spcAft>
              <a:buSzPct val="60000"/>
              <a:buFont typeface="Wingdings" pitchFamily="2" charset="2"/>
              <a:buChar char="n"/>
              <a:defRPr/>
            </a:pPr>
            <a:r>
              <a:rPr kumimoji="0" lang="en-US" altLang="zh-CN" sz="3000" dirty="0" smtClean="0">
                <a:latin typeface="+mn-lt"/>
                <a:ea typeface="新細明體" pitchFamily="18" charset="-120"/>
              </a:rPr>
              <a:t> Surveon Partner Certification Program</a:t>
            </a:r>
          </a:p>
          <a:p>
            <a:pPr fontAlgn="auto">
              <a:lnSpc>
                <a:spcPct val="150000"/>
              </a:lnSpc>
              <a:spcBef>
                <a:spcPts val="0"/>
              </a:spcBef>
              <a:spcAft>
                <a:spcPts val="300"/>
              </a:spcAft>
              <a:buSzPct val="60000"/>
              <a:buFont typeface="Wingdings" pitchFamily="2" charset="2"/>
              <a:buChar char="n"/>
              <a:defRPr/>
            </a:pPr>
            <a:r>
              <a:rPr kumimoji="0" lang="en-US" altLang="zh-CN" sz="3000" dirty="0" smtClean="0">
                <a:latin typeface="+mn-lt"/>
                <a:ea typeface="新細明體" pitchFamily="18" charset="-120"/>
              </a:rPr>
              <a:t> Surveon Partner Marketing Program</a:t>
            </a:r>
          </a:p>
        </p:txBody>
      </p:sp>
      <p:pic>
        <p:nvPicPr>
          <p:cNvPr id="6"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27384"/>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ea typeface="新細明體" pitchFamily="18" charset="-120"/>
              </a:rPr>
              <a:t>Surveon Partner Marketing Support</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20</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539552" y="1304325"/>
            <a:ext cx="5040560" cy="2700739"/>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800" dirty="0" smtClean="0">
                <a:latin typeface="+mn-lt"/>
                <a:ea typeface="新細明體" pitchFamily="18" charset="-120"/>
              </a:rPr>
              <a:t> Website / </a:t>
            </a:r>
            <a:r>
              <a:rPr lang="en-US" altLang="zh-TW" sz="2800" dirty="0" smtClean="0">
                <a:latin typeface="+mn-lt"/>
              </a:rPr>
              <a:t>e-Marketing</a:t>
            </a:r>
          </a:p>
          <a:p>
            <a:pPr fontAlgn="auto">
              <a:lnSpc>
                <a:spcPct val="150000"/>
              </a:lnSpc>
              <a:spcBef>
                <a:spcPts val="0"/>
              </a:spcBef>
              <a:spcAft>
                <a:spcPts val="300"/>
              </a:spcAft>
              <a:buSzPct val="60000"/>
              <a:buFont typeface="Wingdings" pitchFamily="2" charset="2"/>
              <a:buChar char="n"/>
              <a:defRPr/>
            </a:pPr>
            <a:r>
              <a:rPr kumimoji="0" lang="en-US" altLang="zh-CN" sz="2800" dirty="0" smtClean="0">
                <a:latin typeface="+mn-lt"/>
                <a:ea typeface="新細明體" pitchFamily="18" charset="-120"/>
              </a:rPr>
              <a:t> Print Collaterals </a:t>
            </a:r>
          </a:p>
          <a:p>
            <a:pPr fontAlgn="auto">
              <a:lnSpc>
                <a:spcPct val="150000"/>
              </a:lnSpc>
              <a:spcBef>
                <a:spcPts val="0"/>
              </a:spcBef>
              <a:spcAft>
                <a:spcPts val="300"/>
              </a:spcAft>
              <a:buSzPct val="60000"/>
              <a:buFont typeface="Wingdings" pitchFamily="2" charset="2"/>
              <a:buChar char="n"/>
              <a:defRPr/>
            </a:pPr>
            <a:r>
              <a:rPr kumimoji="0" lang="en-US" altLang="zh-CN" sz="2800" dirty="0" smtClean="0">
                <a:latin typeface="+mn-lt"/>
                <a:ea typeface="新細明體" pitchFamily="18" charset="-120"/>
              </a:rPr>
              <a:t> Product Marketing Materials</a:t>
            </a:r>
          </a:p>
          <a:p>
            <a:pPr fontAlgn="auto">
              <a:lnSpc>
                <a:spcPct val="150000"/>
              </a:lnSpc>
              <a:spcBef>
                <a:spcPts val="0"/>
              </a:spcBef>
              <a:spcAft>
                <a:spcPts val="300"/>
              </a:spcAft>
              <a:buSzPct val="60000"/>
              <a:buFont typeface="Wingdings" pitchFamily="2" charset="2"/>
              <a:buChar char="n"/>
              <a:defRPr/>
            </a:pPr>
            <a:r>
              <a:rPr kumimoji="0" lang="en-US" altLang="zh-CN" sz="2800" dirty="0" smtClean="0">
                <a:latin typeface="+mn-lt"/>
                <a:ea typeface="新細明體" pitchFamily="18" charset="-120"/>
              </a:rPr>
              <a:t> Event Marketing Materials</a:t>
            </a:r>
            <a:endParaRPr kumimoji="0" lang="en-US" altLang="zh-TW" sz="2800" dirty="0" smtClean="0">
              <a:latin typeface="+mn-lt"/>
              <a:ea typeface="新細明體" pitchFamily="18" charset="-120"/>
            </a:endParaRPr>
          </a:p>
        </p:txBody>
      </p:sp>
      <p:pic>
        <p:nvPicPr>
          <p:cNvPr id="6" name="Picture 2"/>
          <p:cNvPicPr>
            <a:picLocks noChangeAspect="1" noChangeArrowheads="1"/>
          </p:cNvPicPr>
          <p:nvPr/>
        </p:nvPicPr>
        <p:blipFill>
          <a:blip r:embed="rId3" cstate="email"/>
          <a:srcRect/>
          <a:stretch>
            <a:fillRect/>
          </a:stretch>
        </p:blipFill>
        <p:spPr bwMode="auto">
          <a:xfrm>
            <a:off x="5940153" y="1268760"/>
            <a:ext cx="2232248" cy="1582286"/>
          </a:xfrm>
          <a:prstGeom prst="rect">
            <a:avLst/>
          </a:prstGeom>
          <a:noFill/>
          <a:ln w="9525">
            <a:solidFill>
              <a:schemeClr val="bg1">
                <a:lumMod val="85000"/>
              </a:schemeClr>
            </a:solidFill>
            <a:miter lim="800000"/>
            <a:headEnd/>
            <a:tailEnd/>
          </a:ln>
        </p:spPr>
      </p:pic>
      <p:pic>
        <p:nvPicPr>
          <p:cNvPr id="10" name="Picture 4"/>
          <p:cNvPicPr>
            <a:picLocks noChangeAspect="1" noChangeArrowheads="1"/>
          </p:cNvPicPr>
          <p:nvPr/>
        </p:nvPicPr>
        <p:blipFill>
          <a:blip r:embed="rId4" cstate="email"/>
          <a:srcRect/>
          <a:stretch>
            <a:fillRect/>
          </a:stretch>
        </p:blipFill>
        <p:spPr bwMode="auto">
          <a:xfrm>
            <a:off x="6012160" y="3212976"/>
            <a:ext cx="2119742" cy="2926904"/>
          </a:xfrm>
          <a:prstGeom prst="rect">
            <a:avLst/>
          </a:prstGeom>
          <a:noFill/>
          <a:ln w="9525">
            <a:solidFill>
              <a:schemeClr val="bg1">
                <a:lumMod val="85000"/>
              </a:schemeClr>
            </a:solidFill>
            <a:miter lim="800000"/>
            <a:headEnd/>
            <a:tailEnd/>
          </a:ln>
        </p:spPr>
      </p:pic>
      <p:pic>
        <p:nvPicPr>
          <p:cNvPr id="14" name="Picture 57" descr="surveon logo_Colored_solgan"/>
          <p:cNvPicPr>
            <a:picLocks noChangeAspect="1" noChangeArrowheads="1"/>
          </p:cNvPicPr>
          <p:nvPr/>
        </p:nvPicPr>
        <p:blipFill>
          <a:blip r:embed="rId5"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21</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Website / e-Marketing</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Surveon Corporate Website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22</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196752"/>
            <a:ext cx="5040560" cy="4684359"/>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Complete information about Surveon company, products, solutions, partner program, support and more.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Access to product documentations (datasheet, quick installation guide, manual, etc.) and resources (product image, brochure, selection guide, etc.)</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URL: </a:t>
            </a:r>
            <a:r>
              <a:rPr kumimoji="0" lang="en-US" altLang="zh-CN" sz="2000" dirty="0" smtClean="0">
                <a:latin typeface="+mn-lt"/>
                <a:ea typeface="新細明體" pitchFamily="18" charset="-120"/>
                <a:hlinkClick r:id="rId3"/>
              </a:rPr>
              <a:t>http://www.surveon.com/index.asp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VMS Microsite: </a:t>
            </a:r>
            <a:r>
              <a:rPr kumimoji="0" lang="en-US" altLang="zh-CN" sz="2000" dirty="0" smtClean="0">
                <a:latin typeface="+mn-lt"/>
                <a:ea typeface="新細明體" pitchFamily="18" charset="-120"/>
                <a:hlinkClick r:id="rId4"/>
              </a:rPr>
              <a:t>http://www.surveon.com/vms/index.asp</a:t>
            </a:r>
            <a:r>
              <a:rPr kumimoji="0" lang="en-US" altLang="zh-CN" sz="2000" dirty="0" smtClean="0">
                <a:latin typeface="+mn-lt"/>
                <a:ea typeface="新細明體" pitchFamily="18" charset="-120"/>
              </a:rPr>
              <a:t> </a:t>
            </a:r>
          </a:p>
        </p:txBody>
      </p:sp>
      <p:pic>
        <p:nvPicPr>
          <p:cNvPr id="1026" name="Picture 2"/>
          <p:cNvPicPr>
            <a:picLocks noChangeAspect="1" noChangeArrowheads="1"/>
          </p:cNvPicPr>
          <p:nvPr/>
        </p:nvPicPr>
        <p:blipFill>
          <a:blip r:embed="rId5" cstate="email"/>
          <a:srcRect/>
          <a:stretch>
            <a:fillRect/>
          </a:stretch>
        </p:blipFill>
        <p:spPr bwMode="auto">
          <a:xfrm>
            <a:off x="5790852" y="1333284"/>
            <a:ext cx="2885604" cy="2023708"/>
          </a:xfrm>
          <a:prstGeom prst="rect">
            <a:avLst/>
          </a:prstGeom>
          <a:noFill/>
          <a:ln w="9525">
            <a:solidFill>
              <a:schemeClr val="bg1">
                <a:lumMod val="85000"/>
              </a:schemeClr>
            </a:solidFill>
            <a:miter lim="800000"/>
            <a:headEnd/>
            <a:tailEnd/>
          </a:ln>
        </p:spPr>
      </p:pic>
      <p:pic>
        <p:nvPicPr>
          <p:cNvPr id="1027" name="Picture 3"/>
          <p:cNvPicPr>
            <a:picLocks noChangeAspect="1" noChangeArrowheads="1"/>
          </p:cNvPicPr>
          <p:nvPr/>
        </p:nvPicPr>
        <p:blipFill>
          <a:blip r:embed="rId6" cstate="email"/>
          <a:srcRect/>
          <a:stretch>
            <a:fillRect/>
          </a:stretch>
        </p:blipFill>
        <p:spPr bwMode="auto">
          <a:xfrm>
            <a:off x="5859735" y="3789040"/>
            <a:ext cx="2816721" cy="2016224"/>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7"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MySurveon Partner Zone</a:t>
            </a:r>
            <a:endParaRPr lang="en-US" altLang="zh-TW" sz="3000" b="1" dirty="0">
              <a:solidFill>
                <a:srgbClr val="6094CE"/>
              </a:solidFill>
              <a:latin typeface="+mn-lt"/>
              <a:ea typeface="新細明體" pitchFamily="18" charset="-120"/>
            </a:endParaRP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8"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23</a:t>
            </a:fld>
            <a:endParaRPr lang="en-US" altLang="zh-TW" sz="1400" dirty="0">
              <a:solidFill>
                <a:srgbClr val="000000"/>
              </a:solidFill>
              <a:latin typeface="+mn-lt"/>
              <a:ea typeface="新細明體" pitchFamily="18" charset="-120"/>
            </a:endParaRPr>
          </a:p>
        </p:txBody>
      </p:sp>
      <p:pic>
        <p:nvPicPr>
          <p:cNvPr id="1026" name="Picture 2"/>
          <p:cNvPicPr>
            <a:picLocks noChangeAspect="1" noChangeArrowheads="1"/>
          </p:cNvPicPr>
          <p:nvPr/>
        </p:nvPicPr>
        <p:blipFill>
          <a:blip r:embed="rId3" cstate="email"/>
          <a:srcRect/>
          <a:stretch>
            <a:fillRect/>
          </a:stretch>
        </p:blipFill>
        <p:spPr bwMode="auto">
          <a:xfrm>
            <a:off x="5742320" y="1340768"/>
            <a:ext cx="3041639" cy="2301119"/>
          </a:xfrm>
          <a:prstGeom prst="rect">
            <a:avLst/>
          </a:prstGeom>
          <a:noFill/>
          <a:ln w="9525">
            <a:solidFill>
              <a:schemeClr val="bg1">
                <a:lumMod val="75000"/>
              </a:schemeClr>
            </a:solidFill>
            <a:miter lim="800000"/>
            <a:headEnd/>
            <a:tailEnd/>
          </a:ln>
        </p:spPr>
      </p:pic>
      <p:pic>
        <p:nvPicPr>
          <p:cNvPr id="1028" name="Picture 4"/>
          <p:cNvPicPr>
            <a:picLocks noChangeAspect="1" noChangeArrowheads="1"/>
          </p:cNvPicPr>
          <p:nvPr/>
        </p:nvPicPr>
        <p:blipFill>
          <a:blip r:embed="rId4" cstate="email"/>
          <a:srcRect/>
          <a:stretch>
            <a:fillRect/>
          </a:stretch>
        </p:blipFill>
        <p:spPr bwMode="auto">
          <a:xfrm>
            <a:off x="5796136" y="4005064"/>
            <a:ext cx="3024336" cy="1656184"/>
          </a:xfrm>
          <a:prstGeom prst="rect">
            <a:avLst/>
          </a:prstGeom>
          <a:noFill/>
          <a:ln w="9525">
            <a:solidFill>
              <a:schemeClr val="bg1">
                <a:lumMod val="75000"/>
              </a:schemeClr>
            </a:solidFill>
            <a:miter lim="800000"/>
            <a:headEnd/>
            <a:tailEnd/>
          </a:ln>
        </p:spPr>
      </p:pic>
      <p:sp>
        <p:nvSpPr>
          <p:cNvPr id="9" name="TextBox 3"/>
          <p:cNvSpPr txBox="1"/>
          <p:nvPr/>
        </p:nvSpPr>
        <p:spPr>
          <a:xfrm>
            <a:off x="467544" y="1316916"/>
            <a:ext cx="4896544" cy="2385268"/>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One location to access channel marketing materials, including all material (source files), test reports, SDK, and more.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URL: </a:t>
            </a:r>
            <a:r>
              <a:rPr kumimoji="0" lang="en-US" altLang="zh-CN" sz="2000" dirty="0" smtClean="0">
                <a:latin typeface="+mn-lt"/>
                <a:ea typeface="新細明體" pitchFamily="18" charset="-120"/>
                <a:hlinkClick r:id="rId5"/>
              </a:rPr>
              <a:t>http://www.surveon.com/MySurveon/</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Registration and login required.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E-Newsletter</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24</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539552" y="1124744"/>
            <a:ext cx="5328592" cy="4847481"/>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Monthly release to provide:</a:t>
            </a:r>
          </a:p>
          <a:p>
            <a:pPr lvl="1"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New product solutions and key features.</a:t>
            </a:r>
          </a:p>
          <a:p>
            <a:pPr lvl="1"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Latest updates on Surveon company, products, training, partner program, and more.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Partner can use the content for their own newsletters, or simply forward the e-News to Customers.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Location: </a:t>
            </a:r>
            <a:endParaRPr kumimoji="0" lang="en-US" altLang="zh-CN" sz="2000" dirty="0" smtClean="0">
              <a:latin typeface="+mn-lt"/>
              <a:ea typeface="新細明體" pitchFamily="18" charset="-120"/>
              <a:hlinkClick r:id="rId3"/>
            </a:endParaRP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3"/>
              </a:rPr>
              <a:t>http://www.surveon.com/news/news.asp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4"/>
              </a:rPr>
              <a:t>http://www.surveon.com/news/newsletter.asp</a:t>
            </a:r>
            <a:r>
              <a:rPr kumimoji="0" lang="en-US" altLang="zh-CN" sz="2000" dirty="0" smtClean="0">
                <a:latin typeface="+mn-lt"/>
                <a:ea typeface="新細明體" pitchFamily="18" charset="-120"/>
              </a:rPr>
              <a:t> </a:t>
            </a:r>
          </a:p>
        </p:txBody>
      </p:sp>
      <p:pic>
        <p:nvPicPr>
          <p:cNvPr id="2050" name="Picture 2"/>
          <p:cNvPicPr>
            <a:picLocks noChangeAspect="1" noChangeArrowheads="1"/>
          </p:cNvPicPr>
          <p:nvPr/>
        </p:nvPicPr>
        <p:blipFill>
          <a:blip r:embed="rId5" cstate="email"/>
          <a:srcRect/>
          <a:stretch>
            <a:fillRect/>
          </a:stretch>
        </p:blipFill>
        <p:spPr bwMode="auto">
          <a:xfrm>
            <a:off x="6156176" y="1312519"/>
            <a:ext cx="2376264" cy="4636761"/>
          </a:xfrm>
          <a:prstGeom prst="rect">
            <a:avLst/>
          </a:prstGeom>
          <a:noFill/>
          <a:ln w="9525">
            <a:solidFill>
              <a:schemeClr val="bg1">
                <a:lumMod val="75000"/>
              </a:schemeClr>
            </a:solidFill>
            <a:miter lim="800000"/>
            <a:headEnd/>
            <a:tailEnd/>
          </a:ln>
        </p:spPr>
      </p:pic>
      <p:pic>
        <p:nvPicPr>
          <p:cNvPr id="8"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E-Blast</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25</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8" name="TextBox 3"/>
          <p:cNvSpPr txBox="1"/>
          <p:nvPr/>
        </p:nvSpPr>
        <p:spPr>
          <a:xfrm>
            <a:off x="539552" y="1420465"/>
            <a:ext cx="5472608" cy="3808735"/>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Promote Surveon featured product series, such as 2 Megapixel Professional Camera Series, NVR3000 Linux NVR Series.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Easy for Partners to forward (e-mail) to Customers for new product promotion.</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Location: </a:t>
            </a:r>
            <a:r>
              <a:rPr kumimoji="0" lang="en-US" altLang="zh-CN" sz="2000" dirty="0" smtClean="0">
                <a:latin typeface="+mn-lt"/>
                <a:ea typeface="新細明體" pitchFamily="18" charset="-120"/>
                <a:hlinkClick r:id="rId3"/>
              </a:rPr>
              <a:t>http://www.surveon.com/support/download-res.asp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defRPr/>
            </a:pPr>
            <a:endParaRPr kumimoji="0" lang="en-US" altLang="zh-CN" sz="2000" dirty="0" smtClean="0">
              <a:latin typeface="+mn-lt"/>
              <a:ea typeface="新細明體" pitchFamily="18" charset="-120"/>
              <a:hlinkClick r:id="rId4"/>
            </a:endParaRPr>
          </a:p>
        </p:txBody>
      </p:sp>
      <p:pic>
        <p:nvPicPr>
          <p:cNvPr id="3076" name="Picture 4"/>
          <p:cNvPicPr>
            <a:picLocks noChangeAspect="1" noChangeArrowheads="1"/>
          </p:cNvPicPr>
          <p:nvPr/>
        </p:nvPicPr>
        <p:blipFill>
          <a:blip r:embed="rId5" cstate="email"/>
          <a:srcRect/>
          <a:stretch>
            <a:fillRect/>
          </a:stretch>
        </p:blipFill>
        <p:spPr bwMode="auto">
          <a:xfrm>
            <a:off x="6372200" y="1412776"/>
            <a:ext cx="2380185" cy="3888432"/>
          </a:xfrm>
          <a:prstGeom prst="rect">
            <a:avLst/>
          </a:prstGeom>
          <a:noFill/>
          <a:ln w="9525">
            <a:solidFill>
              <a:schemeClr val="bg1">
                <a:lumMod val="85000"/>
              </a:schemeClr>
            </a:solidFill>
            <a:miter lim="800000"/>
            <a:headEnd/>
            <a:tailEnd/>
          </a:ln>
        </p:spPr>
      </p:pic>
      <p:pic>
        <p:nvPicPr>
          <p:cNvPr id="7"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26</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Print Collaterals</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Product Catalogue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27</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153664"/>
            <a:ext cx="5760640" cy="4347344"/>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Complete collection of Surveon product models with detailed specifications.  </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 60+ page booklet ready for Partners to refer to when considering Surveon camera, NVR, VMS, storage lines.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Print &amp; PDF versions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3"/>
              </a:rPr>
              <a:t>http://www.surveon.com/support/download-res.asp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Print copy: contact sales.</a:t>
            </a:r>
          </a:p>
        </p:txBody>
      </p:sp>
      <p:pic>
        <p:nvPicPr>
          <p:cNvPr id="83972" name="Picture 4"/>
          <p:cNvPicPr>
            <a:picLocks noChangeAspect="1" noChangeArrowheads="1"/>
          </p:cNvPicPr>
          <p:nvPr/>
        </p:nvPicPr>
        <p:blipFill>
          <a:blip r:embed="rId4" cstate="email"/>
          <a:srcRect/>
          <a:stretch>
            <a:fillRect/>
          </a:stretch>
        </p:blipFill>
        <p:spPr bwMode="auto">
          <a:xfrm>
            <a:off x="6521226" y="1124744"/>
            <a:ext cx="1754691" cy="2422848"/>
          </a:xfrm>
          <a:prstGeom prst="rect">
            <a:avLst/>
          </a:prstGeom>
          <a:noFill/>
          <a:ln w="9525">
            <a:solidFill>
              <a:schemeClr val="bg2">
                <a:lumMod val="60000"/>
                <a:lumOff val="40000"/>
              </a:schemeClr>
            </a:solidFill>
            <a:miter lim="800000"/>
            <a:headEnd/>
            <a:tailEnd/>
          </a:ln>
        </p:spPr>
      </p:pic>
      <p:pic>
        <p:nvPicPr>
          <p:cNvPr id="83969" name="Picture 1"/>
          <p:cNvPicPr>
            <a:picLocks noChangeAspect="1" noChangeArrowheads="1"/>
          </p:cNvPicPr>
          <p:nvPr/>
        </p:nvPicPr>
        <p:blipFill>
          <a:blip r:embed="rId5" cstate="email"/>
          <a:srcRect/>
          <a:stretch>
            <a:fillRect/>
          </a:stretch>
        </p:blipFill>
        <p:spPr bwMode="auto">
          <a:xfrm>
            <a:off x="6588224" y="3861048"/>
            <a:ext cx="1658188" cy="2290299"/>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Product Selection Guide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28</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270496"/>
            <a:ext cx="5544616" cy="4462760"/>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Quick reference of Surveon product models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rPr>
              <a:t>with key specifications.  </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Easy tables for Partners to refer to when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rPr>
              <a:t>introducing Surveon Camera, NVR, VMS, Storage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rPr>
              <a:t>lines to Customers.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Print &amp; PDF versions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3"/>
              </a:rPr>
              <a:t>http://www.surveon.com/support/download-res.asp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t>
            </a:r>
            <a:r>
              <a:rPr kumimoji="0" lang="en-US" altLang="zh-CN" sz="2000" dirty="0" smtClean="0">
                <a:ea typeface="新細明體" pitchFamily="18" charset="-120"/>
              </a:rPr>
              <a:t>Print copy: contact sales.</a:t>
            </a:r>
          </a:p>
        </p:txBody>
      </p:sp>
      <p:pic>
        <p:nvPicPr>
          <p:cNvPr id="134146" name="Picture 2"/>
          <p:cNvPicPr>
            <a:picLocks noChangeAspect="1" noChangeArrowheads="1"/>
          </p:cNvPicPr>
          <p:nvPr/>
        </p:nvPicPr>
        <p:blipFill>
          <a:blip r:embed="rId4" cstate="email"/>
          <a:srcRect r="47698"/>
          <a:stretch>
            <a:fillRect/>
          </a:stretch>
        </p:blipFill>
        <p:spPr bwMode="auto">
          <a:xfrm>
            <a:off x="6300192" y="1412776"/>
            <a:ext cx="2520280" cy="1714975"/>
          </a:xfrm>
          <a:prstGeom prst="rect">
            <a:avLst/>
          </a:prstGeom>
          <a:noFill/>
          <a:ln w="9525">
            <a:solidFill>
              <a:schemeClr val="bg1">
                <a:lumMod val="85000"/>
              </a:schemeClr>
            </a:solidFill>
            <a:miter lim="800000"/>
            <a:headEnd/>
            <a:tailEnd/>
          </a:ln>
        </p:spPr>
      </p:pic>
      <p:pic>
        <p:nvPicPr>
          <p:cNvPr id="134147" name="Picture 3"/>
          <p:cNvPicPr>
            <a:picLocks noChangeAspect="1" noChangeArrowheads="1"/>
          </p:cNvPicPr>
          <p:nvPr/>
        </p:nvPicPr>
        <p:blipFill>
          <a:blip r:embed="rId5" cstate="email"/>
          <a:srcRect/>
          <a:stretch>
            <a:fillRect/>
          </a:stretch>
        </p:blipFill>
        <p:spPr bwMode="auto">
          <a:xfrm>
            <a:off x="6300192" y="3619879"/>
            <a:ext cx="2520280" cy="1897353"/>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NVR Product Brochure </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29</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196752"/>
            <a:ext cx="5976664" cy="3885679"/>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Introduction of Surveon NVR product line and VMS.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 booklet for Partners/Customers to have general understanding of Surveon NVR product series, vertical applications, and VMS features.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Print &amp; PDF versions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t>
            </a:r>
            <a:r>
              <a:rPr kumimoji="0" lang="en-US" altLang="zh-CN" sz="2000" dirty="0" smtClean="0">
                <a:ea typeface="新細明體" pitchFamily="18" charset="-120"/>
              </a:rPr>
              <a:t>PDF: </a:t>
            </a:r>
          </a:p>
          <a:p>
            <a:pPr fontAlgn="auto">
              <a:lnSpc>
                <a:spcPct val="150000"/>
              </a:lnSpc>
              <a:spcBef>
                <a:spcPts val="0"/>
              </a:spcBef>
              <a:spcAft>
                <a:spcPts val="300"/>
              </a:spcAft>
              <a:buSzPct val="60000"/>
              <a:defRPr/>
            </a:pPr>
            <a:r>
              <a:rPr kumimoji="0" lang="en-US" altLang="zh-CN" sz="2000" dirty="0" smtClean="0">
                <a:ea typeface="新細明體" pitchFamily="18" charset="-120"/>
                <a:hlinkClick r:id="rId3"/>
              </a:rPr>
              <a:t>http://www.surveon.com/support/download-res.asp</a:t>
            </a:r>
            <a:endParaRPr kumimoji="0" lang="en-US" altLang="zh-CN" sz="2000" dirty="0" smtClean="0">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Print copy: contact sales.</a:t>
            </a:r>
          </a:p>
        </p:txBody>
      </p:sp>
      <p:pic>
        <p:nvPicPr>
          <p:cNvPr id="8" name="Picture 57" descr="surveon logo_Colored_solgan"/>
          <p:cNvPicPr>
            <a:picLocks noChangeAspect="1" noChangeArrowheads="1"/>
          </p:cNvPicPr>
          <p:nvPr/>
        </p:nvPicPr>
        <p:blipFill>
          <a:blip r:embed="rId4" cstate="print"/>
          <a:srcRect/>
          <a:stretch>
            <a:fillRect/>
          </a:stretch>
        </p:blipFill>
        <p:spPr bwMode="auto">
          <a:xfrm>
            <a:off x="7380312" y="6371593"/>
            <a:ext cx="1296144" cy="369775"/>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6804248" y="1123771"/>
            <a:ext cx="1640606" cy="2075508"/>
          </a:xfrm>
          <a:prstGeom prst="rect">
            <a:avLst/>
          </a:prstGeom>
          <a:noFill/>
          <a:ln w="9525">
            <a:solidFill>
              <a:schemeClr val="bg1">
                <a:lumMod val="85000"/>
              </a:schemeClr>
            </a:solidFill>
            <a:miter lim="800000"/>
            <a:headEnd/>
            <a:tailEnd/>
          </a:ln>
        </p:spPr>
      </p:pic>
      <p:pic>
        <p:nvPicPr>
          <p:cNvPr id="2051" name="Picture 3"/>
          <p:cNvPicPr>
            <a:picLocks noChangeAspect="1" noChangeArrowheads="1"/>
          </p:cNvPicPr>
          <p:nvPr/>
        </p:nvPicPr>
        <p:blipFill>
          <a:blip r:embed="rId6" cstate="print"/>
          <a:srcRect/>
          <a:stretch>
            <a:fillRect/>
          </a:stretch>
        </p:blipFill>
        <p:spPr bwMode="auto">
          <a:xfrm>
            <a:off x="6804248" y="3572043"/>
            <a:ext cx="1656184" cy="2305229"/>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3</a:t>
            </a:fld>
            <a:endParaRPr lang="en-US" altLang="zh-TW" sz="1400" dirty="0"/>
          </a:p>
        </p:txBody>
      </p:sp>
      <p:sp>
        <p:nvSpPr>
          <p:cNvPr id="6" name="Rectangle 2"/>
          <p:cNvSpPr txBox="1">
            <a:spLocks noChangeArrowheads="1"/>
          </p:cNvSpPr>
          <p:nvPr/>
        </p:nvSpPr>
        <p:spPr bwMode="auto">
          <a:xfrm>
            <a:off x="446856" y="693093"/>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NVR5000 </a:t>
            </a:r>
            <a:r>
              <a:rPr kumimoji="0" lang="en-US" altLang="zh-TW" sz="3600" dirty="0" smtClean="0">
                <a:solidFill>
                  <a:schemeClr val="bg1"/>
                </a:solidFill>
                <a:ea typeface="新細明體" pitchFamily="18" charset="-120"/>
              </a:rPr>
              <a:t>Key Values</a:t>
            </a:r>
            <a:endParaRPr lang="en-US" altLang="zh-TW" sz="3600" dirty="0" smtClean="0">
              <a:solidFill>
                <a:schemeClr val="bg1"/>
              </a:solidFill>
            </a:endParaRPr>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About Channel Partners</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Product Leaflet</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30</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539552" y="1268760"/>
            <a:ext cx="5688632" cy="3847207"/>
          </a:xfrm>
          <a:prstGeom prst="rect">
            <a:avLst/>
          </a:prstGeom>
          <a:noFill/>
        </p:spPr>
        <p:txBody>
          <a:bodyPr wrap="square" lIns="0" tIns="0" rIns="0" bIns="0" anchor="ctr">
            <a:spAutoFit/>
            <a:scene3d>
              <a:camera prst="orthographicFront"/>
              <a:lightRig rig="threePt" dir="t"/>
            </a:scene3d>
            <a:sp3d>
              <a:bevelT w="1270" h="1270"/>
            </a:sp3d>
          </a:bodyPr>
          <a:lstStyle/>
          <a:p>
            <a:pPr fontAlgn="auto">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One sheet highlighting Surveon featured product:</a:t>
            </a:r>
          </a:p>
          <a:p>
            <a:pPr lvl="1" fontAlgn="auto">
              <a:spcBef>
                <a:spcPts val="0"/>
              </a:spcBef>
              <a:spcAft>
                <a:spcPts val="300"/>
              </a:spcAft>
              <a:buSzPct val="60000"/>
              <a:buFont typeface="Wingdings" pitchFamily="2" charset="2"/>
              <a:buChar char="n"/>
              <a:defRPr/>
            </a:pPr>
            <a:r>
              <a:rPr kumimoji="0" lang="en-US" altLang="zh-CN" sz="2000" dirty="0" smtClean="0">
                <a:ea typeface="新細明體" pitchFamily="18" charset="-120"/>
              </a:rPr>
              <a:t> Megapixel Camera Series </a:t>
            </a:r>
          </a:p>
          <a:p>
            <a:pPr lvl="1" fontAlgn="auto">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NVR Series</a:t>
            </a:r>
          </a:p>
          <a:p>
            <a:pPr lvl="1" fontAlgn="auto">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Video Analytics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Easy for Partners to use at meetings and tradeshow.</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Print &amp; PDF versions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3"/>
              </a:rPr>
              <a:t>http://www.surveon.com/support/download-res.asp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Print copy: contact sales</a:t>
            </a:r>
            <a:r>
              <a:rPr kumimoji="0" lang="en-US" altLang="zh-CN" sz="2000" dirty="0" smtClean="0">
                <a:ea typeface="新細明體" pitchFamily="18" charset="-120"/>
              </a:rPr>
              <a:t>.</a:t>
            </a:r>
          </a:p>
        </p:txBody>
      </p:sp>
      <p:pic>
        <p:nvPicPr>
          <p:cNvPr id="103427" name="Picture 3"/>
          <p:cNvPicPr>
            <a:picLocks noChangeAspect="1" noChangeArrowheads="1"/>
          </p:cNvPicPr>
          <p:nvPr/>
        </p:nvPicPr>
        <p:blipFill>
          <a:blip r:embed="rId4" cstate="email"/>
          <a:srcRect/>
          <a:stretch>
            <a:fillRect/>
          </a:stretch>
        </p:blipFill>
        <p:spPr bwMode="auto">
          <a:xfrm>
            <a:off x="6732240" y="1052736"/>
            <a:ext cx="1741876" cy="2479575"/>
          </a:xfrm>
          <a:prstGeom prst="rect">
            <a:avLst/>
          </a:prstGeom>
          <a:noFill/>
          <a:ln w="9525">
            <a:solidFill>
              <a:schemeClr val="bg1">
                <a:lumMod val="85000"/>
              </a:schemeClr>
            </a:solidFill>
            <a:miter lim="800000"/>
            <a:headEnd/>
            <a:tailEnd/>
          </a:ln>
        </p:spPr>
      </p:pic>
      <p:pic>
        <p:nvPicPr>
          <p:cNvPr id="103428" name="Picture 4"/>
          <p:cNvPicPr>
            <a:picLocks noChangeAspect="1" noChangeArrowheads="1"/>
          </p:cNvPicPr>
          <p:nvPr/>
        </p:nvPicPr>
        <p:blipFill>
          <a:blip r:embed="rId5" cstate="email"/>
          <a:srcRect/>
          <a:stretch>
            <a:fillRect/>
          </a:stretch>
        </p:blipFill>
        <p:spPr bwMode="auto">
          <a:xfrm>
            <a:off x="6767424" y="3879676"/>
            <a:ext cx="1706692" cy="2069604"/>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Vertical Market Leaflet</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31</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052736"/>
            <a:ext cx="5904656" cy="3077766"/>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One sheet offering Surveon solution packages for different vertical markets: </a:t>
            </a:r>
          </a:p>
          <a:p>
            <a:pPr fontAlgn="auto">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Easy for Partners to refer to when selecting Surveon products for different applications.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versions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t>
            </a:r>
            <a:r>
              <a:rPr kumimoji="0" lang="en-US" altLang="zh-CN" sz="2000" dirty="0" smtClean="0">
                <a:ea typeface="新細明體" pitchFamily="18" charset="-120"/>
              </a:rPr>
              <a:t>PDF: </a:t>
            </a:r>
          </a:p>
          <a:p>
            <a:pPr fontAlgn="auto">
              <a:lnSpc>
                <a:spcPct val="150000"/>
              </a:lnSpc>
              <a:spcBef>
                <a:spcPts val="0"/>
              </a:spcBef>
              <a:spcAft>
                <a:spcPts val="300"/>
              </a:spcAft>
              <a:buSzPct val="60000"/>
              <a:defRPr/>
            </a:pPr>
            <a:r>
              <a:rPr kumimoji="0" lang="en-US" altLang="zh-CN" sz="2000" dirty="0" smtClean="0">
                <a:ea typeface="新細明體" pitchFamily="18" charset="-120"/>
                <a:hlinkClick r:id="rId3"/>
              </a:rPr>
              <a:t>http://www.surveon.com/support/download-res.asp</a:t>
            </a:r>
            <a:endParaRPr kumimoji="0" lang="en-US" altLang="zh-CN" sz="2000" dirty="0" smtClean="0">
              <a:ea typeface="新細明體" pitchFamily="18" charset="-120"/>
            </a:endParaRPr>
          </a:p>
        </p:txBody>
      </p:sp>
      <p:pic>
        <p:nvPicPr>
          <p:cNvPr id="105474" name="Picture 2"/>
          <p:cNvPicPr>
            <a:picLocks noChangeAspect="1" noChangeArrowheads="1"/>
          </p:cNvPicPr>
          <p:nvPr/>
        </p:nvPicPr>
        <p:blipFill>
          <a:blip r:embed="rId4" cstate="email"/>
          <a:srcRect/>
          <a:stretch>
            <a:fillRect/>
          </a:stretch>
        </p:blipFill>
        <p:spPr bwMode="auto">
          <a:xfrm>
            <a:off x="6660232" y="1029064"/>
            <a:ext cx="1618740" cy="2299346"/>
          </a:xfrm>
          <a:prstGeom prst="rect">
            <a:avLst/>
          </a:prstGeom>
          <a:noFill/>
          <a:ln w="9525">
            <a:solidFill>
              <a:schemeClr val="bg1">
                <a:lumMod val="85000"/>
              </a:schemeClr>
            </a:solidFill>
            <a:miter lim="800000"/>
            <a:headEnd/>
            <a:tailEnd/>
          </a:ln>
        </p:spPr>
      </p:pic>
      <p:pic>
        <p:nvPicPr>
          <p:cNvPr id="105476" name="Picture 4"/>
          <p:cNvPicPr>
            <a:picLocks noChangeAspect="1" noChangeArrowheads="1"/>
          </p:cNvPicPr>
          <p:nvPr/>
        </p:nvPicPr>
        <p:blipFill>
          <a:blip r:embed="rId5" cstate="email"/>
          <a:srcRect/>
          <a:stretch>
            <a:fillRect/>
          </a:stretch>
        </p:blipFill>
        <p:spPr bwMode="auto">
          <a:xfrm>
            <a:off x="6732240" y="3789040"/>
            <a:ext cx="1556481" cy="2116814"/>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Success Case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32</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268760"/>
            <a:ext cx="6120680" cy="4270400"/>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Surveon successful installments around the world in different applications, such as Banking, Border &amp; Port, Education, Healthcare, Industrial, Public Utilities, Retail, and City Surveillance.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Easy for Partners to refer to when choosing Surveon for projects.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versions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3"/>
              </a:rPr>
              <a:t>http://www.surveon.com/support/download-res.asp</a:t>
            </a:r>
            <a:endParaRPr kumimoji="0" lang="en-US" altLang="zh-CN" sz="2000" dirty="0" smtClean="0">
              <a:latin typeface="+mn-lt"/>
              <a:ea typeface="新細明體" pitchFamily="18" charset="-120"/>
            </a:endParaRPr>
          </a:p>
        </p:txBody>
      </p:sp>
      <p:pic>
        <p:nvPicPr>
          <p:cNvPr id="106499" name="Picture 3"/>
          <p:cNvPicPr>
            <a:picLocks noChangeAspect="1" noChangeArrowheads="1"/>
          </p:cNvPicPr>
          <p:nvPr/>
        </p:nvPicPr>
        <p:blipFill>
          <a:blip r:embed="rId4" cstate="email"/>
          <a:srcRect/>
          <a:stretch>
            <a:fillRect/>
          </a:stretch>
        </p:blipFill>
        <p:spPr bwMode="auto">
          <a:xfrm>
            <a:off x="6804248" y="1098637"/>
            <a:ext cx="1584176" cy="2263108"/>
          </a:xfrm>
          <a:prstGeom prst="rect">
            <a:avLst/>
          </a:prstGeom>
          <a:noFill/>
          <a:ln w="9525">
            <a:solidFill>
              <a:schemeClr val="bg1">
                <a:lumMod val="85000"/>
              </a:schemeClr>
            </a:solidFill>
            <a:miter lim="800000"/>
            <a:headEnd/>
            <a:tailEnd/>
          </a:ln>
        </p:spPr>
      </p:pic>
      <p:pic>
        <p:nvPicPr>
          <p:cNvPr id="106500" name="Picture 4"/>
          <p:cNvPicPr>
            <a:picLocks noChangeAspect="1" noChangeArrowheads="1"/>
          </p:cNvPicPr>
          <p:nvPr/>
        </p:nvPicPr>
        <p:blipFill>
          <a:blip r:embed="rId5" cstate="email"/>
          <a:srcRect/>
          <a:stretch>
            <a:fillRect/>
          </a:stretch>
        </p:blipFill>
        <p:spPr bwMode="auto">
          <a:xfrm>
            <a:off x="6775670" y="3793793"/>
            <a:ext cx="1555766" cy="2227495"/>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33</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Product Marketing Materials</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Sales Kit</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34</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280368"/>
            <a:ext cx="5544616" cy="4308872"/>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Each sales kit offers in-depth content on product, feature comparison, market trends, vertical solutions and more.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Ready for Partners to study Surveon products, share with Customers and use for sales presentation and events.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PowerPoint version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Location: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hlinkClick r:id="rId3"/>
              </a:rPr>
              <a:t>http://www.surveon.com/Partner/Sales-kit.asp</a:t>
            </a:r>
            <a:r>
              <a:rPr kumimoji="0" lang="en-US" altLang="zh-CN" sz="2000" dirty="0" smtClean="0">
                <a:latin typeface="+mn-lt"/>
                <a:ea typeface="新細明體" pitchFamily="18" charset="-120"/>
              </a:rPr>
              <a:t> </a:t>
            </a:r>
          </a:p>
        </p:txBody>
      </p:sp>
      <p:pic>
        <p:nvPicPr>
          <p:cNvPr id="109570" name="Picture 2"/>
          <p:cNvPicPr>
            <a:picLocks noChangeAspect="1" noChangeArrowheads="1"/>
          </p:cNvPicPr>
          <p:nvPr/>
        </p:nvPicPr>
        <p:blipFill>
          <a:blip r:embed="rId4" cstate="email"/>
          <a:srcRect/>
          <a:stretch>
            <a:fillRect/>
          </a:stretch>
        </p:blipFill>
        <p:spPr bwMode="auto">
          <a:xfrm>
            <a:off x="6228184" y="1412776"/>
            <a:ext cx="2375107" cy="3384376"/>
          </a:xfrm>
          <a:prstGeom prst="rect">
            <a:avLst/>
          </a:prstGeom>
          <a:noFill/>
          <a:ln w="9525">
            <a:solidFill>
              <a:schemeClr val="bg1">
                <a:lumMod val="85000"/>
              </a:schemeClr>
            </a:solidFill>
            <a:miter lim="800000"/>
            <a:headEnd/>
            <a:tailEnd/>
          </a:ln>
        </p:spPr>
      </p:pic>
      <p:pic>
        <p:nvPicPr>
          <p:cNvPr id="8" name="Picture 57" descr="surveon logo_Colored_solgan"/>
          <p:cNvPicPr>
            <a:picLocks noChangeAspect="1" noChangeArrowheads="1"/>
          </p:cNvPicPr>
          <p:nvPr/>
        </p:nvPicPr>
        <p:blipFill>
          <a:blip r:embed="rId5"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Demo Video</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35</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395536" y="1062870"/>
            <a:ext cx="5184576" cy="5261440"/>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Over 50 demo videos of cameras, NVR,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rPr>
              <a:t>SMR, VMS, SCC.</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Watch and get better understanding of Surveon products, from installation, product features to hands-on operation.</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YouTube &amp; Download files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Location: </a:t>
            </a:r>
            <a:r>
              <a:rPr kumimoji="0" lang="en-US" altLang="zh-CN" sz="2000" dirty="0" smtClean="0">
                <a:latin typeface="+mn-lt"/>
                <a:ea typeface="新細明體" pitchFamily="18" charset="-120"/>
                <a:hlinkClick r:id="rId3"/>
              </a:rPr>
              <a:t>http://www.surveon.com/support/Video.asp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YouTube Surveon Channel: </a:t>
            </a:r>
            <a:r>
              <a:rPr kumimoji="0" lang="en-US" altLang="zh-CN" sz="2000" dirty="0" smtClean="0">
                <a:latin typeface="+mn-lt"/>
                <a:ea typeface="新細明體" pitchFamily="18" charset="-120"/>
                <a:hlinkClick r:id="rId4"/>
              </a:rPr>
              <a:t>https://www.youtube.com/user/surveon/videos</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defRPr/>
            </a:pPr>
            <a:endParaRPr kumimoji="0" lang="en-US" altLang="zh-CN" sz="2000" dirty="0" smtClean="0">
              <a:latin typeface="+mn-lt"/>
              <a:ea typeface="新細明體" pitchFamily="18" charset="-120"/>
            </a:endParaRPr>
          </a:p>
        </p:txBody>
      </p:sp>
      <p:pic>
        <p:nvPicPr>
          <p:cNvPr id="107525" name="Picture 5"/>
          <p:cNvPicPr>
            <a:picLocks noChangeAspect="1" noChangeArrowheads="1"/>
          </p:cNvPicPr>
          <p:nvPr/>
        </p:nvPicPr>
        <p:blipFill>
          <a:blip r:embed="rId5" cstate="email"/>
          <a:srcRect/>
          <a:stretch>
            <a:fillRect/>
          </a:stretch>
        </p:blipFill>
        <p:spPr bwMode="auto">
          <a:xfrm>
            <a:off x="6084168" y="1052736"/>
            <a:ext cx="2448272" cy="1440160"/>
          </a:xfrm>
          <a:prstGeom prst="rect">
            <a:avLst/>
          </a:prstGeom>
          <a:noFill/>
          <a:ln w="9525">
            <a:solidFill>
              <a:schemeClr val="bg1">
                <a:lumMod val="85000"/>
              </a:schemeClr>
            </a:solidFill>
            <a:miter lim="800000"/>
            <a:headEnd/>
            <a:tailEnd/>
          </a:ln>
        </p:spPr>
      </p:pic>
      <p:pic>
        <p:nvPicPr>
          <p:cNvPr id="107526" name="Picture 6"/>
          <p:cNvPicPr>
            <a:picLocks noChangeAspect="1" noChangeArrowheads="1"/>
          </p:cNvPicPr>
          <p:nvPr/>
        </p:nvPicPr>
        <p:blipFill>
          <a:blip r:embed="rId6" cstate="email"/>
          <a:srcRect/>
          <a:stretch>
            <a:fillRect/>
          </a:stretch>
        </p:blipFill>
        <p:spPr bwMode="auto">
          <a:xfrm>
            <a:off x="6084168" y="2778906"/>
            <a:ext cx="2468034" cy="3170374"/>
          </a:xfrm>
          <a:prstGeom prst="rect">
            <a:avLst/>
          </a:prstGeom>
          <a:noFill/>
          <a:ln w="9525">
            <a:solidFill>
              <a:schemeClr val="bg1">
                <a:lumMod val="85000"/>
              </a:schemeClr>
            </a:solidFill>
            <a:miter lim="800000"/>
            <a:headEnd/>
            <a:tailEnd/>
          </a:ln>
        </p:spPr>
      </p:pic>
      <p:pic>
        <p:nvPicPr>
          <p:cNvPr id="8" name="Picture 57" descr="surveon logo_Colored_solgan"/>
          <p:cNvPicPr>
            <a:picLocks noChangeAspect="1" noChangeArrowheads="1"/>
          </p:cNvPicPr>
          <p:nvPr/>
        </p:nvPicPr>
        <p:blipFill>
          <a:blip r:embed="rId7"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A &amp; E Specifications</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36</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611560" y="1268760"/>
            <a:ext cx="4968552" cy="3799502"/>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Each A&amp;E Spec enlisted product specifications and highlighted functions for different models.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Partners can easily refer to for the chosen models to match the tender/project requirements.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Word version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Download in each product page </a:t>
            </a:r>
          </a:p>
          <a:p>
            <a:pPr fontAlgn="auto">
              <a:lnSpc>
                <a:spcPct val="150000"/>
              </a:lnSpc>
              <a:spcBef>
                <a:spcPts val="0"/>
              </a:spcBef>
              <a:spcAft>
                <a:spcPts val="300"/>
              </a:spcAft>
              <a:buSzPct val="60000"/>
              <a:defRPr/>
            </a:pPr>
            <a:r>
              <a:rPr kumimoji="0" lang="en-US" altLang="zh-CN" sz="2000" dirty="0" smtClean="0">
                <a:latin typeface="+mn-lt"/>
                <a:ea typeface="新細明體" pitchFamily="18" charset="-120"/>
              </a:rPr>
              <a:t>(under Documentation).</a:t>
            </a:r>
          </a:p>
        </p:txBody>
      </p:sp>
      <p:pic>
        <p:nvPicPr>
          <p:cNvPr id="108546" name="Picture 2"/>
          <p:cNvPicPr>
            <a:picLocks noChangeAspect="1" noChangeArrowheads="1"/>
          </p:cNvPicPr>
          <p:nvPr/>
        </p:nvPicPr>
        <p:blipFill>
          <a:blip r:embed="rId3" cstate="email"/>
          <a:srcRect/>
          <a:stretch>
            <a:fillRect/>
          </a:stretch>
        </p:blipFill>
        <p:spPr bwMode="auto">
          <a:xfrm>
            <a:off x="6300193" y="908720"/>
            <a:ext cx="1901253" cy="2445787"/>
          </a:xfrm>
          <a:prstGeom prst="rect">
            <a:avLst/>
          </a:prstGeom>
          <a:noFill/>
          <a:ln w="9525">
            <a:solidFill>
              <a:schemeClr val="bg1">
                <a:lumMod val="85000"/>
              </a:schemeClr>
            </a:solidFill>
            <a:miter lim="800000"/>
            <a:headEnd/>
            <a:tailEnd/>
          </a:ln>
        </p:spPr>
      </p:pic>
      <p:pic>
        <p:nvPicPr>
          <p:cNvPr id="108547" name="Picture 3"/>
          <p:cNvPicPr>
            <a:picLocks noChangeAspect="1" noChangeArrowheads="1"/>
          </p:cNvPicPr>
          <p:nvPr/>
        </p:nvPicPr>
        <p:blipFill>
          <a:blip r:embed="rId4" cstate="email"/>
          <a:srcRect/>
          <a:stretch>
            <a:fillRect/>
          </a:stretch>
        </p:blipFill>
        <p:spPr bwMode="auto">
          <a:xfrm>
            <a:off x="6300192" y="3645024"/>
            <a:ext cx="1895485" cy="2376264"/>
          </a:xfrm>
          <a:prstGeom prst="rect">
            <a:avLst/>
          </a:prstGeom>
          <a:noFill/>
          <a:ln w="9525">
            <a:solidFill>
              <a:schemeClr val="bg1">
                <a:lumMod val="85000"/>
              </a:schemeClr>
            </a:solidFill>
            <a:miter lim="800000"/>
            <a:headEnd/>
            <a:tailEnd/>
          </a:ln>
        </p:spPr>
      </p:pic>
      <p:pic>
        <p:nvPicPr>
          <p:cNvPr id="9" name="Picture 57" descr="surveon logo_Colored_solgan"/>
          <p:cNvPicPr>
            <a:picLocks noChangeAspect="1" noChangeArrowheads="1"/>
          </p:cNvPicPr>
          <p:nvPr/>
        </p:nvPicPr>
        <p:blipFill>
          <a:blip r:embed="rId5"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Application Notes</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37</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340768"/>
            <a:ext cx="5328592" cy="3847207"/>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In-depth technical documents to explain Surveon key product functions and applications.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Guidelines for Partner to understand and deploy Surveon products.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version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Location: </a:t>
            </a:r>
            <a:r>
              <a:rPr kumimoji="0" lang="en-US" altLang="zh-CN" sz="2000" dirty="0" smtClean="0">
                <a:latin typeface="+mn-lt"/>
                <a:ea typeface="新細明體" pitchFamily="18" charset="-120"/>
                <a:hlinkClick r:id="rId3"/>
              </a:rPr>
              <a:t>http://www.surveon.com/support/application.asp</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defRPr/>
            </a:pPr>
            <a:endParaRPr kumimoji="0" lang="en-US" altLang="zh-CN" sz="2000" dirty="0" smtClean="0">
              <a:latin typeface="+mn-lt"/>
              <a:ea typeface="新細明體" pitchFamily="18" charset="-120"/>
            </a:endParaRPr>
          </a:p>
        </p:txBody>
      </p:sp>
      <p:pic>
        <p:nvPicPr>
          <p:cNvPr id="4098" name="Picture 2"/>
          <p:cNvPicPr>
            <a:picLocks noChangeAspect="1" noChangeArrowheads="1"/>
          </p:cNvPicPr>
          <p:nvPr/>
        </p:nvPicPr>
        <p:blipFill>
          <a:blip r:embed="rId4" cstate="email"/>
          <a:srcRect/>
          <a:stretch>
            <a:fillRect/>
          </a:stretch>
        </p:blipFill>
        <p:spPr bwMode="auto">
          <a:xfrm>
            <a:off x="6228184" y="1052736"/>
            <a:ext cx="1974166" cy="2537349"/>
          </a:xfrm>
          <a:prstGeom prst="rect">
            <a:avLst/>
          </a:prstGeom>
          <a:noFill/>
          <a:ln w="9525">
            <a:solidFill>
              <a:schemeClr val="bg1">
                <a:lumMod val="75000"/>
              </a:schemeClr>
            </a:solidFill>
            <a:miter lim="800000"/>
            <a:headEnd/>
            <a:tailEnd/>
          </a:ln>
        </p:spPr>
      </p:pic>
      <p:pic>
        <p:nvPicPr>
          <p:cNvPr id="4099" name="Picture 3"/>
          <p:cNvPicPr>
            <a:picLocks noChangeAspect="1" noChangeArrowheads="1"/>
          </p:cNvPicPr>
          <p:nvPr/>
        </p:nvPicPr>
        <p:blipFill>
          <a:blip r:embed="rId5" cstate="email"/>
          <a:srcRect/>
          <a:stretch>
            <a:fillRect/>
          </a:stretch>
        </p:blipFill>
        <p:spPr bwMode="auto">
          <a:xfrm>
            <a:off x="6300192" y="4005064"/>
            <a:ext cx="1944216" cy="2131013"/>
          </a:xfrm>
          <a:prstGeom prst="rect">
            <a:avLst/>
          </a:prstGeom>
          <a:noFill/>
          <a:ln w="9525">
            <a:solidFill>
              <a:schemeClr val="bg1">
                <a:lumMod val="75000"/>
              </a:schemeClr>
            </a:solidFill>
            <a:miter lim="800000"/>
            <a:headEnd/>
            <a:tailEnd/>
          </a:ln>
        </p:spPr>
      </p:pic>
      <p:pic>
        <p:nvPicPr>
          <p:cNvPr id="8" name="Picture 57" descr="surveon logo_Colored_solgan"/>
          <p:cNvPicPr>
            <a:picLocks noChangeAspect="1" noChangeArrowheads="1"/>
          </p:cNvPicPr>
          <p:nvPr/>
        </p:nvPicPr>
        <p:blipFill>
          <a:blip r:embed="rId6"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38</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Event Marketing Materials</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Event Package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39</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683568" y="1335683"/>
            <a:ext cx="4896544" cy="2885405"/>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An easy to follow guide for Partners to organize a Surveon event in their area.</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Can be customized into different types: a seminar, workshop or training course.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Half day, 1 or 2 day format available. </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PDF version available.</a:t>
            </a:r>
          </a:p>
        </p:txBody>
      </p:sp>
      <p:pic>
        <p:nvPicPr>
          <p:cNvPr id="4098" name="Picture 2"/>
          <p:cNvPicPr>
            <a:picLocks noChangeAspect="1" noChangeArrowheads="1"/>
          </p:cNvPicPr>
          <p:nvPr/>
        </p:nvPicPr>
        <p:blipFill>
          <a:blip r:embed="rId3" cstate="email"/>
          <a:srcRect/>
          <a:stretch>
            <a:fillRect/>
          </a:stretch>
        </p:blipFill>
        <p:spPr bwMode="auto">
          <a:xfrm>
            <a:off x="5724128" y="1268760"/>
            <a:ext cx="2593407" cy="3931940"/>
          </a:xfrm>
          <a:prstGeom prst="rect">
            <a:avLst/>
          </a:prstGeom>
          <a:noFill/>
          <a:ln w="9525">
            <a:solidFill>
              <a:schemeClr val="bg1">
                <a:lumMod val="65000"/>
              </a:schemeClr>
            </a:solidFill>
            <a:miter lim="800000"/>
            <a:headEnd/>
            <a:tailEnd/>
          </a:ln>
        </p:spPr>
      </p:pic>
      <p:pic>
        <p:nvPicPr>
          <p:cNvPr id="11" name="Picture 57" descr="surveon logo_Colored_solgan"/>
          <p:cNvPicPr>
            <a:picLocks noChangeAspect="1" noChangeArrowheads="1"/>
          </p:cNvPicPr>
          <p:nvPr/>
        </p:nvPicPr>
        <p:blipFill>
          <a:blip r:embed="rId4"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1196752"/>
            <a:ext cx="8280920" cy="4824536"/>
          </a:xfrm>
        </p:spPr>
        <p:txBody>
          <a:bodyPr/>
          <a:lstStyle/>
          <a:p>
            <a:pPr>
              <a:buSzPct val="60000"/>
              <a:buFont typeface="Wingdings" pitchFamily="2" charset="2"/>
              <a:buChar char="n"/>
            </a:pPr>
            <a:r>
              <a:rPr lang="en-US" altLang="zh-TW" sz="2800" dirty="0" smtClean="0"/>
              <a:t>A channel partner is a company that partners with a manufacturer or producer to market and sell the manufacturer's products, services, or technologies.</a:t>
            </a:r>
          </a:p>
          <a:p>
            <a:pPr>
              <a:buSzPct val="60000"/>
              <a:buNone/>
            </a:pPr>
            <a:r>
              <a:rPr lang="en-US" altLang="zh-TW" sz="2800" dirty="0" smtClean="0"/>
              <a:t> </a:t>
            </a:r>
          </a:p>
          <a:p>
            <a:pPr>
              <a:buSzPct val="60000"/>
              <a:buFont typeface="Wingdings" pitchFamily="2" charset="2"/>
              <a:buChar char="n"/>
            </a:pPr>
            <a:r>
              <a:rPr lang="en-US" altLang="zh-TW" sz="2800" dirty="0" smtClean="0"/>
              <a:t>This is usually done through a co-branding relationship. Channel partners may be distributors, vendors, retailers, consultants, systems integrators (SI), technology deployment consultancies, and value-added resellers (VARs) and other such organizations.</a:t>
            </a:r>
          </a:p>
          <a:p>
            <a:pPr>
              <a:buFont typeface="Wingdings" pitchFamily="2" charset="2"/>
              <a:buChar char="n"/>
            </a:pPr>
            <a:endParaRPr lang="zh-TW" altLang="en-US" sz="2800" dirty="0"/>
          </a:p>
        </p:txBody>
      </p:sp>
      <p:sp>
        <p:nvSpPr>
          <p:cNvPr id="5"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What is a Channel Partner?</a:t>
            </a:r>
            <a:endParaRPr lang="en-US" altLang="zh-TW" sz="3000" b="1" dirty="0">
              <a:solidFill>
                <a:srgbClr val="6094CE"/>
              </a:solidFill>
              <a:latin typeface="+mn-lt"/>
              <a:ea typeface="新細明體" pitchFamily="18" charset="-120"/>
            </a:endParaRP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6"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4</a:t>
            </a:fld>
            <a:endParaRPr lang="en-US" altLang="zh-TW"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Event Presentation PPT</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40</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467544" y="1309985"/>
            <a:ext cx="5112568" cy="3847207"/>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Customized presentation PPT </a:t>
            </a:r>
            <a:r>
              <a:rPr kumimoji="0" lang="en-US" altLang="zh-CN" sz="2000" dirty="0" smtClean="0">
                <a:ea typeface="新細明體" pitchFamily="18" charset="-120"/>
              </a:rPr>
              <a:t>for Partners </a:t>
            </a:r>
            <a:r>
              <a:rPr kumimoji="0" lang="en-US" altLang="zh-CN" sz="2000" dirty="0" smtClean="0">
                <a:latin typeface="+mn-lt"/>
                <a:ea typeface="新細明體" pitchFamily="18" charset="-120"/>
              </a:rPr>
              <a:t>to deliver the important info (Surveon company, product, market) to the audience. </a:t>
            </a:r>
            <a:r>
              <a:rPr kumimoji="0" lang="en-CA" altLang="zh-CN" sz="2000" dirty="0" smtClean="0">
                <a:latin typeface="+mn-lt"/>
                <a:ea typeface="新細明體" pitchFamily="18" charset="-120"/>
              </a:rPr>
              <a:t> </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Designed to increase Surveon branding and product awareness.   </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PPT version available.</a:t>
            </a:r>
          </a:p>
          <a:p>
            <a:pPr fontAlgn="auto">
              <a:lnSpc>
                <a:spcPct val="150000"/>
              </a:lnSpc>
              <a:spcBef>
                <a:spcPts val="0"/>
              </a:spcBef>
              <a:spcAft>
                <a:spcPts val="300"/>
              </a:spcAft>
              <a:buSzPct val="60000"/>
              <a:buFont typeface="Wingdings" pitchFamily="2" charset="2"/>
              <a:buChar char="n"/>
              <a:defRPr/>
            </a:pPr>
            <a:r>
              <a:rPr kumimoji="0" lang="en-CA" altLang="zh-CN" sz="2000" dirty="0" smtClean="0">
                <a:latin typeface="+mn-lt"/>
                <a:ea typeface="新細明體" pitchFamily="18" charset="-120"/>
              </a:rPr>
              <a:t> Training for presentation content available.</a:t>
            </a:r>
            <a:endParaRPr kumimoji="0" lang="en-US" altLang="zh-CN" sz="2000" dirty="0" smtClean="0">
              <a:latin typeface="+mn-lt"/>
              <a:ea typeface="新細明體" pitchFamily="18" charset="-120"/>
            </a:endParaRP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Contact Sales for requests.</a:t>
            </a:r>
          </a:p>
        </p:txBody>
      </p:sp>
      <p:pic>
        <p:nvPicPr>
          <p:cNvPr id="9"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5652120" y="1196752"/>
            <a:ext cx="2910657" cy="2184008"/>
          </a:xfrm>
          <a:prstGeom prst="rect">
            <a:avLst/>
          </a:prstGeom>
          <a:noFill/>
          <a:ln w="9525">
            <a:solidFill>
              <a:schemeClr val="bg1">
                <a:lumMod val="85000"/>
              </a:schemeClr>
            </a:solid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652120" y="3717032"/>
            <a:ext cx="2952328" cy="2206091"/>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kumimoji="0" lang="en-US" altLang="zh-CN" sz="3000" b="1" dirty="0" smtClean="0">
                <a:solidFill>
                  <a:srgbClr val="6094CE"/>
                </a:solidFill>
                <a:latin typeface="+mn-lt"/>
                <a:ea typeface="新細明體" pitchFamily="18" charset="-120"/>
              </a:rPr>
              <a:t>Event e-Invite/Thank You Note</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41</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611560" y="1532940"/>
            <a:ext cx="4752528" cy="3347070"/>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Customized tradeshow or event invitation (and thank you note) ready for Partners to send to their customers.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Designed to increase Surveon branding and professional image.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E-file version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Contact Sales for requests.</a:t>
            </a:r>
          </a:p>
        </p:txBody>
      </p:sp>
      <p:pic>
        <p:nvPicPr>
          <p:cNvPr id="8"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5818030" y="1412776"/>
            <a:ext cx="2786418" cy="4273469"/>
          </a:xfrm>
          <a:prstGeom prst="rect">
            <a:avLst/>
          </a:prstGeom>
          <a:noFill/>
          <a:ln w="9525">
            <a:solidFill>
              <a:schemeClr val="bg1">
                <a:lumMod val="85000"/>
              </a:schemeClr>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CA" altLang="zh-TW" sz="3000" b="1" dirty="0" smtClean="0">
                <a:solidFill>
                  <a:srgbClr val="6094CE"/>
                </a:solidFill>
                <a:latin typeface="+mn-lt"/>
                <a:ea typeface="新細明體" pitchFamily="18" charset="-120"/>
              </a:rPr>
              <a:t>Event Poster</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42</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539552" y="1268760"/>
            <a:ext cx="5184576" cy="3385542"/>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t>
            </a:r>
            <a:r>
              <a:rPr kumimoji="0" lang="en-US" altLang="zh-CN" sz="2000" dirty="0" smtClean="0">
                <a:ea typeface="新細明體" pitchFamily="18" charset="-120"/>
              </a:rPr>
              <a:t> Customized tradeshow or event poster design for Partners to use in their events.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Designed to increase Surveon branding and professional image.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Wall posters, banners, and roll up posters </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Design-ready (file) version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Contact Sales for requests.</a:t>
            </a:r>
          </a:p>
        </p:txBody>
      </p:sp>
      <p:pic>
        <p:nvPicPr>
          <p:cNvPr id="2050" name="Picture 2"/>
          <p:cNvPicPr>
            <a:picLocks noChangeAspect="1" noChangeArrowheads="1"/>
          </p:cNvPicPr>
          <p:nvPr/>
        </p:nvPicPr>
        <p:blipFill>
          <a:blip r:embed="rId3" cstate="email"/>
          <a:srcRect/>
          <a:stretch>
            <a:fillRect/>
          </a:stretch>
        </p:blipFill>
        <p:spPr bwMode="auto">
          <a:xfrm>
            <a:off x="6156176" y="1124744"/>
            <a:ext cx="1925829" cy="2073970"/>
          </a:xfrm>
          <a:prstGeom prst="rect">
            <a:avLst/>
          </a:prstGeom>
          <a:noFill/>
          <a:ln w="9525">
            <a:solidFill>
              <a:schemeClr val="bg1">
                <a:lumMod val="65000"/>
              </a:schemeClr>
            </a:solidFill>
            <a:miter lim="800000"/>
            <a:headEnd/>
            <a:tailEnd/>
          </a:ln>
        </p:spPr>
      </p:pic>
      <p:pic>
        <p:nvPicPr>
          <p:cNvPr id="2053" name="Picture 5"/>
          <p:cNvPicPr>
            <a:picLocks noChangeAspect="1" noChangeArrowheads="1"/>
          </p:cNvPicPr>
          <p:nvPr/>
        </p:nvPicPr>
        <p:blipFill>
          <a:blip r:embed="rId4" cstate="email"/>
          <a:srcRect/>
          <a:stretch>
            <a:fillRect/>
          </a:stretch>
        </p:blipFill>
        <p:spPr bwMode="auto">
          <a:xfrm>
            <a:off x="6156176" y="3573016"/>
            <a:ext cx="2016224" cy="2013678"/>
          </a:xfrm>
          <a:prstGeom prst="rect">
            <a:avLst/>
          </a:prstGeom>
          <a:noFill/>
          <a:ln w="9525">
            <a:solidFill>
              <a:schemeClr val="bg1">
                <a:lumMod val="65000"/>
              </a:schemeClr>
            </a:solidFill>
            <a:miter lim="800000"/>
            <a:headEnd/>
            <a:tailEnd/>
          </a:ln>
        </p:spPr>
      </p:pic>
      <p:pic>
        <p:nvPicPr>
          <p:cNvPr id="9" name="Picture 57" descr="surveon logo_Colored_solgan"/>
          <p:cNvPicPr>
            <a:picLocks noChangeAspect="1" noChangeArrowheads="1"/>
          </p:cNvPicPr>
          <p:nvPr/>
        </p:nvPicPr>
        <p:blipFill>
          <a:blip r:embed="rId5"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CA" altLang="zh-TW" sz="3000" b="1" dirty="0" smtClean="0">
                <a:solidFill>
                  <a:srgbClr val="6094CE"/>
                </a:solidFill>
                <a:latin typeface="+mn-lt"/>
                <a:ea typeface="新細明體" pitchFamily="18" charset="-120"/>
              </a:rPr>
              <a:t>Event Giveaway</a:t>
            </a:r>
            <a:endParaRPr lang="en-US" altLang="zh-TW" sz="3000" b="1" dirty="0">
              <a:solidFill>
                <a:srgbClr val="6094CE"/>
              </a:solidFill>
              <a:latin typeface="+mn-lt"/>
              <a:ea typeface="新細明體" pitchFamily="18" charset="-120"/>
            </a:endParaRPr>
          </a:p>
        </p:txBody>
      </p:sp>
      <p:sp>
        <p:nvSpPr>
          <p:cNvPr id="3891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rPr>
              <a:pPr algn="r"/>
              <a:t>43</a:t>
            </a:fld>
            <a:endParaRPr lang="en-US" altLang="zh-TW" sz="1400" dirty="0">
              <a:solidFill>
                <a:srgbClr val="000000"/>
              </a:solidFill>
              <a:latin typeface="+mn-lt"/>
              <a:ea typeface="新細明體" pitchFamily="18" charset="-120"/>
            </a:endParaRPr>
          </a:p>
        </p:txBody>
      </p:sp>
      <p:sp>
        <p:nvSpPr>
          <p:cNvPr id="38916"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7" name="TextBox 3"/>
          <p:cNvSpPr txBox="1"/>
          <p:nvPr/>
        </p:nvSpPr>
        <p:spPr>
          <a:xfrm>
            <a:off x="395536" y="1359104"/>
            <a:ext cx="4896544" cy="2837700"/>
          </a:xfrm>
          <a:prstGeom prst="rect">
            <a:avLst/>
          </a:prstGeom>
          <a:noFill/>
        </p:spPr>
        <p:txBody>
          <a:bodyPr wrap="square" lIns="0" tIns="0" rIns="0" bIns="0" anchor="ctr">
            <a:spAutoFit/>
            <a:scene3d>
              <a:camera prst="orthographicFront"/>
              <a:lightRig rig="threePt" dir="t"/>
            </a:scene3d>
            <a:sp3d>
              <a:bevelT w="1270" h="1270"/>
            </a:sp3d>
          </a:bodyPr>
          <a:lstStyle/>
          <a:p>
            <a:pPr fontAlgn="auto">
              <a:lnSpc>
                <a:spcPct val="150000"/>
              </a:lnSpc>
              <a:spcBef>
                <a:spcPts val="0"/>
              </a:spcBef>
              <a:spcAft>
                <a:spcPts val="300"/>
              </a:spcAft>
              <a:buSzPct val="60000"/>
              <a:buFont typeface="Wingdings" pitchFamily="2" charset="2"/>
              <a:buChar char="n"/>
              <a:defRPr/>
            </a:pPr>
            <a:r>
              <a:rPr kumimoji="0" lang="en-US" altLang="zh-CN" sz="2000" dirty="0" smtClean="0">
                <a:latin typeface="+mn-lt"/>
                <a:ea typeface="新細明體" pitchFamily="18" charset="-120"/>
              </a:rPr>
              <a:t> </a:t>
            </a:r>
            <a:r>
              <a:rPr kumimoji="0" lang="en-US" altLang="zh-CN" sz="2000" dirty="0" smtClean="0">
                <a:ea typeface="新細明體" pitchFamily="18" charset="-120"/>
              </a:rPr>
              <a:t>Surveon branded giveaway items for Partners to use in the events.</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Designed to increase Surveon branding and professional image.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LED pens, polo shirts available.</a:t>
            </a:r>
          </a:p>
          <a:p>
            <a:pPr fontAlgn="auto">
              <a:lnSpc>
                <a:spcPct val="150000"/>
              </a:lnSpc>
              <a:spcBef>
                <a:spcPts val="0"/>
              </a:spcBef>
              <a:spcAft>
                <a:spcPts val="300"/>
              </a:spcAft>
              <a:buSzPct val="60000"/>
              <a:buFont typeface="Wingdings" pitchFamily="2" charset="2"/>
              <a:buChar char="n"/>
              <a:defRPr/>
            </a:pPr>
            <a:r>
              <a:rPr kumimoji="0" lang="en-US" altLang="zh-CN" sz="2000" dirty="0" smtClean="0">
                <a:ea typeface="新細明體" pitchFamily="18" charset="-120"/>
              </a:rPr>
              <a:t> Contact Sales for requests.</a:t>
            </a:r>
          </a:p>
        </p:txBody>
      </p:sp>
      <p:pic>
        <p:nvPicPr>
          <p:cNvPr id="3074" name="Picture 2"/>
          <p:cNvPicPr>
            <a:picLocks noChangeAspect="1" noChangeArrowheads="1"/>
          </p:cNvPicPr>
          <p:nvPr/>
        </p:nvPicPr>
        <p:blipFill>
          <a:blip r:embed="rId3" cstate="email"/>
          <a:srcRect/>
          <a:stretch>
            <a:fillRect/>
          </a:stretch>
        </p:blipFill>
        <p:spPr bwMode="auto">
          <a:xfrm>
            <a:off x="5940152" y="1268760"/>
            <a:ext cx="2242601" cy="1734512"/>
          </a:xfrm>
          <a:prstGeom prst="rect">
            <a:avLst/>
          </a:prstGeom>
          <a:noFill/>
          <a:ln w="9525">
            <a:solidFill>
              <a:schemeClr val="bg1">
                <a:lumMod val="65000"/>
              </a:schemeClr>
            </a:solid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5950505" y="3429000"/>
            <a:ext cx="2287884" cy="2054346"/>
          </a:xfrm>
          <a:prstGeom prst="rect">
            <a:avLst/>
          </a:prstGeom>
          <a:noFill/>
          <a:ln w="9525">
            <a:solidFill>
              <a:schemeClr val="bg1">
                <a:lumMod val="65000"/>
              </a:schemeClr>
            </a:solidFill>
            <a:miter lim="800000"/>
            <a:headEnd/>
            <a:tailEnd/>
          </a:ln>
        </p:spPr>
      </p:pic>
      <p:pic>
        <p:nvPicPr>
          <p:cNvPr id="8" name="Picture 57" descr="surveon logo_Colored_solgan"/>
          <p:cNvPicPr>
            <a:picLocks noChangeAspect="1" noChangeArrowheads="1"/>
          </p:cNvPicPr>
          <p:nvPr/>
        </p:nvPicPr>
        <p:blipFill>
          <a:blip r:embed="rId5" cstate="print"/>
          <a:srcRect/>
          <a:stretch>
            <a:fillRect/>
          </a:stretch>
        </p:blipFill>
        <p:spPr bwMode="auto">
          <a:xfrm>
            <a:off x="7380312" y="6371593"/>
            <a:ext cx="1296144" cy="3697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44</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Questions &amp; Answers</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3A9837CF-D29F-4A59-B398-3F60D8A40A03}" type="slidenum">
              <a:rPr lang="en-US" altLang="zh-TW" sz="1400">
                <a:solidFill>
                  <a:srgbClr val="000000"/>
                </a:solidFill>
                <a:latin typeface="+mn-lt"/>
                <a:ea typeface="新細明體" pitchFamily="18" charset="-120"/>
                <a:cs typeface="Arial" pitchFamily="34" charset="0"/>
              </a:rPr>
              <a:pPr algn="r"/>
              <a:t>45</a:t>
            </a:fld>
            <a:endParaRPr lang="en-US" altLang="zh-TW" sz="1400" dirty="0">
              <a:solidFill>
                <a:srgbClr val="000000"/>
              </a:solidFill>
              <a:latin typeface="+mn-lt"/>
              <a:ea typeface="新細明體" pitchFamily="18" charset="-120"/>
              <a:cs typeface="Arial" pitchFamily="34" charset="0"/>
            </a:endParaRPr>
          </a:p>
        </p:txBody>
      </p:sp>
      <p:sp>
        <p:nvSpPr>
          <p:cNvPr id="6"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46082" name="Rectangle 2"/>
          <p:cNvSpPr txBox="1">
            <a:spLocks noChangeArrowheads="1"/>
          </p:cNvSpPr>
          <p:nvPr/>
        </p:nvSpPr>
        <p:spPr bwMode="auto">
          <a:xfrm>
            <a:off x="0" y="2492896"/>
            <a:ext cx="9144000" cy="1656184"/>
          </a:xfrm>
          <a:prstGeom prst="rect">
            <a:avLst/>
          </a:prstGeom>
          <a:noFill/>
          <a:ln w="9525">
            <a:noFill/>
            <a:miter lim="800000"/>
            <a:headEnd/>
            <a:tailEnd/>
          </a:ln>
        </p:spPr>
        <p:txBody>
          <a:bodyPr anchor="ctr"/>
          <a:lstStyle/>
          <a:p>
            <a:pPr algn="ctr"/>
            <a:r>
              <a:rPr kumimoji="0" lang="en-US" altLang="zh-TW" sz="3200" dirty="0" smtClean="0">
                <a:solidFill>
                  <a:schemeClr val="bg1"/>
                </a:solidFill>
                <a:ea typeface="新細明體" pitchFamily="18" charset="-120"/>
              </a:rPr>
              <a:t>More Info About Surveon Solutions</a:t>
            </a:r>
          </a:p>
          <a:p>
            <a:pPr algn="ctr"/>
            <a:r>
              <a:rPr kumimoji="0" lang="en-US" altLang="zh-TW" sz="3200" dirty="0" smtClean="0">
                <a:solidFill>
                  <a:schemeClr val="bg1"/>
                </a:solidFill>
                <a:ea typeface="新細明體" pitchFamily="18" charset="-120"/>
                <a:hlinkClick r:id="rId3"/>
              </a:rPr>
              <a:t>www.surveon.com</a:t>
            </a:r>
            <a:r>
              <a:rPr kumimoji="0" lang="en-US" altLang="zh-TW" sz="3200" dirty="0" smtClean="0">
                <a:solidFill>
                  <a:schemeClr val="bg1"/>
                </a:solidFill>
                <a:ea typeface="新細明體" pitchFamily="18" charset="-120"/>
              </a:rPr>
              <a:t> </a:t>
            </a:r>
          </a:p>
          <a:p>
            <a:pPr algn="ctr"/>
            <a:r>
              <a:rPr kumimoji="0" lang="en-US" altLang="zh-TW" sz="3200" dirty="0" smtClean="0">
                <a:solidFill>
                  <a:schemeClr val="bg1"/>
                </a:solidFill>
                <a:ea typeface="新細明體" pitchFamily="18" charset="-120"/>
              </a:rPr>
              <a:t>sales@surveon.com</a:t>
            </a:r>
          </a:p>
        </p:txBody>
      </p:sp>
      <p:pic>
        <p:nvPicPr>
          <p:cNvPr id="7" name="Picture 57" descr="surveon logo_Colored_solgan"/>
          <p:cNvPicPr>
            <a:picLocks noChangeAspect="1" noChangeArrowheads="1"/>
          </p:cNvPicPr>
          <p:nvPr/>
        </p:nvPicPr>
        <p:blipFill>
          <a:blip r:embed="rId4"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467544" y="980728"/>
          <a:ext cx="8280920" cy="5334000"/>
        </p:xfrm>
        <a:graphic>
          <a:graphicData uri="http://schemas.openxmlformats.org/drawingml/2006/table">
            <a:tbl>
              <a:tblPr firstRow="1" bandRow="1">
                <a:tableStyleId>{5C22544A-7EE6-4342-B048-85BDC9FD1C3A}</a:tableStyleId>
              </a:tblPr>
              <a:tblGrid>
                <a:gridCol w="3050866"/>
                <a:gridCol w="2978226"/>
                <a:gridCol w="2251828"/>
              </a:tblGrid>
              <a:tr h="325888">
                <a:tc>
                  <a:txBody>
                    <a:bodyPr/>
                    <a:lstStyle/>
                    <a:p>
                      <a:pPr algn="ctr"/>
                      <a:r>
                        <a:rPr lang="en-US" altLang="zh-TW" sz="1600" dirty="0" smtClean="0"/>
                        <a:t>Manufacturer (Surveon)</a:t>
                      </a:r>
                      <a:endParaRPr lang="zh-TW" altLang="en-US" sz="1600" dirty="0">
                        <a:latin typeface="+mn-lt"/>
                      </a:endParaRPr>
                    </a:p>
                  </a:txBody>
                  <a:tcPr/>
                </a:tc>
                <a:tc>
                  <a:txBody>
                    <a:bodyPr/>
                    <a:lstStyle/>
                    <a:p>
                      <a:pPr algn="ctr"/>
                      <a:r>
                        <a:rPr lang="en-US" altLang="zh-TW" sz="1600" dirty="0" smtClean="0"/>
                        <a:t>Channel Partner (Disty/SI)</a:t>
                      </a:r>
                      <a:endParaRPr lang="zh-TW" altLang="en-US" sz="1600" dirty="0">
                        <a:latin typeface="+mn-lt"/>
                      </a:endParaRPr>
                    </a:p>
                  </a:txBody>
                  <a:tcPr/>
                </a:tc>
                <a:tc>
                  <a:txBody>
                    <a:bodyPr/>
                    <a:lstStyle/>
                    <a:p>
                      <a:pPr algn="ctr"/>
                      <a:r>
                        <a:rPr lang="en-US" altLang="zh-TW" sz="1600" dirty="0" smtClean="0"/>
                        <a:t>Customer (End User)</a:t>
                      </a:r>
                      <a:endParaRPr lang="zh-TW" altLang="en-US" sz="1600" dirty="0">
                        <a:latin typeface="+mn-lt"/>
                      </a:endParaRPr>
                    </a:p>
                  </a:txBody>
                  <a:tcPr/>
                </a:tc>
              </a:tr>
              <a:tr h="1747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Product:</a:t>
                      </a:r>
                      <a:r>
                        <a:rPr lang="en-US" altLang="zh-TW" sz="1600" baseline="0" dirty="0" smtClean="0"/>
                        <a:t> p</a:t>
                      </a:r>
                      <a:r>
                        <a:rPr lang="en-US" altLang="zh-TW" sz="1600" dirty="0" smtClean="0"/>
                        <a:t>rovide innovated</a:t>
                      </a:r>
                      <a:r>
                        <a:rPr lang="en-US" altLang="zh-TW" sz="1600" baseline="0" dirty="0" smtClean="0"/>
                        <a:t> products and technology that meet the market demands and customer requests</a:t>
                      </a:r>
                      <a:endParaRPr lang="zh-TW" alt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Pct val="60000"/>
                        <a:buFont typeface="Wingdings" pitchFamily="2" charset="2"/>
                        <a:buChar char="n"/>
                        <a:tabLst/>
                        <a:defRPr/>
                      </a:pPr>
                      <a:r>
                        <a:rPr lang="en-US" altLang="zh-TW" sz="1600" dirty="0" smtClean="0"/>
                        <a:t> Deploy Surveon products </a:t>
                      </a:r>
                      <a:r>
                        <a:rPr lang="en-US" altLang="zh-TW" sz="1600" baseline="0" dirty="0" smtClean="0"/>
                        <a:t>in the local market</a:t>
                      </a:r>
                    </a:p>
                    <a:p>
                      <a:pPr marL="0" marR="0" indent="0" algn="l" defTabSz="914400" rtl="0" eaLnBrk="1" fontAlgn="auto" latinLnBrk="0" hangingPunct="1">
                        <a:lnSpc>
                          <a:spcPct val="100000"/>
                        </a:lnSpc>
                        <a:spcBef>
                          <a:spcPts val="0"/>
                        </a:spcBef>
                        <a:spcAft>
                          <a:spcPts val="0"/>
                        </a:spcAft>
                        <a:buClrTx/>
                        <a:buSzPct val="60000"/>
                        <a:buFont typeface="Wingdings" pitchFamily="2" charset="2"/>
                        <a:buChar char="n"/>
                        <a:tabLst/>
                        <a:defRPr/>
                      </a:pPr>
                      <a:r>
                        <a:rPr lang="en-US" altLang="zh-TW" sz="1600" dirty="0" smtClean="0"/>
                        <a:t> Understand Surveon products and</a:t>
                      </a:r>
                      <a:r>
                        <a:rPr lang="en-US" altLang="zh-TW" sz="1600" baseline="0" dirty="0" smtClean="0"/>
                        <a:t> differentiations from competitors</a:t>
                      </a:r>
                      <a:endParaRPr lang="en-US" altLang="zh-TW" sz="1600" dirty="0" smtClean="0"/>
                    </a:p>
                    <a:p>
                      <a:pPr marL="0" marR="0" indent="0" algn="l" defTabSz="914400" rtl="0" eaLnBrk="1" fontAlgn="auto" latinLnBrk="0" hangingPunct="1">
                        <a:lnSpc>
                          <a:spcPct val="100000"/>
                        </a:lnSpc>
                        <a:spcBef>
                          <a:spcPts val="0"/>
                        </a:spcBef>
                        <a:spcAft>
                          <a:spcPts val="0"/>
                        </a:spcAft>
                        <a:buClrTx/>
                        <a:buSzPct val="60000"/>
                        <a:buFont typeface="Wingdings" pitchFamily="2" charset="2"/>
                        <a:buChar char="n"/>
                        <a:tabLst/>
                        <a:defRPr/>
                      </a:pPr>
                      <a:r>
                        <a:rPr lang="en-US" altLang="zh-TW" sz="1600" baseline="0" dirty="0" smtClean="0"/>
                        <a:t> Feedback customer demands to Surveon</a:t>
                      </a:r>
                      <a:endParaRPr lang="zh-TW" altLang="en-US" sz="1600" dirty="0">
                        <a:latin typeface="+mn-lt"/>
                      </a:endParaRPr>
                    </a:p>
                  </a:txBody>
                  <a:tcPr/>
                </a:tc>
                <a:tc>
                  <a:txBody>
                    <a:bodyPr/>
                    <a:lstStyle/>
                    <a:p>
                      <a:pPr>
                        <a:buSzPct val="60000"/>
                        <a:buFont typeface="Wingdings" pitchFamily="2" charset="2"/>
                        <a:buChar char="n"/>
                      </a:pPr>
                      <a:r>
                        <a:rPr lang="en-US" altLang="zh-TW" sz="1600" dirty="0" smtClean="0"/>
                        <a:t> Generate</a:t>
                      </a:r>
                      <a:r>
                        <a:rPr lang="en-US" altLang="zh-TW" sz="1600" baseline="0" dirty="0" smtClean="0"/>
                        <a:t> projects and product demands</a:t>
                      </a:r>
                    </a:p>
                    <a:p>
                      <a:pPr>
                        <a:buSzPct val="60000"/>
                        <a:buFont typeface="Wingdings" pitchFamily="2" charset="2"/>
                        <a:buNone/>
                      </a:pPr>
                      <a:endParaRPr lang="en-US" altLang="zh-TW" sz="1600" baseline="0" dirty="0" smtClean="0"/>
                    </a:p>
                    <a:p>
                      <a:endParaRPr lang="zh-TW" altLang="en-US" sz="1600" dirty="0">
                        <a:latin typeface="+mn-lt"/>
                      </a:endParaRPr>
                    </a:p>
                  </a:txBody>
                  <a:tcPr/>
                </a:tc>
              </a:tr>
              <a:tr h="1273924">
                <a:tc>
                  <a:txBody>
                    <a:bodyPr/>
                    <a:lstStyle/>
                    <a:p>
                      <a:r>
                        <a:rPr lang="en-US" altLang="zh-TW" sz="1600" dirty="0" smtClean="0"/>
                        <a:t>Marketing: provide a variety of </a:t>
                      </a:r>
                      <a:r>
                        <a:rPr lang="en-US" altLang="zh-TW" sz="1600" baseline="0" dirty="0" smtClean="0"/>
                        <a:t>marketing </a:t>
                      </a:r>
                      <a:r>
                        <a:rPr lang="en-US" altLang="zh-TW" sz="1600" dirty="0" smtClean="0"/>
                        <a:t>support to i</a:t>
                      </a:r>
                      <a:r>
                        <a:rPr lang="en-US" altLang="zh-TW" sz="1600" baseline="0" dirty="0" smtClean="0"/>
                        <a:t>ncrease Surveon corporate branding and product awareness </a:t>
                      </a:r>
                      <a:endParaRPr lang="zh-TW" alt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Pct val="60000"/>
                        <a:buFont typeface="Wingdings" pitchFamily="2" charset="2"/>
                        <a:buChar char="n"/>
                        <a:tabLst/>
                        <a:defRPr/>
                      </a:pPr>
                      <a:r>
                        <a:rPr lang="en-US" altLang="zh-TW" sz="1600" dirty="0" smtClean="0"/>
                        <a:t> Carry Surveon brand </a:t>
                      </a:r>
                      <a:r>
                        <a:rPr lang="en-US" altLang="zh-TW" sz="1600" baseline="0" dirty="0" smtClean="0"/>
                        <a:t>to the local market</a:t>
                      </a:r>
                    </a:p>
                    <a:p>
                      <a:pPr>
                        <a:buSzPct val="60000"/>
                        <a:buFont typeface="Wingdings" pitchFamily="2" charset="2"/>
                        <a:buChar char="n"/>
                      </a:pPr>
                      <a:r>
                        <a:rPr lang="en-US" altLang="zh-TW" sz="1600" dirty="0" smtClean="0"/>
                        <a:t> Utilize</a:t>
                      </a:r>
                      <a:r>
                        <a:rPr lang="en-US" altLang="zh-TW" sz="1600" baseline="0" dirty="0" smtClean="0"/>
                        <a:t> Surveon m</a:t>
                      </a:r>
                      <a:r>
                        <a:rPr lang="en-US" altLang="zh-TW" sz="1600" dirty="0" smtClean="0"/>
                        <a:t>arketing support</a:t>
                      </a:r>
                      <a:r>
                        <a:rPr lang="en-US" altLang="zh-TW" sz="1600" baseline="0" dirty="0" smtClean="0"/>
                        <a:t> to promote products in the local market</a:t>
                      </a:r>
                      <a:endParaRPr lang="en-US" altLang="zh-TW" sz="1600" baseline="0" dirty="0" smtClean="0">
                        <a:latin typeface="+mn-lt"/>
                      </a:endParaRPr>
                    </a:p>
                  </a:txBody>
                  <a:tcPr/>
                </a:tc>
                <a:tc>
                  <a:txBody>
                    <a:bodyPr/>
                    <a:lstStyle/>
                    <a:p>
                      <a:pPr>
                        <a:buSzPct val="60000"/>
                        <a:buFont typeface="Wingdings" pitchFamily="2" charset="2"/>
                        <a:buChar char="n"/>
                      </a:pPr>
                      <a:r>
                        <a:rPr lang="en-US" altLang="zh-TW" sz="1600" dirty="0" smtClean="0"/>
                        <a:t> Aware</a:t>
                      </a:r>
                      <a:r>
                        <a:rPr lang="en-US" altLang="zh-TW" sz="1600" baseline="0" dirty="0" smtClean="0"/>
                        <a:t> of Surveon brand and products</a:t>
                      </a:r>
                    </a:p>
                    <a:p>
                      <a:pPr marL="0" marR="0" indent="0" algn="l" defTabSz="914400" rtl="0" eaLnBrk="1" fontAlgn="auto" latinLnBrk="0" hangingPunct="1">
                        <a:lnSpc>
                          <a:spcPct val="100000"/>
                        </a:lnSpc>
                        <a:spcBef>
                          <a:spcPts val="0"/>
                        </a:spcBef>
                        <a:spcAft>
                          <a:spcPts val="0"/>
                        </a:spcAft>
                        <a:buClrTx/>
                        <a:buSzPct val="60000"/>
                        <a:buFont typeface="Wingdings" pitchFamily="2" charset="2"/>
                        <a:buChar char="n"/>
                        <a:tabLst/>
                        <a:defRPr/>
                      </a:pPr>
                      <a:r>
                        <a:rPr lang="en-US" altLang="zh-TW" sz="1600" baseline="0" dirty="0" smtClean="0"/>
                        <a:t> Surveon deployment success cases</a:t>
                      </a:r>
                      <a:endParaRPr lang="zh-TW" altLang="en-US" sz="1600" dirty="0" smtClean="0"/>
                    </a:p>
                    <a:p>
                      <a:pPr>
                        <a:buSzPct val="60000"/>
                        <a:buFont typeface="Wingdings" pitchFamily="2" charset="2"/>
                        <a:buChar char="n"/>
                      </a:pPr>
                      <a:endParaRPr lang="en-US" altLang="zh-TW" sz="1600" baseline="0" dirty="0" smtClean="0">
                        <a:latin typeface="+mn-lt"/>
                      </a:endParaRPr>
                    </a:p>
                  </a:txBody>
                  <a:tcPr/>
                </a:tc>
              </a:tr>
              <a:tr h="799906">
                <a:tc>
                  <a:txBody>
                    <a:bodyPr/>
                    <a:lstStyle/>
                    <a:p>
                      <a:r>
                        <a:rPr lang="en-US" altLang="zh-TW" sz="1600" dirty="0" smtClean="0"/>
                        <a:t>Technical:</a:t>
                      </a:r>
                      <a:r>
                        <a:rPr lang="en-US" altLang="zh-TW" sz="1600" baseline="0" dirty="0" smtClean="0"/>
                        <a:t> provide tech</a:t>
                      </a:r>
                      <a:r>
                        <a:rPr lang="en-US" altLang="zh-TW" sz="1600" dirty="0" smtClean="0"/>
                        <a:t> support, product training, RMA support</a:t>
                      </a:r>
                      <a:endParaRPr lang="en-US" altLang="zh-TW" sz="1600" dirty="0" smtClean="0">
                        <a:latin typeface="+mn-lt"/>
                      </a:endParaRPr>
                    </a:p>
                  </a:txBody>
                  <a:tcPr/>
                </a:tc>
                <a:tc>
                  <a:txBody>
                    <a:bodyPr/>
                    <a:lstStyle/>
                    <a:p>
                      <a:pPr>
                        <a:buSzPct val="60000"/>
                        <a:buFont typeface="Wingdings" pitchFamily="2" charset="2"/>
                        <a:buChar char="n"/>
                      </a:pPr>
                      <a:r>
                        <a:rPr lang="en-US" altLang="zh-TW" sz="1600" dirty="0" smtClean="0"/>
                        <a:t> Get</a:t>
                      </a:r>
                      <a:r>
                        <a:rPr lang="en-US" altLang="zh-TW" sz="1600" baseline="0" dirty="0" smtClean="0"/>
                        <a:t> certified technical training </a:t>
                      </a:r>
                    </a:p>
                    <a:p>
                      <a:pPr>
                        <a:buSzPct val="60000"/>
                        <a:buFont typeface="Wingdings" pitchFamily="2" charset="2"/>
                        <a:buChar char="n"/>
                      </a:pPr>
                      <a:r>
                        <a:rPr lang="en-US" altLang="zh-TW" sz="1600" baseline="0" dirty="0" smtClean="0"/>
                        <a:t> Provide services and support to customers</a:t>
                      </a:r>
                      <a:endParaRPr lang="zh-TW" altLang="en-US" sz="1600" dirty="0">
                        <a:latin typeface="+mn-lt"/>
                      </a:endParaRPr>
                    </a:p>
                  </a:txBody>
                  <a:tcPr/>
                </a:tc>
                <a:tc>
                  <a:txBody>
                    <a:bodyPr/>
                    <a:lstStyle/>
                    <a:p>
                      <a:pPr>
                        <a:buSzPct val="60000"/>
                        <a:buFont typeface="Wingdings" pitchFamily="2" charset="2"/>
                        <a:buChar char="n"/>
                      </a:pPr>
                      <a:r>
                        <a:rPr lang="en-US" altLang="zh-TW" sz="1600" baseline="0" dirty="0" smtClean="0"/>
                        <a:t> Report technical issues to Channel Partner</a:t>
                      </a:r>
                      <a:endParaRPr lang="zh-TW" altLang="en-US" sz="1600" dirty="0">
                        <a:latin typeface="+mn-lt"/>
                      </a:endParaRPr>
                    </a:p>
                  </a:txBody>
                  <a:tcPr/>
                </a:tc>
              </a:tr>
              <a:tr h="1036915">
                <a:tc>
                  <a:txBody>
                    <a:bodyPr/>
                    <a:lstStyle/>
                    <a:p>
                      <a:r>
                        <a:rPr lang="en-US" altLang="zh-TW" sz="1600" baseline="0" dirty="0" smtClean="0"/>
                        <a:t>Sales: provide product, solution packages, price strategy, delivery, and relationship liaison</a:t>
                      </a:r>
                      <a:endParaRPr lang="zh-TW" altLang="en-US" sz="1600" dirty="0">
                        <a:solidFill>
                          <a:schemeClr val="tx1"/>
                        </a:solidFill>
                        <a:latin typeface="+mn-lt"/>
                      </a:endParaRPr>
                    </a:p>
                  </a:txBody>
                  <a:tcPr/>
                </a:tc>
                <a:tc>
                  <a:txBody>
                    <a:bodyPr/>
                    <a:lstStyle/>
                    <a:p>
                      <a:pPr>
                        <a:buSzPct val="60000"/>
                        <a:buFont typeface="Wingdings" pitchFamily="2" charset="2"/>
                        <a:buChar char="n"/>
                      </a:pPr>
                      <a:r>
                        <a:rPr lang="en-US" altLang="zh-TW" sz="1600" dirty="0" smtClean="0"/>
                        <a:t> Sell Surveon products</a:t>
                      </a:r>
                      <a:r>
                        <a:rPr lang="en-US" altLang="zh-TW" sz="1600" baseline="0" dirty="0" smtClean="0"/>
                        <a:t> in the local market</a:t>
                      </a:r>
                    </a:p>
                    <a:p>
                      <a:pPr>
                        <a:buSzPct val="60000"/>
                        <a:buFont typeface="Wingdings" pitchFamily="2" charset="2"/>
                        <a:buChar char="n"/>
                      </a:pPr>
                      <a:r>
                        <a:rPr lang="en-US" altLang="zh-TW" sz="1600" baseline="0" dirty="0" smtClean="0"/>
                        <a:t> Spec-in Surveon products in the local projects.</a:t>
                      </a:r>
                      <a:endParaRPr lang="en-US" altLang="zh-TW" sz="1600" baseline="0" dirty="0" smtClean="0">
                        <a:latin typeface="+mn-lt"/>
                      </a:endParaRPr>
                    </a:p>
                  </a:txBody>
                  <a:tcPr/>
                </a:tc>
                <a:tc>
                  <a:txBody>
                    <a:bodyPr/>
                    <a:lstStyle/>
                    <a:p>
                      <a:pPr>
                        <a:buSzPct val="60000"/>
                        <a:buFont typeface="Wingdings" pitchFamily="2" charset="2"/>
                        <a:buNone/>
                      </a:pPr>
                      <a:endParaRPr lang="zh-TW" altLang="en-US" sz="1600" dirty="0">
                        <a:latin typeface="+mn-lt"/>
                      </a:endParaRPr>
                    </a:p>
                  </a:txBody>
                  <a:tcPr/>
                </a:tc>
              </a:tr>
            </a:tbl>
          </a:graphicData>
        </a:graphic>
      </p:graphicFrame>
      <p:sp>
        <p:nvSpPr>
          <p:cNvPr id="10"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Channel Player Value Chain</a:t>
            </a:r>
            <a:endParaRPr lang="en-US" altLang="zh-TW" sz="3000" b="1" dirty="0">
              <a:solidFill>
                <a:srgbClr val="6094CE"/>
              </a:solidFill>
              <a:latin typeface="+mn-lt"/>
              <a:ea typeface="新細明體" pitchFamily="18" charset="-120"/>
            </a:endParaRPr>
          </a:p>
        </p:txBody>
      </p:sp>
      <p:sp>
        <p:nvSpPr>
          <p:cNvPr id="11"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1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5</a:t>
            </a:fld>
            <a:endParaRPr lang="en-US" altLang="zh-TW"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Channel Partner Marketing Activity</a:t>
            </a:r>
            <a:endParaRPr lang="en-US" altLang="zh-TW" sz="3000" b="1" dirty="0">
              <a:solidFill>
                <a:srgbClr val="6094CE"/>
              </a:solidFill>
              <a:latin typeface="+mn-lt"/>
              <a:ea typeface="新細明體" pitchFamily="18" charset="-120"/>
            </a:endParaRPr>
          </a:p>
        </p:txBody>
      </p:sp>
      <p:sp>
        <p:nvSpPr>
          <p:cNvPr id="8"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graphicFrame>
        <p:nvGraphicFramePr>
          <p:cNvPr id="11" name="表格 10"/>
          <p:cNvGraphicFramePr>
            <a:graphicFrameLocks noGrp="1"/>
          </p:cNvGraphicFramePr>
          <p:nvPr/>
        </p:nvGraphicFramePr>
        <p:xfrm>
          <a:off x="395536" y="1342070"/>
          <a:ext cx="8424937" cy="4617302"/>
        </p:xfrm>
        <a:graphic>
          <a:graphicData uri="http://schemas.openxmlformats.org/drawingml/2006/table">
            <a:tbl>
              <a:tblPr>
                <a:tableStyleId>{5940675A-B579-460E-94D1-54222C63F5DA}</a:tableStyleId>
              </a:tblPr>
              <a:tblGrid>
                <a:gridCol w="1728192"/>
                <a:gridCol w="1440160"/>
                <a:gridCol w="1368152"/>
                <a:gridCol w="1368152"/>
                <a:gridCol w="1440160"/>
                <a:gridCol w="1080121"/>
              </a:tblGrid>
              <a:tr h="432048">
                <a:tc>
                  <a:txBody>
                    <a:bodyPr/>
                    <a:lstStyle/>
                    <a:p>
                      <a:pPr algn="ctr" fontAlgn="ctr"/>
                      <a:r>
                        <a:rPr lang="en-US" sz="1600" b="1" u="none" strike="noStrike" dirty="0">
                          <a:solidFill>
                            <a:schemeClr val="bg1"/>
                          </a:solidFill>
                        </a:rPr>
                        <a:t>Website</a:t>
                      </a:r>
                      <a:endParaRPr lang="en-US" sz="1600" b="1" i="0" u="none" strike="noStrike" dirty="0">
                        <a:solidFill>
                          <a:schemeClr val="bg1"/>
                        </a:solidFill>
                        <a:latin typeface="+mn-lt"/>
                      </a:endParaRPr>
                    </a:p>
                  </a:txBody>
                  <a:tcPr marL="4277" marR="4277" marT="4277" marB="0" anchor="ctr">
                    <a:solidFill>
                      <a:srgbClr val="6094CE"/>
                    </a:solidFill>
                  </a:tcPr>
                </a:tc>
                <a:tc>
                  <a:txBody>
                    <a:bodyPr/>
                    <a:lstStyle/>
                    <a:p>
                      <a:pPr algn="ctr" fontAlgn="ctr"/>
                      <a:r>
                        <a:rPr lang="en-US" sz="1600" b="1" u="none" strike="noStrike" dirty="0">
                          <a:solidFill>
                            <a:schemeClr val="bg1"/>
                          </a:solidFill>
                        </a:rPr>
                        <a:t>e-Marketing</a:t>
                      </a:r>
                      <a:endParaRPr lang="en-US" sz="1600" b="1" i="0" u="none" strike="noStrike" dirty="0">
                        <a:solidFill>
                          <a:schemeClr val="bg1"/>
                        </a:solidFill>
                        <a:latin typeface="+mn-lt"/>
                      </a:endParaRPr>
                    </a:p>
                  </a:txBody>
                  <a:tcPr marL="4277" marR="4277" marT="4277" marB="0" anchor="ctr">
                    <a:solidFill>
                      <a:srgbClr val="6094CE"/>
                    </a:solidFill>
                  </a:tcPr>
                </a:tc>
                <a:tc>
                  <a:txBody>
                    <a:bodyPr/>
                    <a:lstStyle/>
                    <a:p>
                      <a:pPr algn="ctr" fontAlgn="ctr"/>
                      <a:r>
                        <a:rPr lang="en-US" sz="1600" b="1" u="none" strike="noStrike" dirty="0">
                          <a:solidFill>
                            <a:schemeClr val="bg1"/>
                          </a:solidFill>
                        </a:rPr>
                        <a:t>Training </a:t>
                      </a:r>
                      <a:endParaRPr lang="en-US" sz="1600" b="1" i="0" u="none" strike="noStrike" dirty="0">
                        <a:solidFill>
                          <a:schemeClr val="bg1"/>
                        </a:solidFill>
                        <a:latin typeface="+mn-lt"/>
                      </a:endParaRPr>
                    </a:p>
                  </a:txBody>
                  <a:tcPr marL="4277" marR="4277" marT="4277" marB="0" anchor="ctr">
                    <a:solidFill>
                      <a:srgbClr val="6094CE"/>
                    </a:solidFill>
                  </a:tcPr>
                </a:tc>
                <a:tc>
                  <a:txBody>
                    <a:bodyPr/>
                    <a:lstStyle/>
                    <a:p>
                      <a:pPr algn="ctr" fontAlgn="ctr"/>
                      <a:r>
                        <a:rPr lang="en-US" sz="1600" b="1" u="none" strike="noStrike" dirty="0">
                          <a:solidFill>
                            <a:schemeClr val="bg1"/>
                          </a:solidFill>
                        </a:rPr>
                        <a:t>Local </a:t>
                      </a:r>
                      <a:r>
                        <a:rPr lang="en-US" sz="1600" b="1" u="none" strike="noStrike" dirty="0" smtClean="0">
                          <a:solidFill>
                            <a:schemeClr val="bg1"/>
                          </a:solidFill>
                        </a:rPr>
                        <a:t>Event</a:t>
                      </a:r>
                      <a:endParaRPr lang="en-US" sz="1600" b="1" i="0" u="none" strike="noStrike" dirty="0">
                        <a:solidFill>
                          <a:schemeClr val="bg1"/>
                        </a:solidFill>
                        <a:latin typeface="+mn-lt"/>
                      </a:endParaRPr>
                    </a:p>
                  </a:txBody>
                  <a:tcPr marL="4277" marR="4277" marT="4277" marB="0" anchor="ctr">
                    <a:solidFill>
                      <a:srgbClr val="92D050"/>
                    </a:solidFill>
                  </a:tcPr>
                </a:tc>
                <a:tc>
                  <a:txBody>
                    <a:bodyPr/>
                    <a:lstStyle/>
                    <a:p>
                      <a:pPr algn="ctr" fontAlgn="ctr"/>
                      <a:r>
                        <a:rPr lang="en-US" sz="1600" b="1" u="none" strike="noStrike" dirty="0">
                          <a:solidFill>
                            <a:schemeClr val="bg1"/>
                          </a:solidFill>
                        </a:rPr>
                        <a:t>Local </a:t>
                      </a:r>
                      <a:r>
                        <a:rPr lang="en-US" sz="1600" b="1" u="none" strike="noStrike" dirty="0" smtClean="0">
                          <a:solidFill>
                            <a:schemeClr val="bg1"/>
                          </a:solidFill>
                        </a:rPr>
                        <a:t>Media</a:t>
                      </a:r>
                      <a:endParaRPr lang="en-US" sz="1600" b="1" i="0" u="none" strike="noStrike" dirty="0">
                        <a:solidFill>
                          <a:schemeClr val="bg1"/>
                        </a:solidFill>
                        <a:latin typeface="+mn-lt"/>
                      </a:endParaRPr>
                    </a:p>
                  </a:txBody>
                  <a:tcPr marL="4277" marR="4277" marT="4277" marB="0" anchor="ctr">
                    <a:solidFill>
                      <a:srgbClr val="92D050"/>
                    </a:solidFill>
                  </a:tcPr>
                </a:tc>
                <a:tc>
                  <a:txBody>
                    <a:bodyPr/>
                    <a:lstStyle/>
                    <a:p>
                      <a:pPr algn="ctr" fontAlgn="ctr"/>
                      <a:r>
                        <a:rPr lang="en-US" sz="1600" b="1" u="none" strike="noStrike" dirty="0">
                          <a:solidFill>
                            <a:schemeClr val="bg1"/>
                          </a:solidFill>
                        </a:rPr>
                        <a:t>Others</a:t>
                      </a:r>
                      <a:endParaRPr lang="en-US" sz="1600" b="1" i="0" u="none" strike="noStrike" dirty="0">
                        <a:solidFill>
                          <a:schemeClr val="bg1"/>
                        </a:solidFill>
                        <a:latin typeface="+mn-lt"/>
                      </a:endParaRPr>
                    </a:p>
                  </a:txBody>
                  <a:tcPr marL="4277" marR="4277" marT="4277" marB="0" anchor="ctr">
                    <a:solidFill>
                      <a:srgbClr val="92D050"/>
                    </a:solidFill>
                  </a:tcPr>
                </a:tc>
              </a:tr>
              <a:tr h="1006810">
                <a:tc>
                  <a:txBody>
                    <a:bodyPr/>
                    <a:lstStyle/>
                    <a:p>
                      <a:pPr lvl="0" algn="ctr" fontAlgn="ctr"/>
                      <a:r>
                        <a:rPr lang="en-US" sz="1400" u="none" strike="noStrike" dirty="0" smtClean="0"/>
                        <a:t>Surveon logo, </a:t>
                      </a:r>
                    </a:p>
                    <a:p>
                      <a:pPr lvl="0" algn="ctr" fontAlgn="ctr"/>
                      <a:r>
                        <a:rPr lang="en-US" sz="1400" u="none" strike="noStrike" dirty="0" smtClean="0"/>
                        <a:t>Product banner</a:t>
                      </a:r>
                      <a:endParaRPr lang="en-US" sz="1400" b="0" i="0" u="none" strike="noStrike" dirty="0">
                        <a:latin typeface="+mn-lt"/>
                      </a:endParaRPr>
                    </a:p>
                  </a:txBody>
                  <a:tcPr marL="4277" marR="4277" marT="4277" marB="0" anchor="ctr"/>
                </a:tc>
                <a:tc>
                  <a:txBody>
                    <a:bodyPr/>
                    <a:lstStyle/>
                    <a:p>
                      <a:pPr algn="ctr" fontAlgn="ctr"/>
                      <a:r>
                        <a:rPr lang="en-US" sz="1400" u="none" strike="noStrike" dirty="0" smtClean="0"/>
                        <a:t>Send regular</a:t>
                      </a:r>
                    </a:p>
                    <a:p>
                      <a:pPr algn="ctr" fontAlgn="ctr"/>
                      <a:r>
                        <a:rPr lang="en-US" sz="1400" u="none" strike="noStrike" dirty="0" smtClean="0"/>
                        <a:t>e-news </a:t>
                      </a:r>
                      <a:r>
                        <a:rPr lang="en-US" sz="1400" u="none" strike="noStrike" dirty="0"/>
                        <a:t>to </a:t>
                      </a:r>
                      <a:r>
                        <a:rPr lang="en-US" sz="1400" u="none" strike="noStrike" dirty="0" smtClean="0"/>
                        <a:t>customers </a:t>
                      </a:r>
                      <a:r>
                        <a:rPr lang="en-US" sz="1400" u="none" strike="noStrike" dirty="0"/>
                        <a:t>promoting </a:t>
                      </a:r>
                      <a:r>
                        <a:rPr lang="en-US" sz="1400" u="none" strike="noStrike" dirty="0" smtClean="0"/>
                        <a:t>Surveon</a:t>
                      </a:r>
                      <a:endParaRPr lang="en-US" sz="1400" b="0" i="0" u="none" strike="noStrike" dirty="0">
                        <a:latin typeface="+mn-lt"/>
                      </a:endParaRPr>
                    </a:p>
                  </a:txBody>
                  <a:tcPr marL="4277" marR="4277" marT="4277" marB="0" anchor="ctr"/>
                </a:tc>
                <a:tc>
                  <a:txBody>
                    <a:bodyPr/>
                    <a:lstStyle/>
                    <a:p>
                      <a:pPr algn="ctr" fontAlgn="ctr"/>
                      <a:r>
                        <a:rPr lang="en-US" sz="1400" u="none" strike="noStrike" dirty="0" smtClean="0"/>
                        <a:t>Participate Surveon </a:t>
                      </a:r>
                      <a:r>
                        <a:rPr lang="en-US" sz="1400" u="none" strike="noStrike" dirty="0"/>
                        <a:t>online/onsite training</a:t>
                      </a:r>
                      <a:endParaRPr lang="en-US" sz="1400" b="0" i="0" u="none" strike="noStrike" dirty="0">
                        <a:latin typeface="+mn-lt"/>
                      </a:endParaRPr>
                    </a:p>
                  </a:txBody>
                  <a:tcPr marL="4277" marR="4277" marT="4277" marB="0" anchor="ctr"/>
                </a:tc>
                <a:tc>
                  <a:txBody>
                    <a:bodyPr/>
                    <a:lstStyle/>
                    <a:p>
                      <a:pPr algn="ctr" fontAlgn="ctr"/>
                      <a:r>
                        <a:rPr lang="en-US" sz="1400" u="none" strike="noStrike" dirty="0" smtClean="0"/>
                        <a:t>Represent Surveon </a:t>
                      </a:r>
                      <a:r>
                        <a:rPr lang="en-US" sz="1400" u="none" strike="noStrike" dirty="0"/>
                        <a:t>in local </a:t>
                      </a:r>
                      <a:r>
                        <a:rPr lang="en-US" sz="1400" u="none" strike="noStrike" dirty="0" smtClean="0"/>
                        <a:t>conferences</a:t>
                      </a:r>
                    </a:p>
                  </a:txBody>
                  <a:tcPr marL="4277" marR="4277" marT="4277" marB="0" anchor="ctr"/>
                </a:tc>
                <a:tc>
                  <a:txBody>
                    <a:bodyPr/>
                    <a:lstStyle/>
                    <a:p>
                      <a:pPr algn="ctr" fontAlgn="ctr"/>
                      <a:r>
                        <a:rPr lang="en-US" sz="1400" u="none" strike="noStrike" dirty="0" smtClean="0"/>
                        <a:t>Buy print media ads</a:t>
                      </a:r>
                      <a:r>
                        <a:rPr lang="en-US" sz="1400" u="none" strike="noStrike" baseline="0" dirty="0" smtClean="0"/>
                        <a:t> </a:t>
                      </a:r>
                      <a:r>
                        <a:rPr lang="en-US" sz="1400" u="none" strike="noStrike" dirty="0" smtClean="0"/>
                        <a:t>promoting </a:t>
                      </a:r>
                    </a:p>
                    <a:p>
                      <a:pPr algn="ctr" fontAlgn="ctr"/>
                      <a:r>
                        <a:rPr lang="en-US" sz="1400" u="none" strike="noStrike" dirty="0" smtClean="0"/>
                        <a:t>Surveon</a:t>
                      </a:r>
                      <a:endParaRPr lang="en-US" sz="1400" b="0" i="0" u="none" strike="noStrike" dirty="0">
                        <a:latin typeface="+mn-lt"/>
                      </a:endParaRPr>
                    </a:p>
                  </a:txBody>
                  <a:tcPr marL="4277" marR="4277" marT="4277" marB="0" anchor="ctr"/>
                </a:tc>
                <a:tc>
                  <a:txBody>
                    <a:bodyPr/>
                    <a:lstStyle/>
                    <a:p>
                      <a:pPr algn="ctr" fontAlgn="ctr"/>
                      <a:r>
                        <a:rPr lang="en-US" sz="1400" u="none" strike="noStrike" dirty="0"/>
                        <a:t>Success project report</a:t>
                      </a:r>
                      <a:endParaRPr lang="en-US" sz="1400" b="0" i="0" u="none" strike="noStrike" dirty="0">
                        <a:latin typeface="+mn-lt"/>
                      </a:endParaRPr>
                    </a:p>
                  </a:txBody>
                  <a:tcPr marL="4277" marR="4277" marT="4277" marB="0" anchor="ctr"/>
                </a:tc>
              </a:tr>
              <a:tr h="920285">
                <a:tc>
                  <a:txBody>
                    <a:bodyPr/>
                    <a:lstStyle/>
                    <a:p>
                      <a:pPr lvl="0" algn="ctr" fontAlgn="ctr"/>
                      <a:r>
                        <a:rPr lang="en-US" sz="1400" u="none" strike="noStrike" dirty="0" smtClean="0"/>
                        <a:t>Surveon </a:t>
                      </a:r>
                      <a:r>
                        <a:rPr lang="en-US" sz="1400" u="none" strike="noStrike" dirty="0"/>
                        <a:t>product: info, image, listing</a:t>
                      </a:r>
                      <a:endParaRPr lang="en-US" sz="1400" b="0" i="0" u="none" strike="noStrike" dirty="0">
                        <a:latin typeface="+mn-lt"/>
                      </a:endParaRPr>
                    </a:p>
                  </a:txBody>
                  <a:tcPr marL="4277" marR="4277" marT="4277" marB="0" anchor="ctr"/>
                </a:tc>
                <a:tc>
                  <a:txBody>
                    <a:bodyPr/>
                    <a:lstStyle/>
                    <a:p>
                      <a:pPr algn="ctr" fontAlgn="ctr"/>
                      <a:r>
                        <a:rPr lang="en-US" sz="1400" u="none" strike="noStrike" dirty="0" smtClean="0"/>
                        <a:t>Forward Surveon </a:t>
                      </a:r>
                      <a:r>
                        <a:rPr lang="en-US" sz="1400" u="none" strike="noStrike" dirty="0"/>
                        <a:t>product e-blast </a:t>
                      </a:r>
                      <a:r>
                        <a:rPr lang="en-US" sz="1400" u="none" strike="noStrike" dirty="0" smtClean="0"/>
                        <a:t>/ </a:t>
                      </a:r>
                    </a:p>
                    <a:p>
                      <a:pPr algn="ctr" fontAlgn="ctr"/>
                      <a:r>
                        <a:rPr lang="en-US" sz="1400" u="none" strike="noStrike" dirty="0" smtClean="0"/>
                        <a:t>e-news to </a:t>
                      </a:r>
                      <a:r>
                        <a:rPr lang="en-US" sz="1400" u="none" strike="noStrike" dirty="0"/>
                        <a:t>customers</a:t>
                      </a:r>
                      <a:endParaRPr lang="en-US" sz="1400" b="0" i="0" u="none" strike="noStrike" dirty="0">
                        <a:latin typeface="+mn-lt"/>
                      </a:endParaRPr>
                    </a:p>
                  </a:txBody>
                  <a:tcPr marL="4277" marR="4277" marT="4277" marB="0" anchor="ctr"/>
                </a:tc>
                <a:tc>
                  <a:txBody>
                    <a:bodyPr/>
                    <a:lstStyle/>
                    <a:p>
                      <a:pPr algn="ctr" fontAlgn="ctr"/>
                      <a:r>
                        <a:rPr lang="en-US" sz="1400" u="none" strike="noStrike" dirty="0" smtClean="0"/>
                        <a:t>Get </a:t>
                      </a:r>
                      <a:r>
                        <a:rPr lang="en-US" sz="1400" u="none" strike="noStrike" dirty="0"/>
                        <a:t>certified to deploy </a:t>
                      </a:r>
                      <a:r>
                        <a:rPr lang="en-US" sz="1400" u="none" strike="noStrike" dirty="0" smtClean="0"/>
                        <a:t>Surveon products and provide services</a:t>
                      </a:r>
                      <a:endParaRPr lang="en-US" sz="1400" b="0" i="0" u="none" strike="noStrike" dirty="0">
                        <a:latin typeface="+mn-lt"/>
                      </a:endParaRPr>
                    </a:p>
                  </a:txBody>
                  <a:tcPr marL="4277" marR="4277" marT="4277" marB="0" anchor="ctr"/>
                </a:tc>
                <a:tc>
                  <a:txBody>
                    <a:bodyPr/>
                    <a:lstStyle/>
                    <a:p>
                      <a:pPr algn="ctr" fontAlgn="ctr"/>
                      <a:r>
                        <a:rPr lang="en-US" altLang="zh-TW" sz="1400" u="none" strike="noStrike" dirty="0" smtClean="0"/>
                        <a:t>Represent Surveon in local</a:t>
                      </a:r>
                    </a:p>
                    <a:p>
                      <a:pPr algn="ctr" fontAlgn="ctr"/>
                      <a:r>
                        <a:rPr lang="en-US" altLang="zh-TW" sz="1400" u="none" strike="noStrike" dirty="0" smtClean="0"/>
                        <a:t>tradeshows</a:t>
                      </a:r>
                      <a:endParaRPr lang="zh-TW" altLang="en-US" sz="1400" b="0" i="0" u="none" strike="noStrike" dirty="0">
                        <a:latin typeface="+mn-lt"/>
                      </a:endParaRPr>
                    </a:p>
                  </a:txBody>
                  <a:tcPr marL="4277" marR="4277" marT="427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600" u="none" strike="noStrike" dirty="0" smtClean="0"/>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400" u="none" strike="noStrike" dirty="0" smtClean="0"/>
                        <a:t>Buy online media banner promoting </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400" u="none" strike="noStrike" dirty="0" smtClean="0"/>
                        <a:t>Surveon</a:t>
                      </a:r>
                      <a:endParaRPr lang="en-US" altLang="zh-TW" sz="1400" b="0" i="0" u="none" strike="noStrike" dirty="0" smtClean="0">
                        <a:latin typeface="+mn-lt"/>
                      </a:endParaRPr>
                    </a:p>
                    <a:p>
                      <a:pPr algn="l"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r>
              <a:tr h="10670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400" u="none" strike="noStrike" dirty="0" smtClean="0"/>
                        <a:t>Surveon collateral download: datasheet, brochure, leaflet</a:t>
                      </a:r>
                      <a:endParaRPr lang="en-US" altLang="zh-TW" sz="1400" b="0" i="0" u="none" strike="noStrike" dirty="0" smtClean="0">
                        <a:latin typeface="+mn-lt"/>
                      </a:endParaRPr>
                    </a:p>
                  </a:txBody>
                  <a:tcPr marL="4277" marR="4277" marT="4277" marB="0" anchor="ctr"/>
                </a:tc>
                <a:tc>
                  <a:txBody>
                    <a:bodyPr/>
                    <a:lstStyle/>
                    <a:p>
                      <a:pPr algn="ctr"/>
                      <a:endParaRPr lang="zh-TW" altLang="en-US" sz="1400"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400" u="none" strike="noStrike" dirty="0" smtClean="0"/>
                        <a:t>Hold seminars to promote Surveon products to customers</a:t>
                      </a: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r>
              <a:tr h="504056">
                <a:tc>
                  <a:txBody>
                    <a:bodyPr/>
                    <a:lstStyle/>
                    <a:p>
                      <a:pPr lvl="0" algn="ctr" fontAlgn="ctr"/>
                      <a:r>
                        <a:rPr lang="en-US" sz="1400" u="none" strike="noStrike" dirty="0" smtClean="0"/>
                        <a:t>Surveon </a:t>
                      </a:r>
                      <a:r>
                        <a:rPr lang="en-US" sz="1400" u="none" strike="noStrike" dirty="0"/>
                        <a:t>demo </a:t>
                      </a:r>
                      <a:r>
                        <a:rPr lang="en-US" sz="1400" u="none" strike="noStrike" dirty="0" smtClean="0"/>
                        <a:t>video</a:t>
                      </a:r>
                      <a:endParaRPr lang="en-US" sz="1400" b="0" i="0" u="none" strike="noStrike" dirty="0">
                        <a:latin typeface="+mn-lt"/>
                      </a:endParaRPr>
                    </a:p>
                  </a:txBody>
                  <a:tcPr marL="4277" marR="4277" marT="4277" marB="0" anchor="ctr"/>
                </a:tc>
                <a:tc>
                  <a:txBody>
                    <a:bodyPr/>
                    <a:lstStyle/>
                    <a:p>
                      <a:pPr algn="ctr" fontAlgn="ctr"/>
                      <a:endParaRPr lang="zh-TW" altLang="en-US" sz="1400" b="0" i="0" u="none" strike="noStrike" dirty="0">
                        <a:latin typeface="+mn-lt"/>
                      </a:endParaRPr>
                    </a:p>
                  </a:txBody>
                  <a:tcPr marL="4277" marR="4277" marT="4277" marB="0" anchor="ctr"/>
                </a:tc>
                <a:tc>
                  <a:txBody>
                    <a:bodyPr/>
                    <a:lstStyle/>
                    <a:p>
                      <a:pPr algn="ctr" fontAlgn="ctr"/>
                      <a:endParaRPr lang="zh-TW" altLang="en-US" sz="1400" b="0" i="0" u="none" strike="noStrike" dirty="0">
                        <a:latin typeface="+mn-lt"/>
                      </a:endParaRPr>
                    </a:p>
                  </a:txBody>
                  <a:tcPr marL="4277" marR="4277" marT="4277" marB="0" anchor="ctr"/>
                </a:tc>
                <a:tc>
                  <a:txBody>
                    <a:bodyPr/>
                    <a:lstStyle/>
                    <a:p>
                      <a:endParaRPr lang="zh-TW" altLang="en-US" dirty="0"/>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r>
              <a:tr h="658164">
                <a:tc>
                  <a:txBody>
                    <a:bodyPr/>
                    <a:lstStyle/>
                    <a:p>
                      <a:pPr lvl="0" algn="ctr" fontAlgn="ctr"/>
                      <a:r>
                        <a:rPr lang="en-US" sz="1400" u="none" strike="noStrike" dirty="0"/>
                        <a:t>Hyperlink to </a:t>
                      </a:r>
                      <a:r>
                        <a:rPr lang="en-US" sz="1400" u="none" strike="noStrike" dirty="0" smtClean="0"/>
                        <a:t>Surveon </a:t>
                      </a:r>
                      <a:r>
                        <a:rPr lang="en-US" sz="1400" u="none" strike="noStrike" dirty="0"/>
                        <a:t>website</a:t>
                      </a:r>
                      <a:endParaRPr lang="en-US" sz="1400" b="0" i="0" u="none" strike="noStrike" dirty="0">
                        <a:latin typeface="+mn-lt"/>
                      </a:endParaRPr>
                    </a:p>
                  </a:txBody>
                  <a:tcPr marL="4277" marR="4277" marT="4277" marB="0" anchor="ctr"/>
                </a:tc>
                <a:tc>
                  <a:txBody>
                    <a:bodyPr/>
                    <a:lstStyle/>
                    <a:p>
                      <a:pPr algn="ctr"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c>
                  <a:txBody>
                    <a:bodyPr/>
                    <a:lstStyle/>
                    <a:p>
                      <a:pPr algn="l" fontAlgn="ctr"/>
                      <a:endParaRPr lang="zh-TW" altLang="en-US" sz="1400" b="0" i="0" u="none" strike="noStrike" dirty="0">
                        <a:latin typeface="+mn-lt"/>
                      </a:endParaRPr>
                    </a:p>
                  </a:txBody>
                  <a:tcPr marL="4277" marR="4277" marT="4277" marB="0" anchor="ctr"/>
                </a:tc>
              </a:tr>
            </a:tbl>
          </a:graphicData>
        </a:graphic>
      </p:graphicFrame>
      <p:sp>
        <p:nvSpPr>
          <p:cNvPr id="12" name="文字方塊 11"/>
          <p:cNvSpPr txBox="1"/>
          <p:nvPr/>
        </p:nvSpPr>
        <p:spPr>
          <a:xfrm>
            <a:off x="323528" y="5949280"/>
            <a:ext cx="7488832" cy="307777"/>
          </a:xfrm>
          <a:prstGeom prst="rect">
            <a:avLst/>
          </a:prstGeom>
          <a:noFill/>
          <a:ln>
            <a:noFill/>
          </a:ln>
        </p:spPr>
        <p:txBody>
          <a:bodyPr wrap="square" rtlCol="0">
            <a:spAutoFit/>
          </a:bodyPr>
          <a:lstStyle/>
          <a:p>
            <a:pPr>
              <a:buSzPct val="60000"/>
              <a:buFont typeface="Wingdings" pitchFamily="2" charset="2"/>
              <a:buChar char="n"/>
            </a:pPr>
            <a:r>
              <a:rPr lang="en-US" altLang="zh-TW" sz="1400" dirty="0" smtClean="0"/>
              <a:t> Go to Page 19 (and onwards) to know more about Surveon marketing support and how to use it.</a:t>
            </a:r>
            <a:endParaRPr lang="zh-TW" altLang="en-US" sz="1400" dirty="0"/>
          </a:p>
        </p:txBody>
      </p:sp>
      <p:sp>
        <p:nvSpPr>
          <p:cNvPr id="9" name="文字方塊 8"/>
          <p:cNvSpPr txBox="1"/>
          <p:nvPr/>
        </p:nvSpPr>
        <p:spPr>
          <a:xfrm>
            <a:off x="395536" y="888536"/>
            <a:ext cx="8424936" cy="400110"/>
          </a:xfrm>
          <a:prstGeom prst="rect">
            <a:avLst/>
          </a:prstGeom>
          <a:noFill/>
          <a:ln>
            <a:noFill/>
          </a:ln>
        </p:spPr>
        <p:txBody>
          <a:bodyPr wrap="square" rtlCol="0">
            <a:spAutoFit/>
          </a:bodyPr>
          <a:lstStyle/>
          <a:p>
            <a:pPr algn="ctr">
              <a:buSzPct val="60000"/>
            </a:pPr>
            <a:r>
              <a:rPr lang="en-US" altLang="zh-TW" sz="2000" dirty="0" smtClean="0"/>
              <a:t>How can Partner promote Surveon in the local market?</a:t>
            </a:r>
            <a:endParaRPr lang="zh-TW" altLang="en-US" sz="2000" dirty="0"/>
          </a:p>
        </p:txBody>
      </p:sp>
      <p:sp>
        <p:nvSpPr>
          <p:cNvPr id="10"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6</a:t>
            </a:fld>
            <a:endParaRPr lang="en-US" altLang="zh-TW"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105" name="Group 273"/>
          <p:cNvGraphicFramePr>
            <a:graphicFrameLocks noGrp="1"/>
          </p:cNvGraphicFramePr>
          <p:nvPr>
            <p:ph idx="4294967295"/>
          </p:nvPr>
        </p:nvGraphicFramePr>
        <p:xfrm>
          <a:off x="446856" y="1494242"/>
          <a:ext cx="8229600" cy="4671062"/>
        </p:xfrm>
        <a:graphic>
          <a:graphicData uri="http://schemas.openxmlformats.org/drawingml/2006/table">
            <a:tbl>
              <a:tblPr/>
              <a:tblGrid>
                <a:gridCol w="1216025"/>
                <a:gridCol w="2719388"/>
                <a:gridCol w="3132137"/>
                <a:gridCol w="1162050"/>
              </a:tblGrid>
              <a:tr h="2873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Website</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Detail</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Online</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r>
              <a:tr h="2460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Main Banner</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retail solution</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Solution key benefits, product image, features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9/1</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New Products</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CAM4321LV, NVR3308, CAM4571</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Product  listing, key features, images, </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7/31</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Collaterals</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retail solution</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Brochure, selection guide, datasheet, leaflet</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8/15</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2864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Logo</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company logo</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Tx/>
                        <a:buFont typeface="Wingdings" pitchFamily="2" charset="2"/>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with hyperlink to Surveon website</a:t>
                      </a:r>
                      <a:endParaRPr kumimoji="1" lang="zh-TW" altLang="en-US"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endParaRP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3/4</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FFFFFF"/>
                    </a:solidFill>
                  </a:tcPr>
                </a:tc>
              </a:tr>
              <a:tr h="2905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smtClean="0">
                          <a:ln>
                            <a:noFill/>
                          </a:ln>
                          <a:solidFill>
                            <a:srgbClr val="000000"/>
                          </a:solidFill>
                          <a:effectLst/>
                          <a:latin typeface="Calibri" pitchFamily="34" charset="0"/>
                          <a:ea typeface="新細明體" pitchFamily="18" charset="-120"/>
                          <a:cs typeface="Times New Roman" pitchFamily="18" charset="0"/>
                        </a:rPr>
                        <a:t>e-News</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smtClean="0">
                          <a:ln>
                            <a:noFill/>
                          </a:ln>
                          <a:solidFill>
                            <a:srgbClr val="000000"/>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Detail</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Target</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Monthly e-News</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Retail solution</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#1 position in the August e-news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8/9</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E-Blast</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New product – retail solution</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Solution key benefits, product image, features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9/10</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smtClean="0">
                          <a:ln>
                            <a:noFill/>
                          </a:ln>
                          <a:solidFill>
                            <a:srgbClr val="000000"/>
                          </a:solidFill>
                          <a:effectLst/>
                          <a:latin typeface="Calibri" pitchFamily="34" charset="0"/>
                          <a:ea typeface="新細明體" pitchFamily="18" charset="-120"/>
                          <a:cs typeface="Times New Roman" pitchFamily="18" charset="0"/>
                        </a:rPr>
                        <a:t>Media</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smtClean="0">
                          <a:ln>
                            <a:noFill/>
                          </a:ln>
                          <a:solidFill>
                            <a:srgbClr val="000000"/>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Detail</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Deadline</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Online Banner</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Complete 2 MP camera line</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June – Sept banner, advertorial, product news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5/30</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Print Media</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NVR + VMS solution</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Bi-monthly ad for 3 issues (July - Dec)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6/4</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Event</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kern="1200" cap="none" normalizeH="0" baseline="0" dirty="0" smtClean="0">
                          <a:ln>
                            <a:noFill/>
                          </a:ln>
                          <a:solidFill>
                            <a:srgbClr val="000000"/>
                          </a:solidFill>
                          <a:effectLst/>
                          <a:latin typeface="Calibri" pitchFamily="34" charset="0"/>
                          <a:ea typeface="新細明體" pitchFamily="18" charset="-120"/>
                          <a:cs typeface="Times New Roman" pitchFamily="18" charset="0"/>
                        </a:rPr>
                        <a:t>Topic</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Detail</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Calibri" pitchFamily="34" charset="0"/>
                          <a:ea typeface="新細明體" pitchFamily="18" charset="-120"/>
                          <a:cs typeface="Times New Roman" pitchFamily="18" charset="0"/>
                        </a:rPr>
                        <a:t>Target</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solidFill>
                      <a:srgbClr val="A9C6E5"/>
                    </a:solid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Local Event</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Industrial Security Conference in xx city</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Speech and booth</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February</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Tradeshow</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ISC East</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East region for Q4</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November</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3692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Seminar</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VMS training</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Invite SI/customer to learn VMS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May</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Solution Day</a:t>
                      </a:r>
                    </a:p>
                  </a:txBody>
                  <a:tcPr anchor="ctr" horzOverflow="overflow">
                    <a:lnL w="127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Surveon total solutions</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1 day event: market, new product launch, demo, case, training</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rgbClr val="000000"/>
                          </a:solidFill>
                          <a:effectLst/>
                          <a:latin typeface="Calibri" pitchFamily="34" charset="0"/>
                          <a:ea typeface="新細明體" pitchFamily="18" charset="-120"/>
                          <a:cs typeface="Times New Roman" pitchFamily="18" charset="0"/>
                        </a:rPr>
                        <a:t>October</a:t>
                      </a:r>
                    </a:p>
                  </a:txBody>
                  <a:tcPr anchor="ctr" horzOverflow="overflow">
                    <a:lnL w="0" cap="flat" cmpd="sng" algn="ctr">
                      <a:solidFill>
                        <a:srgbClr val="01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bl>
          </a:graphicData>
        </a:graphic>
      </p:graphicFrame>
      <p:sp>
        <p:nvSpPr>
          <p:cNvPr id="6" name="Rectangle 2"/>
          <p:cNvSpPr txBox="1">
            <a:spLocks/>
          </p:cNvSpPr>
          <p:nvPr/>
        </p:nvSpPr>
        <p:spPr bwMode="auto">
          <a:xfrm>
            <a:off x="323528" y="670"/>
            <a:ext cx="8675687" cy="908050"/>
          </a:xfrm>
          <a:prstGeom prst="rect">
            <a:avLst/>
          </a:prstGeom>
          <a:noFill/>
          <a:ln w="9525">
            <a:noFill/>
            <a:miter lim="800000"/>
            <a:headEnd/>
            <a:tailEnd/>
          </a:ln>
        </p:spPr>
        <p:txBody>
          <a:bodyPr anchor="ctr"/>
          <a:lstStyle/>
          <a:p>
            <a:r>
              <a:rPr lang="en-US" altLang="zh-TW" sz="3000" b="1" dirty="0" smtClean="0">
                <a:solidFill>
                  <a:srgbClr val="6094CE"/>
                </a:solidFill>
                <a:latin typeface="+mn-lt"/>
              </a:rPr>
              <a:t>Channel Partner </a:t>
            </a:r>
            <a:r>
              <a:rPr lang="en-US" altLang="zh-TW" sz="3000" b="1" dirty="0" smtClean="0">
                <a:solidFill>
                  <a:srgbClr val="6094CE"/>
                </a:solidFill>
              </a:rPr>
              <a:t>Yearly </a:t>
            </a:r>
            <a:r>
              <a:rPr lang="en-US" altLang="zh-TW" sz="3000" b="1" dirty="0" smtClean="0">
                <a:solidFill>
                  <a:srgbClr val="6094CE"/>
                </a:solidFill>
                <a:latin typeface="+mn-lt"/>
              </a:rPr>
              <a:t>Marketing Plan (sample)</a:t>
            </a:r>
            <a:endParaRPr lang="en-US" altLang="zh-TW" sz="3000" b="1" dirty="0">
              <a:solidFill>
                <a:srgbClr val="6094CE"/>
              </a:solidFill>
              <a:latin typeface="+mn-lt"/>
              <a:ea typeface="新細明體" pitchFamily="18" charset="-120"/>
            </a:endParaRP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b="1">
              <a:solidFill>
                <a:srgbClr val="000000"/>
              </a:solidFill>
              <a:latin typeface="+mn-lt"/>
              <a:ea typeface="新細明體" pitchFamily="18" charset="-120"/>
            </a:endParaRPr>
          </a:p>
        </p:txBody>
      </p:sp>
      <p:sp>
        <p:nvSpPr>
          <p:cNvPr id="8" name="文字方塊 7"/>
          <p:cNvSpPr txBox="1"/>
          <p:nvPr/>
        </p:nvSpPr>
        <p:spPr>
          <a:xfrm>
            <a:off x="446856" y="1196586"/>
            <a:ext cx="2016224" cy="307777"/>
          </a:xfrm>
          <a:prstGeom prst="rect">
            <a:avLst/>
          </a:prstGeom>
          <a:noFill/>
        </p:spPr>
        <p:txBody>
          <a:bodyPr wrap="square" rtlCol="0">
            <a:spAutoFit/>
          </a:bodyPr>
          <a:lstStyle/>
          <a:p>
            <a:r>
              <a:rPr lang="en-US" altLang="zh-TW" sz="1400" b="1" dirty="0" smtClean="0"/>
              <a:t>Year: 2015</a:t>
            </a:r>
            <a:endParaRPr lang="zh-TW" altLang="en-US" sz="1400" b="1" dirty="0"/>
          </a:p>
        </p:txBody>
      </p:sp>
      <p:sp>
        <p:nvSpPr>
          <p:cNvPr id="11"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7</a:t>
            </a:fld>
            <a:endParaRPr lang="en-US" altLang="zh-TW" sz="1400" dirty="0"/>
          </a:p>
        </p:txBody>
      </p:sp>
      <p:pic>
        <p:nvPicPr>
          <p:cNvPr id="13"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8</a:t>
            </a:fld>
            <a:endParaRPr lang="en-US" altLang="zh-TW" sz="1400" dirty="0"/>
          </a:p>
        </p:txBody>
      </p:sp>
      <p:sp>
        <p:nvSpPr>
          <p:cNvPr id="7" name="文字方塊 11"/>
          <p:cNvSpPr txBox="1">
            <a:spLocks noChangeArrowheads="1"/>
          </p:cNvSpPr>
          <p:nvPr/>
        </p:nvSpPr>
        <p:spPr bwMode="auto">
          <a:xfrm>
            <a:off x="0" y="2276475"/>
            <a:ext cx="9144000" cy="2016621"/>
          </a:xfrm>
          <a:prstGeom prst="rect">
            <a:avLst/>
          </a:prstGeom>
          <a:solidFill>
            <a:srgbClr val="6094CE"/>
          </a:solidFill>
          <a:ln w="9525">
            <a:noFill/>
            <a:miter lim="800000"/>
            <a:headEnd/>
            <a:tailEnd/>
          </a:ln>
        </p:spPr>
        <p:txBody>
          <a:bodyPr anchor="ctr"/>
          <a:lstStyle/>
          <a:p>
            <a:endParaRPr lang="zh-TW" altLang="en-US" sz="3600">
              <a:solidFill>
                <a:srgbClr val="FFFFFF"/>
              </a:solidFill>
            </a:endParaRPr>
          </a:p>
        </p:txBody>
      </p:sp>
      <p:sp>
        <p:nvSpPr>
          <p:cNvPr id="8" name="Rectangle 2"/>
          <p:cNvSpPr txBox="1">
            <a:spLocks noChangeArrowheads="1"/>
          </p:cNvSpPr>
          <p:nvPr/>
        </p:nvSpPr>
        <p:spPr bwMode="auto">
          <a:xfrm>
            <a:off x="446856" y="2780928"/>
            <a:ext cx="8229600" cy="1143000"/>
          </a:xfrm>
          <a:prstGeom prst="rect">
            <a:avLst/>
          </a:prstGeom>
          <a:noFill/>
          <a:ln w="9525">
            <a:noFill/>
            <a:miter lim="800000"/>
            <a:headEnd/>
            <a:tailEnd/>
          </a:ln>
        </p:spPr>
        <p:txBody>
          <a:bodyPr anchor="ctr"/>
          <a:lstStyle/>
          <a:p>
            <a:pPr algn="ctr"/>
            <a:r>
              <a:rPr kumimoji="0" lang="en-US" altLang="zh-CN" sz="3600" dirty="0" smtClean="0">
                <a:solidFill>
                  <a:schemeClr val="bg1"/>
                </a:solidFill>
                <a:ea typeface="新細明體" pitchFamily="18" charset="-120"/>
              </a:rPr>
              <a:t>Surveon Channel Partner Program</a:t>
            </a:r>
            <a:endParaRPr lang="en-US" altLang="zh-TW" sz="3600" dirty="0" smtClean="0">
              <a:solidFill>
                <a:schemeClr val="bg1"/>
              </a:solidFill>
            </a:endParaRPr>
          </a:p>
        </p:txBody>
      </p:sp>
      <p:pic>
        <p:nvPicPr>
          <p:cNvPr id="10" name="Picture 57" descr="surveon logo_Colored_solgan"/>
          <p:cNvPicPr>
            <a:picLocks noChangeAspect="1" noChangeArrowheads="1"/>
          </p:cNvPicPr>
          <p:nvPr/>
        </p:nvPicPr>
        <p:blipFill>
          <a:blip r:embed="rId3" cstate="print"/>
          <a:srcRect/>
          <a:stretch>
            <a:fillRect/>
          </a:stretch>
        </p:blipFill>
        <p:spPr bwMode="auto">
          <a:xfrm>
            <a:off x="7380312" y="6371593"/>
            <a:ext cx="1296144" cy="369775"/>
          </a:xfrm>
          <a:prstGeom prst="rect">
            <a:avLst/>
          </a:prstGeom>
          <a:noFill/>
        </p:spPr>
      </p:pic>
    </p:spTree>
    <p:extLst>
      <p:ext uri="{BB962C8B-B14F-4D97-AF65-F5344CB8AC3E}">
        <p14:creationId xmlns:p14="http://schemas.microsoft.com/office/powerpoint/2010/main" xmlns="" val="144478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p:cNvSpPr>
          <p:nvPr>
            <p:ph idx="1"/>
          </p:nvPr>
        </p:nvSpPr>
        <p:spPr>
          <a:xfrm>
            <a:off x="501650" y="1052736"/>
            <a:ext cx="8642350" cy="4525962"/>
          </a:xfrm>
        </p:spPr>
        <p:txBody>
          <a:bodyPr>
            <a:normAutofit/>
          </a:bodyPr>
          <a:lstStyle/>
          <a:p>
            <a:pPr eaLnBrk="1" hangingPunct="1">
              <a:lnSpc>
                <a:spcPct val="200000"/>
              </a:lnSpc>
              <a:buSzPct val="60000"/>
              <a:buFont typeface="Wingdings" pitchFamily="2" charset="2"/>
              <a:buChar char="n"/>
            </a:pPr>
            <a:r>
              <a:rPr lang="en-US" altLang="zh-TW" sz="2800" dirty="0" smtClean="0"/>
              <a:t>Foster promising channel engagements.</a:t>
            </a:r>
          </a:p>
          <a:p>
            <a:pPr eaLnBrk="1" hangingPunct="1">
              <a:lnSpc>
                <a:spcPct val="200000"/>
              </a:lnSpc>
              <a:buSzPct val="60000"/>
              <a:buFont typeface="Wingdings" pitchFamily="2" charset="2"/>
              <a:buChar char="n"/>
            </a:pPr>
            <a:r>
              <a:rPr lang="en-US" altLang="zh-TW" sz="2800" dirty="0" smtClean="0"/>
              <a:t>Develop synergistic resource allocation strategies.</a:t>
            </a:r>
          </a:p>
          <a:p>
            <a:pPr eaLnBrk="1" hangingPunct="1">
              <a:lnSpc>
                <a:spcPct val="200000"/>
              </a:lnSpc>
              <a:spcBef>
                <a:spcPct val="0"/>
              </a:spcBef>
              <a:buSzPct val="60000"/>
              <a:buFont typeface="Wingdings" pitchFamily="2" charset="2"/>
              <a:buChar char="n"/>
            </a:pPr>
            <a:r>
              <a:rPr lang="en-US" altLang="zh-TW" sz="2800" dirty="0" smtClean="0"/>
              <a:t>Ensure channel fairness and equity.</a:t>
            </a:r>
          </a:p>
          <a:p>
            <a:pPr eaLnBrk="1" hangingPunct="1">
              <a:lnSpc>
                <a:spcPct val="200000"/>
              </a:lnSpc>
              <a:spcBef>
                <a:spcPct val="0"/>
              </a:spcBef>
              <a:buSzPct val="60000"/>
              <a:buFont typeface="Wingdings" pitchFamily="2" charset="2"/>
              <a:buChar char="n"/>
            </a:pPr>
            <a:r>
              <a:rPr lang="en-US" altLang="zh-TW" sz="2800" dirty="0" smtClean="0"/>
              <a:t>Ensure business growth for all partners</a:t>
            </a:r>
          </a:p>
        </p:txBody>
      </p:sp>
      <p:sp>
        <p:nvSpPr>
          <p:cNvPr id="5" name="Rectangle 2"/>
          <p:cNvSpPr txBox="1">
            <a:spLocks/>
          </p:cNvSpPr>
          <p:nvPr/>
        </p:nvSpPr>
        <p:spPr bwMode="auto">
          <a:xfrm>
            <a:off x="323528" y="670"/>
            <a:ext cx="8229600" cy="908050"/>
          </a:xfrm>
          <a:prstGeom prst="rect">
            <a:avLst/>
          </a:prstGeom>
          <a:noFill/>
          <a:ln w="9525">
            <a:noFill/>
            <a:miter lim="800000"/>
            <a:headEnd/>
            <a:tailEnd/>
          </a:ln>
        </p:spPr>
        <p:txBody>
          <a:bodyPr anchor="ctr"/>
          <a:lstStyle/>
          <a:p>
            <a:r>
              <a:rPr lang="en-US" altLang="zh-TW" sz="3000" b="1" dirty="0" smtClean="0">
                <a:solidFill>
                  <a:srgbClr val="6094CE"/>
                </a:solidFill>
              </a:rPr>
              <a:t>Why Surveon Channel Partner Program?</a:t>
            </a:r>
            <a:endParaRPr lang="en-US" altLang="zh-TW" sz="3000" b="1" dirty="0">
              <a:solidFill>
                <a:srgbClr val="6094CE"/>
              </a:solidFill>
              <a:latin typeface="+mn-lt"/>
              <a:ea typeface="新細明體" pitchFamily="18" charset="-120"/>
            </a:endParaRPr>
          </a:p>
        </p:txBody>
      </p:sp>
      <p:sp>
        <p:nvSpPr>
          <p:cNvPr id="7" name="Rectangle 11"/>
          <p:cNvSpPr>
            <a:spLocks noChangeArrowheads="1"/>
          </p:cNvSpPr>
          <p:nvPr/>
        </p:nvSpPr>
        <p:spPr bwMode="auto">
          <a:xfrm>
            <a:off x="0" y="0"/>
            <a:ext cx="323850" cy="908050"/>
          </a:xfrm>
          <a:prstGeom prst="rect">
            <a:avLst/>
          </a:prstGeom>
          <a:solidFill>
            <a:srgbClr val="6094CE"/>
          </a:solidFill>
          <a:ln w="9525">
            <a:noFill/>
            <a:miter lim="800000"/>
            <a:headEnd/>
            <a:tailEnd/>
          </a:ln>
        </p:spPr>
        <p:txBody>
          <a:bodyPr wrap="none" anchor="ctr"/>
          <a:lstStyle/>
          <a:p>
            <a:endParaRPr lang="zh-TW" altLang="en-US">
              <a:solidFill>
                <a:srgbClr val="000000"/>
              </a:solidFill>
              <a:latin typeface="+mn-lt"/>
              <a:ea typeface="新細明體" pitchFamily="18" charset="-120"/>
            </a:endParaRPr>
          </a:p>
        </p:txBody>
      </p:sp>
      <p:sp>
        <p:nvSpPr>
          <p:cNvPr id="8" name="Rectangle 6"/>
          <p:cNvSpPr txBox="1">
            <a:spLocks noGrp="1" noChangeArrowheads="1"/>
          </p:cNvSpPr>
          <p:nvPr/>
        </p:nvSpPr>
        <p:spPr bwMode="auto">
          <a:xfrm>
            <a:off x="6804025" y="188913"/>
            <a:ext cx="2133600" cy="476250"/>
          </a:xfrm>
          <a:prstGeom prst="rect">
            <a:avLst/>
          </a:prstGeom>
          <a:noFill/>
          <a:ln w="9525">
            <a:noFill/>
            <a:miter lim="800000"/>
            <a:headEnd/>
            <a:tailEnd/>
          </a:ln>
        </p:spPr>
        <p:txBody>
          <a:bodyPr/>
          <a:lstStyle/>
          <a:p>
            <a:pPr algn="r"/>
            <a:fld id="{A8AA6270-7D0E-4B24-84D9-CC4DF15A8AA2}" type="slidenum">
              <a:rPr lang="en-US" altLang="zh-TW" sz="1400"/>
              <a:pPr algn="r"/>
              <a:t>9</a:t>
            </a:fld>
            <a:endParaRPr lang="en-US" altLang="zh-TW" sz="1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42264</TotalTime>
  <Words>2517</Words>
  <Application>Microsoft Office PowerPoint</Application>
  <PresentationFormat>如螢幕大小 (4:3)</PresentationFormat>
  <Paragraphs>593</Paragraphs>
  <Slides>45</Slides>
  <Notes>42</Notes>
  <HiddenSlides>0</HiddenSlides>
  <MMClips>0</MMClips>
  <ScaleCrop>false</ScaleCrop>
  <HeadingPairs>
    <vt:vector size="4" baseType="variant">
      <vt:variant>
        <vt:lpstr>佈景主題</vt:lpstr>
      </vt:variant>
      <vt:variant>
        <vt:i4>2</vt:i4>
      </vt:variant>
      <vt:variant>
        <vt:lpstr>投影片標題</vt:lpstr>
      </vt:variant>
      <vt:variant>
        <vt:i4>45</vt:i4>
      </vt:variant>
    </vt:vector>
  </HeadingPairs>
  <TitlesOfParts>
    <vt:vector size="47" baseType="lpstr">
      <vt:lpstr>自訂設計</vt:lpstr>
      <vt:lpstr>Office 佈景主題</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投影片 19</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vector>
  </TitlesOfParts>
  <Company>SYNNEX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jennifer.chen</dc:creator>
  <cp:lastModifiedBy>Bridgette.Pan</cp:lastModifiedBy>
  <cp:revision>878</cp:revision>
  <cp:lastPrinted>2011-07-18T22:36:37Z</cp:lastPrinted>
  <dcterms:created xsi:type="dcterms:W3CDTF">2011-04-26T06:17:03Z</dcterms:created>
  <dcterms:modified xsi:type="dcterms:W3CDTF">2015-03-03T03:45:36Z</dcterms:modified>
</cp:coreProperties>
</file>