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396" r:id="rId3"/>
    <p:sldId id="422" r:id="rId4"/>
    <p:sldId id="462" r:id="rId5"/>
    <p:sldId id="459" r:id="rId6"/>
    <p:sldId id="460" r:id="rId7"/>
    <p:sldId id="461" r:id="rId8"/>
    <p:sldId id="463" r:id="rId9"/>
    <p:sldId id="464" r:id="rId10"/>
    <p:sldId id="466" r:id="rId11"/>
    <p:sldId id="467" r:id="rId12"/>
    <p:sldId id="468" r:id="rId13"/>
    <p:sldId id="469" r:id="rId14"/>
    <p:sldId id="470" r:id="rId15"/>
    <p:sldId id="472" r:id="rId16"/>
    <p:sldId id="476" r:id="rId17"/>
    <p:sldId id="479" r:id="rId18"/>
    <p:sldId id="480" r:id="rId19"/>
    <p:sldId id="471" r:id="rId20"/>
    <p:sldId id="473" r:id="rId21"/>
  </p:sldIdLst>
  <p:sldSz cx="9144000" cy="6858000" type="screen4x3"/>
  <p:notesSz cx="7099300" cy="10234613"/>
  <p:defaultTextStyle>
    <a:defPPr>
      <a:defRPr lang="zh-TW"/>
    </a:defPPr>
    <a:lvl1pPr algn="ctr" rtl="0" fontAlgn="base">
      <a:spcBef>
        <a:spcPct val="0"/>
      </a:spcBef>
      <a:spcAft>
        <a:spcPct val="0"/>
      </a:spcAft>
      <a:defRPr kumimoji="1" kern="1200">
        <a:solidFill>
          <a:schemeClr val="tx1"/>
        </a:solidFill>
        <a:latin typeface="Arial" charset="0"/>
        <a:ea typeface="新細明體" charset="-120"/>
        <a:cs typeface="+mn-cs"/>
      </a:defRPr>
    </a:lvl1pPr>
    <a:lvl2pPr marL="457200" algn="ctr" rtl="0" fontAlgn="base">
      <a:spcBef>
        <a:spcPct val="0"/>
      </a:spcBef>
      <a:spcAft>
        <a:spcPct val="0"/>
      </a:spcAft>
      <a:defRPr kumimoji="1" kern="1200">
        <a:solidFill>
          <a:schemeClr val="tx1"/>
        </a:solidFill>
        <a:latin typeface="Arial" charset="0"/>
        <a:ea typeface="新細明體" charset="-120"/>
        <a:cs typeface="+mn-cs"/>
      </a:defRPr>
    </a:lvl2pPr>
    <a:lvl3pPr marL="914400" algn="ctr" rtl="0" fontAlgn="base">
      <a:spcBef>
        <a:spcPct val="0"/>
      </a:spcBef>
      <a:spcAft>
        <a:spcPct val="0"/>
      </a:spcAft>
      <a:defRPr kumimoji="1" kern="1200">
        <a:solidFill>
          <a:schemeClr val="tx1"/>
        </a:solidFill>
        <a:latin typeface="Arial" charset="0"/>
        <a:ea typeface="新細明體" charset="-120"/>
        <a:cs typeface="+mn-cs"/>
      </a:defRPr>
    </a:lvl3pPr>
    <a:lvl4pPr marL="1371600" algn="ctr" rtl="0" fontAlgn="base">
      <a:spcBef>
        <a:spcPct val="0"/>
      </a:spcBef>
      <a:spcAft>
        <a:spcPct val="0"/>
      </a:spcAft>
      <a:defRPr kumimoji="1" kern="1200">
        <a:solidFill>
          <a:schemeClr val="tx1"/>
        </a:solidFill>
        <a:latin typeface="Arial" charset="0"/>
        <a:ea typeface="新細明體" charset="-120"/>
        <a:cs typeface="+mn-cs"/>
      </a:defRPr>
    </a:lvl4pPr>
    <a:lvl5pPr marL="1828800" algn="ctr"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FF00"/>
    <a:srgbClr val="FF0000"/>
    <a:srgbClr val="00800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94660"/>
  </p:normalViewPr>
  <p:slideViewPr>
    <p:cSldViewPr>
      <p:cViewPr>
        <p:scale>
          <a:sx n="75" d="100"/>
          <a:sy n="75" d="100"/>
        </p:scale>
        <p:origin x="-97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922" y="-114"/>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B9652D64-A649-4819-9E57-E925ACCFB9A0}" type="datetimeFigureOut">
              <a:rPr lang="zh-TW" altLang="en-US" smtClean="0"/>
              <a:pPr/>
              <a:t>2013/6/11</a:t>
            </a:fld>
            <a:endParaRPr lang="zh-TW" altLang="en-US"/>
          </a:p>
        </p:txBody>
      </p:sp>
      <p:sp>
        <p:nvSpPr>
          <p:cNvPr id="4" name="頁尾版面配置區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6592EEA1-8B2E-495C-A247-D2BBECFDA07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defRPr sz="1300"/>
            </a:lvl1pPr>
          </a:lstStyle>
          <a:p>
            <a:endParaRPr lang="en-US" altLang="zh-TW"/>
          </a:p>
        </p:txBody>
      </p:sp>
      <p:sp>
        <p:nvSpPr>
          <p:cNvPr id="4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zh-TW"/>
          </a:p>
        </p:txBody>
      </p:sp>
      <p:sp>
        <p:nvSpPr>
          <p:cNvPr id="410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0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defRPr sz="1300"/>
            </a:lvl1pPr>
          </a:lstStyle>
          <a:p>
            <a:endParaRPr lang="en-US" altLang="zh-TW"/>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429AC74C-659D-4DC1-B90C-832493ED86CE}"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5DCCF-99A2-40A7-B5A8-A9C1F934AD78}" type="slidenum">
              <a:rPr lang="en-US" altLang="zh-TW"/>
              <a:pPr/>
              <a:t>1</a:t>
            </a:fld>
            <a:endParaRPr lang="en-US" altLang="zh-TW"/>
          </a:p>
        </p:txBody>
      </p:sp>
      <p:sp>
        <p:nvSpPr>
          <p:cNvPr id="5122" name="Rectangle 2"/>
          <p:cNvSpPr>
            <a:spLocks noGrp="1" noRot="1" noChangeAspect="1" noChangeArrowheads="1" noTextEdit="1"/>
          </p:cNvSpPr>
          <p:nvPr>
            <p:ph type="sldImg"/>
          </p:nvPr>
        </p:nvSpPr>
        <p:spPr>
          <a:xfrm>
            <a:off x="992188" y="768350"/>
            <a:ext cx="5114925" cy="3836988"/>
          </a:xfrm>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10</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10</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r>
              <a:rPr lang="en-US"/>
              <a:t>The information is from Seagate </a:t>
            </a:r>
          </a:p>
          <a:p>
            <a:r>
              <a:rPr lang="en-US"/>
              <a:t>Storage cost counts about 40% of the total budget in a project</a:t>
            </a:r>
          </a:p>
          <a:p>
            <a:r>
              <a:rPr lang="en-US"/>
              <a:t>And there is a high post sale maintenance fee for replacing and fixing the storage   </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11</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11</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r>
              <a:rPr lang="en-US"/>
              <a:t>The information is from Seagate </a:t>
            </a:r>
          </a:p>
          <a:p>
            <a:r>
              <a:rPr lang="en-US"/>
              <a:t>Storage cost counts about 40% of the total budget in a project</a:t>
            </a:r>
          </a:p>
          <a:p>
            <a:r>
              <a:rPr lang="en-US"/>
              <a:t>And there is a high post sale maintenance fee for replacing and fixing the storage   </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12</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12</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r>
              <a:rPr lang="en-US"/>
              <a:t>The information is from Seagate </a:t>
            </a:r>
          </a:p>
          <a:p>
            <a:r>
              <a:rPr lang="en-US"/>
              <a:t>Storage cost counts about 40% of the total budget in a project</a:t>
            </a:r>
          </a:p>
          <a:p>
            <a:r>
              <a:rPr lang="en-US"/>
              <a:t>And there is a high post sale maintenance fee for replacing and fixing the storage   </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13</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13</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r>
              <a:rPr lang="en-US"/>
              <a:t>The information is from Seagate </a:t>
            </a:r>
          </a:p>
          <a:p>
            <a:r>
              <a:rPr lang="en-US"/>
              <a:t>Storage cost counts about 40% of the total budget in a project</a:t>
            </a:r>
          </a:p>
          <a:p>
            <a:r>
              <a:rPr lang="en-US"/>
              <a:t>And there is a high post sale maintenance fee for replacing and fixing the storage   </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14</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14</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r>
              <a:rPr lang="en-US"/>
              <a:t>The information is from Seagate </a:t>
            </a:r>
          </a:p>
          <a:p>
            <a:r>
              <a:rPr lang="en-US"/>
              <a:t>Storage cost counts about 40% of the total budget in a project</a:t>
            </a:r>
          </a:p>
          <a:p>
            <a:r>
              <a:rPr lang="en-US"/>
              <a:t>And there is a high post sale maintenance fee for replacing and fixing the storage   </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15</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15</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r>
              <a:rPr lang="en-US"/>
              <a:t>The information is from Seagate </a:t>
            </a:r>
          </a:p>
          <a:p>
            <a:r>
              <a:rPr lang="en-US"/>
              <a:t>Storage cost counts about 40% of the total budget in a project</a:t>
            </a:r>
          </a:p>
          <a:p>
            <a:r>
              <a:rPr lang="en-US"/>
              <a:t>And there is a high post sale maintenance fee for replacing and fixing the storage   </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19E6F-35B4-4DA9-8425-9DC56A0E3847}" type="slidenum">
              <a:rPr lang="en-US" altLang="zh-TW">
                <a:solidFill>
                  <a:prstClr val="black"/>
                </a:solidFill>
              </a:rPr>
              <a:pPr/>
              <a:t>16</a:t>
            </a:fld>
            <a:endParaRPr lang="en-US" altLang="zh-TW">
              <a:solidFill>
                <a:prstClr val="black"/>
              </a:solidFill>
            </a:endParaRPr>
          </a:p>
        </p:txBody>
      </p:sp>
      <p:sp>
        <p:nvSpPr>
          <p:cNvPr id="247810" name="Rectangle 2"/>
          <p:cNvSpPr>
            <a:spLocks noGrp="1" noRot="1" noChangeAspect="1" noChangeArrowheads="1" noTextEdit="1"/>
          </p:cNvSpPr>
          <p:nvPr>
            <p:ph type="sldImg"/>
          </p:nvPr>
        </p:nvSpPr>
        <p:spPr>
          <a:xfrm>
            <a:off x="992188" y="768350"/>
            <a:ext cx="5114925" cy="3836988"/>
          </a:xfrm>
          <a:ln/>
        </p:spPr>
      </p:sp>
      <p:sp>
        <p:nvSpPr>
          <p:cNvPr id="2478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19E6F-35B4-4DA9-8425-9DC56A0E3847}" type="slidenum">
              <a:rPr lang="en-US" altLang="zh-TW">
                <a:solidFill>
                  <a:prstClr val="black"/>
                </a:solidFill>
              </a:rPr>
              <a:pPr/>
              <a:t>17</a:t>
            </a:fld>
            <a:endParaRPr lang="en-US" altLang="zh-TW">
              <a:solidFill>
                <a:prstClr val="black"/>
              </a:solidFill>
            </a:endParaRPr>
          </a:p>
        </p:txBody>
      </p:sp>
      <p:sp>
        <p:nvSpPr>
          <p:cNvPr id="247810" name="Rectangle 2"/>
          <p:cNvSpPr>
            <a:spLocks noGrp="1" noRot="1" noChangeAspect="1" noChangeArrowheads="1" noTextEdit="1"/>
          </p:cNvSpPr>
          <p:nvPr>
            <p:ph type="sldImg"/>
          </p:nvPr>
        </p:nvSpPr>
        <p:spPr>
          <a:xfrm>
            <a:off x="992188" y="768350"/>
            <a:ext cx="5114925" cy="3836988"/>
          </a:xfrm>
          <a:ln/>
        </p:spPr>
      </p:sp>
      <p:sp>
        <p:nvSpPr>
          <p:cNvPr id="2478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19E6F-35B4-4DA9-8425-9DC56A0E3847}" type="slidenum">
              <a:rPr lang="en-US" altLang="zh-TW">
                <a:solidFill>
                  <a:prstClr val="black"/>
                </a:solidFill>
              </a:rPr>
              <a:pPr/>
              <a:t>18</a:t>
            </a:fld>
            <a:endParaRPr lang="en-US" altLang="zh-TW">
              <a:solidFill>
                <a:prstClr val="black"/>
              </a:solidFill>
            </a:endParaRPr>
          </a:p>
        </p:txBody>
      </p:sp>
      <p:sp>
        <p:nvSpPr>
          <p:cNvPr id="247810" name="Rectangle 2"/>
          <p:cNvSpPr>
            <a:spLocks noGrp="1" noRot="1" noChangeAspect="1" noChangeArrowheads="1" noTextEdit="1"/>
          </p:cNvSpPr>
          <p:nvPr>
            <p:ph type="sldImg"/>
          </p:nvPr>
        </p:nvSpPr>
        <p:spPr>
          <a:xfrm>
            <a:off x="992188" y="768350"/>
            <a:ext cx="5114925" cy="3836988"/>
          </a:xfrm>
          <a:ln/>
        </p:spPr>
      </p:sp>
      <p:sp>
        <p:nvSpPr>
          <p:cNvPr id="2478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19</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19</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r>
              <a:rPr lang="en-US"/>
              <a:t>The information is from Seagate </a:t>
            </a:r>
          </a:p>
          <a:p>
            <a:r>
              <a:rPr lang="en-US"/>
              <a:t>Storage cost counts about 40% of the total budget in a project</a:t>
            </a:r>
          </a:p>
          <a:p>
            <a:r>
              <a:rPr lang="en-US"/>
              <a:t>And there is a high post sale maintenance fee for replacing and fixing the storage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485B7-6FC6-4D7B-9D16-F8C13803CD2C}" type="slidenum">
              <a:rPr lang="en-US" altLang="zh-TW"/>
              <a:pPr/>
              <a:t>2</a:t>
            </a:fld>
            <a:endParaRPr lang="en-US" altLang="zh-TW"/>
          </a:p>
        </p:txBody>
      </p:sp>
      <p:sp>
        <p:nvSpPr>
          <p:cNvPr id="289794" name="Rectangle 2"/>
          <p:cNvSpPr>
            <a:spLocks noGrp="1" noRot="1" noChangeAspect="1" noChangeArrowheads="1" noTextEdit="1"/>
          </p:cNvSpPr>
          <p:nvPr>
            <p:ph type="sldImg"/>
          </p:nvPr>
        </p:nvSpPr>
        <p:spPr>
          <a:xfrm>
            <a:off x="992188" y="768350"/>
            <a:ext cx="5114925" cy="3836988"/>
          </a:xfrm>
          <a:ln/>
        </p:spPr>
      </p:sp>
      <p:sp>
        <p:nvSpPr>
          <p:cNvPr id="28979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20</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20</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r>
              <a:rPr lang="en-US"/>
              <a:t>The information is from Seagate </a:t>
            </a:r>
          </a:p>
          <a:p>
            <a:r>
              <a:rPr lang="en-US"/>
              <a:t>Storage cost counts about 40% of the total budget in a project</a:t>
            </a:r>
          </a:p>
          <a:p>
            <a:r>
              <a:rPr lang="en-US"/>
              <a:t>And there is a high post sale maintenance fee for replacing and fixing the storage   </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79AB8-8F43-452A-B8D8-0E6D63811CFA}" type="slidenum">
              <a:rPr lang="en-US" altLang="zh-TW"/>
              <a:pPr/>
              <a:t>3</a:t>
            </a:fld>
            <a:endParaRPr lang="en-US" altLang="zh-TW"/>
          </a:p>
        </p:txBody>
      </p:sp>
      <p:sp>
        <p:nvSpPr>
          <p:cNvPr id="348162" name="Rectangle 2"/>
          <p:cNvSpPr>
            <a:spLocks noGrp="1" noRot="1" noChangeAspect="1" noChangeArrowheads="1" noTextEdit="1"/>
          </p:cNvSpPr>
          <p:nvPr>
            <p:ph type="sldImg"/>
          </p:nvPr>
        </p:nvSpPr>
        <p:spPr>
          <a:xfrm>
            <a:off x="992188" y="768350"/>
            <a:ext cx="5114925" cy="3836988"/>
          </a:xfrm>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79AB8-8F43-452A-B8D8-0E6D63811CFA}" type="slidenum">
              <a:rPr lang="en-US" altLang="zh-TW"/>
              <a:pPr/>
              <a:t>4</a:t>
            </a:fld>
            <a:endParaRPr lang="en-US" altLang="zh-TW"/>
          </a:p>
        </p:txBody>
      </p:sp>
      <p:sp>
        <p:nvSpPr>
          <p:cNvPr id="348162" name="Rectangle 2"/>
          <p:cNvSpPr>
            <a:spLocks noGrp="1" noRot="1" noChangeAspect="1" noChangeArrowheads="1" noTextEdit="1"/>
          </p:cNvSpPr>
          <p:nvPr>
            <p:ph type="sldImg"/>
          </p:nvPr>
        </p:nvSpPr>
        <p:spPr>
          <a:xfrm>
            <a:off x="992188" y="768350"/>
            <a:ext cx="5114925" cy="3836988"/>
          </a:xfrm>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5</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5</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r>
              <a:rPr lang="en-US"/>
              <a:t>The information is from Seagate </a:t>
            </a:r>
          </a:p>
          <a:p>
            <a:r>
              <a:rPr lang="en-US"/>
              <a:t>Storage cost counts about 40% of the total budget in a project</a:t>
            </a:r>
          </a:p>
          <a:p>
            <a:r>
              <a:rPr lang="en-US"/>
              <a:t>And there is a high post sale maintenance fee for replacing and fixing the storage   </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6</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6</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r>
              <a:rPr lang="en-US" dirty="0"/>
              <a:t>The information is from Seagate </a:t>
            </a:r>
          </a:p>
          <a:p>
            <a:r>
              <a:rPr lang="en-US" dirty="0"/>
              <a:t>Storage cost counts about 40% of the total budget in a project</a:t>
            </a:r>
          </a:p>
          <a:p>
            <a:r>
              <a:rPr lang="en-US" dirty="0"/>
              <a:t>And there is a high post sale maintenance fee for replacing and fixing the storage   </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7</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7</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r>
              <a:rPr lang="en-US"/>
              <a:t>The information is from Seagate </a:t>
            </a:r>
          </a:p>
          <a:p>
            <a:r>
              <a:rPr lang="en-US"/>
              <a:t>Storage cost counts about 40% of the total budget in a project</a:t>
            </a:r>
          </a:p>
          <a:p>
            <a:r>
              <a:rPr lang="en-US"/>
              <a:t>And there is a high post sale maintenance fee for replacing and fixing the storage   </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8</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8</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r>
              <a:rPr lang="en-US"/>
              <a:t>The information is from Seagate </a:t>
            </a:r>
          </a:p>
          <a:p>
            <a:r>
              <a:rPr lang="en-US"/>
              <a:t>Storage cost counts about 40% of the total budget in a project</a:t>
            </a:r>
          </a:p>
          <a:p>
            <a:r>
              <a:rPr lang="en-US"/>
              <a:t>And there is a high post sale maintenance fee for replacing and fixing the storage   </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9</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9</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r>
              <a:rPr lang="en-US"/>
              <a:t>The information is from Seagate </a:t>
            </a:r>
          </a:p>
          <a:p>
            <a:r>
              <a:rPr lang="en-US"/>
              <a:t>Storage cost counts about 40% of the total budget in a project</a:t>
            </a:r>
          </a:p>
          <a:p>
            <a:r>
              <a:rPr lang="en-US"/>
              <a:t>And there is a high post sale maintenance fee for replacing and fixing the storage   </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81316BA8-B3AA-45D1-81DE-8C74C4A08098}"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7EEFF9FE-A170-4290-AFB3-BCB9D9221F73}"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90360036-9335-427F-88D1-F2A7A6D8DDF4}"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endParaRPr lang="zh-TW" altLang="en-US"/>
          </a:p>
        </p:txBody>
      </p:sp>
      <p:sp>
        <p:nvSpPr>
          <p:cNvPr id="4" name="日期版面配置區 3"/>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5" name="頁尾版面配置區 4"/>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948488" y="44450"/>
            <a:ext cx="2133600" cy="476250"/>
          </a:xfrm>
        </p:spPr>
        <p:txBody>
          <a:bodyPr/>
          <a:lstStyle>
            <a:lvl1pPr>
              <a:defRPr/>
            </a:lvl1pPr>
          </a:lstStyle>
          <a:p>
            <a:fld id="{D472CB2C-3E8A-4EAB-89CF-4BD03616E0CC}"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F783C734-56FB-4F4E-A935-07A3375D2223}"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94C95DF6-FF52-434C-B3CC-FC629D4BE0DA}"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07E70417-9613-4F30-9CCC-192AECD809F0}"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830679D6-0BF6-45B9-96AF-146579F3AA83}"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E5C9708A-6EA7-4AAA-A5ED-6E5C66FDA912}"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AE68551B-DE6F-430D-B3D0-2497C815DD17}"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67FECB85-A9FB-42AA-8963-A2B1D0D8273F}"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DB7CF1AF-6B94-47E1-8945-1E00A1C8CD09}"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TW"/>
          </a:p>
        </p:txBody>
      </p:sp>
      <p:sp>
        <p:nvSpPr>
          <p:cNvPr id="1030" name="Rectangle 6"/>
          <p:cNvSpPr>
            <a:spLocks noGrp="1" noChangeArrowheads="1"/>
          </p:cNvSpPr>
          <p:nvPr>
            <p:ph type="sldNum" sz="quarter" idx="4"/>
          </p:nvPr>
        </p:nvSpPr>
        <p:spPr bwMode="auto">
          <a:xfrm>
            <a:off x="6948488" y="444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lvl1pPr>
          </a:lstStyle>
          <a:p>
            <a:fld id="{5184C4F8-3BAE-4171-A38F-ECA7E99C8932}"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charset="-120"/>
        </a:defRPr>
      </a:lvl2pPr>
      <a:lvl3pPr algn="ctr" rtl="0" fontAlgn="base">
        <a:spcBef>
          <a:spcPct val="0"/>
        </a:spcBef>
        <a:spcAft>
          <a:spcPct val="0"/>
        </a:spcAft>
        <a:defRPr kumimoji="1" sz="4400">
          <a:solidFill>
            <a:schemeClr val="tx2"/>
          </a:solidFill>
          <a:latin typeface="Arial" charset="0"/>
          <a:ea typeface="新細明體" charset="-120"/>
        </a:defRPr>
      </a:lvl3pPr>
      <a:lvl4pPr algn="ctr" rtl="0" fontAlgn="base">
        <a:spcBef>
          <a:spcPct val="0"/>
        </a:spcBef>
        <a:spcAft>
          <a:spcPct val="0"/>
        </a:spcAft>
        <a:defRPr kumimoji="1" sz="4400">
          <a:solidFill>
            <a:schemeClr val="tx2"/>
          </a:solidFill>
          <a:latin typeface="Arial" charset="0"/>
          <a:ea typeface="新細明體" charset="-120"/>
        </a:defRPr>
      </a:lvl4pPr>
      <a:lvl5pPr algn="ctr" rtl="0" fontAlgn="base">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9C0A3E0-69B2-4AC2-83DA-9646BFAD2F5C}" type="slidenum">
              <a:rPr lang="en-US" altLang="zh-TW"/>
              <a:pPr/>
              <a:t>1</a:t>
            </a:fld>
            <a:endParaRPr lang="en-US" altLang="zh-TW"/>
          </a:p>
        </p:txBody>
      </p:sp>
      <p:sp>
        <p:nvSpPr>
          <p:cNvPr id="3074" name="Rectangle 2"/>
          <p:cNvSpPr>
            <a:spLocks noChangeArrowheads="1"/>
          </p:cNvSpPr>
          <p:nvPr/>
        </p:nvSpPr>
        <p:spPr bwMode="auto">
          <a:xfrm>
            <a:off x="177800" y="1765300"/>
            <a:ext cx="8713788" cy="2952750"/>
          </a:xfrm>
          <a:prstGeom prst="rect">
            <a:avLst/>
          </a:prstGeom>
          <a:solidFill>
            <a:srgbClr val="3C1E87">
              <a:alpha val="50000"/>
            </a:srgbClr>
          </a:solidFill>
          <a:ln w="9525">
            <a:noFill/>
            <a:miter lim="800000"/>
            <a:headEnd/>
            <a:tailEnd/>
          </a:ln>
          <a:effectLst/>
        </p:spPr>
        <p:txBody>
          <a:bodyPr wrap="none" anchor="ctr"/>
          <a:lstStyle/>
          <a:p>
            <a:endParaRPr lang="zh-TW" altLang="en-US"/>
          </a:p>
        </p:txBody>
      </p:sp>
      <p:sp>
        <p:nvSpPr>
          <p:cNvPr id="3075" name="Rectangle 3"/>
          <p:cNvSpPr>
            <a:spLocks noChangeArrowheads="1"/>
          </p:cNvSpPr>
          <p:nvPr/>
        </p:nvSpPr>
        <p:spPr bwMode="auto">
          <a:xfrm>
            <a:off x="34925" y="1836738"/>
            <a:ext cx="8964613" cy="2808287"/>
          </a:xfrm>
          <a:prstGeom prst="rect">
            <a:avLst/>
          </a:prstGeom>
          <a:solidFill>
            <a:srgbClr val="00005C"/>
          </a:solidFill>
          <a:ln w="9525">
            <a:noFill/>
            <a:miter lim="800000"/>
            <a:headEnd/>
            <a:tailEnd/>
          </a:ln>
          <a:effectLst/>
        </p:spPr>
        <p:txBody>
          <a:bodyPr wrap="none" anchor="ctr"/>
          <a:lstStyle/>
          <a:p>
            <a:pPr algn="r">
              <a:lnSpc>
                <a:spcPct val="130000"/>
              </a:lnSpc>
              <a:spcBef>
                <a:spcPts val="400"/>
              </a:spcBef>
              <a:buClr>
                <a:schemeClr val="accent1"/>
              </a:buClr>
              <a:buSzPct val="68000"/>
              <a:buFont typeface="Wingdings 3" pitchFamily="18" charset="2"/>
              <a:buNone/>
            </a:pPr>
            <a:r>
              <a:rPr kumimoji="0" lang="en-US" altLang="zh-TW" sz="3200" b="1" dirty="0" smtClean="0">
                <a:solidFill>
                  <a:schemeClr val="bg1"/>
                </a:solidFill>
                <a:latin typeface="Lucida Sans Unicode" pitchFamily="34" charset="0"/>
              </a:rPr>
              <a:t>Gas Station HD </a:t>
            </a:r>
            <a:r>
              <a:rPr kumimoji="0" lang="en-US" altLang="zh-TW" sz="3200" b="1" smtClean="0">
                <a:solidFill>
                  <a:schemeClr val="bg1"/>
                </a:solidFill>
                <a:latin typeface="Lucida Sans Unicode" pitchFamily="34" charset="0"/>
              </a:rPr>
              <a:t>Video Surveillance </a:t>
            </a:r>
            <a:r>
              <a:rPr kumimoji="0" lang="en-US" altLang="zh-TW" sz="3200" b="1" dirty="0" smtClean="0">
                <a:solidFill>
                  <a:schemeClr val="bg1"/>
                </a:solidFill>
                <a:latin typeface="Lucida Sans Unicode" pitchFamily="34" charset="0"/>
              </a:rPr>
              <a:t>Solution</a:t>
            </a:r>
            <a:endParaRPr kumimoji="0" lang="zh-TW" altLang="en-US" sz="3200" b="1" dirty="0" smtClean="0">
              <a:solidFill>
                <a:schemeClr val="bg1"/>
              </a:solidFill>
              <a:latin typeface="Lucida Sans Unicode" pitchFamily="34" charset="0"/>
            </a:endParaRPr>
          </a:p>
          <a:p>
            <a:pPr algn="r">
              <a:lnSpc>
                <a:spcPct val="130000"/>
              </a:lnSpc>
              <a:spcBef>
                <a:spcPts val="400"/>
              </a:spcBef>
              <a:buClr>
                <a:schemeClr val="accent1"/>
              </a:buClr>
              <a:buSzPct val="68000"/>
              <a:buFont typeface="Wingdings 3" pitchFamily="18" charset="2"/>
              <a:buNone/>
            </a:pPr>
            <a:r>
              <a:rPr kumimoji="0" lang="en-US" altLang="zh-TW" sz="2800" b="1" dirty="0" smtClean="0">
                <a:solidFill>
                  <a:schemeClr val="bg1"/>
                </a:solidFill>
                <a:latin typeface="Lucida Sans Unicode" pitchFamily="34" charset="0"/>
              </a:rPr>
              <a:t>-</a:t>
            </a:r>
            <a:r>
              <a:rPr kumimoji="0" lang="zh-TW" altLang="en-US" sz="2800" b="1" dirty="0" smtClean="0">
                <a:solidFill>
                  <a:schemeClr val="bg1"/>
                </a:solidFill>
                <a:latin typeface="Lucida Sans Unicode" pitchFamily="34" charset="0"/>
              </a:rPr>
              <a:t> </a:t>
            </a:r>
            <a:r>
              <a:rPr kumimoji="0" lang="en-US" altLang="zh-TW" sz="2800" b="1" dirty="0" smtClean="0">
                <a:solidFill>
                  <a:schemeClr val="bg1"/>
                </a:solidFill>
                <a:latin typeface="Lucida Sans Unicode" pitchFamily="34" charset="0"/>
              </a:rPr>
              <a:t>Surveon Technology</a:t>
            </a:r>
            <a:endParaRPr kumimoji="0" lang="zh-TW" altLang="en-US" sz="2800" b="1" dirty="0">
              <a:solidFill>
                <a:schemeClr val="bg1"/>
              </a:solidFill>
              <a:latin typeface="Lucida Sans Unicode" pitchFamily="34" charset="0"/>
            </a:endParaRPr>
          </a:p>
        </p:txBody>
      </p:sp>
      <p:sp>
        <p:nvSpPr>
          <p:cNvPr id="3076" name="副标题 2"/>
          <p:cNvSpPr>
            <a:spLocks/>
          </p:cNvSpPr>
          <p:nvPr/>
        </p:nvSpPr>
        <p:spPr bwMode="auto">
          <a:xfrm>
            <a:off x="1187450" y="5229225"/>
            <a:ext cx="7772400" cy="1200150"/>
          </a:xfrm>
          <a:prstGeom prst="rect">
            <a:avLst/>
          </a:prstGeom>
          <a:noFill/>
          <a:ln w="9525">
            <a:noFill/>
            <a:miter lim="800000"/>
            <a:headEnd/>
            <a:tailEnd/>
          </a:ln>
        </p:spPr>
        <p:txBody>
          <a:bodyPr lIns="45720" rIns="45720"/>
          <a:lstStyle/>
          <a:p>
            <a:pPr algn="r">
              <a:lnSpc>
                <a:spcPct val="140000"/>
              </a:lnSpc>
              <a:spcBef>
                <a:spcPct val="20000"/>
              </a:spcBef>
            </a:pPr>
            <a:r>
              <a:rPr kumimoji="0" lang="en-US" altLang="zh-TW" sz="2000" dirty="0">
                <a:latin typeface="Lucida Sans Unicode" pitchFamily="34" charset="0"/>
              </a:rPr>
              <a:t>Sales &amp; Marketing Department</a:t>
            </a:r>
          </a:p>
          <a:p>
            <a:pPr algn="r">
              <a:lnSpc>
                <a:spcPct val="140000"/>
              </a:lnSpc>
              <a:spcBef>
                <a:spcPct val="20000"/>
              </a:spcBef>
            </a:pPr>
            <a:r>
              <a:rPr kumimoji="0" lang="en-US" altLang="zh-TW" sz="2000" dirty="0">
                <a:latin typeface="Lucida Sans Unicode" pitchFamily="34" charset="0"/>
              </a:rPr>
              <a:t>Surveon Technology, </a:t>
            </a:r>
            <a:r>
              <a:rPr kumimoji="0" lang="en-US" altLang="zh-TW" sz="2000" dirty="0" smtClean="0">
                <a:latin typeface="Lucida Sans Unicode" pitchFamily="34" charset="0"/>
              </a:rPr>
              <a:t>2013</a:t>
            </a:r>
            <a:endParaRPr kumimoji="0" lang="en-US" altLang="zh-TW" sz="2000" dirty="0">
              <a:latin typeface="Lucida Sans Unicode" pitchFamily="34" charset="0"/>
            </a:endParaRPr>
          </a:p>
        </p:txBody>
      </p:sp>
      <p:pic>
        <p:nvPicPr>
          <p:cNvPr id="3079" name="Picture 7" descr="surveon logo_Colored_solgan"/>
          <p:cNvPicPr>
            <a:picLocks noChangeAspect="1" noChangeArrowheads="1"/>
          </p:cNvPicPr>
          <p:nvPr/>
        </p:nvPicPr>
        <p:blipFill>
          <a:blip r:embed="rId3" cstate="print"/>
          <a:srcRect/>
          <a:stretch>
            <a:fillRect/>
          </a:stretch>
        </p:blipFill>
        <p:spPr bwMode="auto">
          <a:xfrm>
            <a:off x="107950" y="6381750"/>
            <a:ext cx="1368425" cy="39052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370" name="Picture 2" descr="http://pic.pimg.tw/exepur/4a7523dcb2cce.jpg"/>
          <p:cNvPicPr>
            <a:picLocks noChangeAspect="1" noChangeArrowheads="1"/>
          </p:cNvPicPr>
          <p:nvPr/>
        </p:nvPicPr>
        <p:blipFill>
          <a:blip r:embed="rId3" cstate="print"/>
          <a:srcRect/>
          <a:stretch>
            <a:fillRect/>
          </a:stretch>
        </p:blipFill>
        <p:spPr bwMode="auto">
          <a:xfrm>
            <a:off x="323528" y="1196752"/>
            <a:ext cx="3923928" cy="2942946"/>
          </a:xfrm>
          <a:prstGeom prst="rect">
            <a:avLst/>
          </a:prstGeom>
          <a:noFill/>
        </p:spPr>
      </p:pic>
      <p:pic>
        <p:nvPicPr>
          <p:cNvPr id="442372" name="Picture 4" descr="http://pic.qingdaonews.com/p/c/221/2218351/mediumphoto/2012090213528.jpg"/>
          <p:cNvPicPr>
            <a:picLocks noChangeAspect="1" noChangeArrowheads="1"/>
          </p:cNvPicPr>
          <p:nvPr/>
        </p:nvPicPr>
        <p:blipFill>
          <a:blip r:embed="rId4" cstate="print"/>
          <a:srcRect l="6307"/>
          <a:stretch>
            <a:fillRect/>
          </a:stretch>
        </p:blipFill>
        <p:spPr bwMode="auto">
          <a:xfrm>
            <a:off x="4572000" y="1196752"/>
            <a:ext cx="4278599" cy="2880320"/>
          </a:xfrm>
          <a:prstGeom prst="rect">
            <a:avLst/>
          </a:prstGeom>
          <a:noFill/>
        </p:spPr>
      </p:pic>
      <p:pic>
        <p:nvPicPr>
          <p:cNvPr id="20" name="Picture 12" descr="http://www.surveon.com/images/p_product/IP_CAM3260.jpg"/>
          <p:cNvPicPr>
            <a:picLocks noChangeAspect="1" noChangeArrowheads="1"/>
          </p:cNvPicPr>
          <p:nvPr/>
        </p:nvPicPr>
        <p:blipFill>
          <a:blip r:embed="rId5" cstate="print"/>
          <a:srcRect l="9386"/>
          <a:stretch>
            <a:fillRect/>
          </a:stretch>
        </p:blipFill>
        <p:spPr bwMode="auto">
          <a:xfrm>
            <a:off x="3059832" y="4221088"/>
            <a:ext cx="1691680" cy="1181101"/>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10</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2900" dirty="0" smtClean="0"/>
              <a:t>Gas station Public area</a:t>
            </a:r>
            <a:endParaRPr lang="zh-TW" altLang="en-US" sz="2900" dirty="0"/>
          </a:p>
        </p:txBody>
      </p:sp>
      <p:sp>
        <p:nvSpPr>
          <p:cNvPr id="7" name="矩形 6"/>
          <p:cNvSpPr/>
          <p:nvPr/>
        </p:nvSpPr>
        <p:spPr>
          <a:xfrm>
            <a:off x="179511" y="4244894"/>
            <a:ext cx="3168353" cy="1077218"/>
          </a:xfrm>
          <a:prstGeom prst="rect">
            <a:avLst/>
          </a:prstGeom>
        </p:spPr>
        <p:txBody>
          <a:bodyPr wrap="square">
            <a:spAutoFit/>
          </a:bodyPr>
          <a:lstStyle/>
          <a:p>
            <a:r>
              <a:rPr lang="en-US" altLang="zh-TW" sz="1600" dirty="0" smtClean="0"/>
              <a:t>Parking lot, fuel tank ,large area – standard – wide angle, </a:t>
            </a:r>
            <a:r>
              <a:rPr lang="en-US" altLang="zh-TW" sz="1600" dirty="0" err="1" smtClean="0"/>
              <a:t>vari</a:t>
            </a:r>
            <a:r>
              <a:rPr lang="en-US" altLang="zh-TW" sz="1600" dirty="0" smtClean="0"/>
              <a:t>-focal lens,IP66,IR CAM3361 2MP </a:t>
            </a:r>
            <a:r>
              <a:rPr lang="en-US" altLang="zh-TW" sz="1600" dirty="0" err="1" smtClean="0"/>
              <a:t>vari</a:t>
            </a:r>
            <a:r>
              <a:rPr lang="en-US" altLang="zh-TW" sz="1600" dirty="0" smtClean="0"/>
              <a:t>-focal IR bullet camera</a:t>
            </a:r>
            <a:endParaRPr lang="zh-TW" altLang="en-US" sz="1600" dirty="0"/>
          </a:p>
        </p:txBody>
      </p:sp>
      <p:sp>
        <p:nvSpPr>
          <p:cNvPr id="10" name="矩形 9"/>
          <p:cNvSpPr/>
          <p:nvPr/>
        </p:nvSpPr>
        <p:spPr>
          <a:xfrm>
            <a:off x="4791142" y="4172887"/>
            <a:ext cx="2877202" cy="1200329"/>
          </a:xfrm>
          <a:prstGeom prst="rect">
            <a:avLst/>
          </a:prstGeom>
        </p:spPr>
        <p:txBody>
          <a:bodyPr wrap="square">
            <a:spAutoFit/>
          </a:bodyPr>
          <a:lstStyle/>
          <a:p>
            <a:pPr algn="l">
              <a:lnSpc>
                <a:spcPct val="150000"/>
              </a:lnSpc>
            </a:pPr>
            <a:r>
              <a:rPr lang="en-US" altLang="zh-TW" sz="1600" dirty="0" smtClean="0"/>
              <a:t>Fuel tank, outdoor area, small size parking lot</a:t>
            </a:r>
          </a:p>
          <a:p>
            <a:pPr algn="l">
              <a:lnSpc>
                <a:spcPct val="150000"/>
              </a:lnSpc>
            </a:pPr>
            <a:r>
              <a:rPr lang="en-US" altLang="zh-TW" sz="1600" dirty="0" smtClean="0"/>
              <a:t>CAM3361</a:t>
            </a:r>
          </a:p>
        </p:txBody>
      </p:sp>
      <p:sp>
        <p:nvSpPr>
          <p:cNvPr id="18" name="矩形 17"/>
          <p:cNvSpPr/>
          <p:nvPr/>
        </p:nvSpPr>
        <p:spPr>
          <a:xfrm>
            <a:off x="323528" y="6309320"/>
            <a:ext cx="8640960" cy="369332"/>
          </a:xfrm>
          <a:prstGeom prst="rect">
            <a:avLst/>
          </a:prstGeom>
          <a:solidFill>
            <a:srgbClr val="FFFF00">
              <a:alpha val="60000"/>
            </a:srgbClr>
          </a:solidFill>
          <a:ln>
            <a:solidFill>
              <a:srgbClr val="FF0000"/>
            </a:solidFill>
          </a:ln>
        </p:spPr>
        <p:txBody>
          <a:bodyPr wrap="square">
            <a:spAutoFit/>
          </a:bodyPr>
          <a:lstStyle/>
          <a:p>
            <a:r>
              <a:rPr lang="en-US" altLang="zh-TW" dirty="0" smtClean="0"/>
              <a:t>Large or small size parking lot entrance , rest area entrance, fuel tank, public toilet</a:t>
            </a:r>
            <a:endParaRPr lang="zh-TW" altLang="zh-TW" dirty="0"/>
          </a:p>
        </p:txBody>
      </p:sp>
      <p:sp>
        <p:nvSpPr>
          <p:cNvPr id="19" name="橢圓 18"/>
          <p:cNvSpPr/>
          <p:nvPr/>
        </p:nvSpPr>
        <p:spPr bwMode="auto">
          <a:xfrm>
            <a:off x="2267744" y="3429000"/>
            <a:ext cx="207640" cy="152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1" name="橢圓 20"/>
          <p:cNvSpPr/>
          <p:nvPr/>
        </p:nvSpPr>
        <p:spPr bwMode="auto">
          <a:xfrm>
            <a:off x="6444208" y="2132856"/>
            <a:ext cx="207640" cy="152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6" name="Picture 2" descr="http://www.surveon.com/images/p_product/SMR_8000U.jpg"/>
          <p:cNvPicPr>
            <a:picLocks noChangeAspect="1" noChangeArrowheads="1"/>
          </p:cNvPicPr>
          <p:nvPr/>
        </p:nvPicPr>
        <p:blipFill>
          <a:blip r:embed="rId3" cstate="print"/>
          <a:srcRect l="5172" t="31143" r="10345" b="23950"/>
          <a:stretch>
            <a:fillRect/>
          </a:stretch>
        </p:blipFill>
        <p:spPr bwMode="auto">
          <a:xfrm>
            <a:off x="5364088" y="4656782"/>
            <a:ext cx="3528392" cy="1080120"/>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11</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2900" dirty="0" smtClean="0"/>
              <a:t>NVR and surveillance solution - SMR8000 Series</a:t>
            </a:r>
            <a:endParaRPr lang="zh-TW" altLang="en-US" sz="2900" dirty="0"/>
          </a:p>
        </p:txBody>
      </p:sp>
      <p:sp>
        <p:nvSpPr>
          <p:cNvPr id="13" name="Rectangle 3"/>
          <p:cNvSpPr txBox="1">
            <a:spLocks noChangeArrowheads="1"/>
          </p:cNvSpPr>
          <p:nvPr/>
        </p:nvSpPr>
        <p:spPr bwMode="auto">
          <a:xfrm>
            <a:off x="457200" y="1412776"/>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a:t>
            </a:r>
            <a:r>
              <a:rPr kumimoji="1" lang="zh-TW" altLang="en-US" sz="2000" b="0" i="0" u="none" strike="noStrike" kern="0" cap="none" spc="0" normalizeH="0" baseline="0" noProof="0" dirty="0" smtClean="0">
                <a:ln>
                  <a:noFill/>
                </a:ln>
                <a:solidFill>
                  <a:schemeClr val="tx1"/>
                </a:solidFill>
                <a:effectLst/>
                <a:uLnTx/>
                <a:uFillTx/>
                <a:latin typeface="+mn-lt"/>
                <a:ea typeface="+mn-ea"/>
                <a:cs typeface="+mn-cs"/>
              </a:rPr>
              <a:t> </a:t>
            </a: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16 – 40 Channels , Full</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HD Cameras video surveillance</a:t>
            </a: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sz="2000" kern="0" baseline="0" dirty="0" smtClean="0">
                <a:latin typeface="+mn-lt"/>
                <a:ea typeface="+mn-ea"/>
              </a:rPr>
              <a:t>Support</a:t>
            </a:r>
            <a:r>
              <a:rPr lang="en-US" altLang="zh-TW" sz="2000" kern="0" dirty="0" smtClean="0">
                <a:latin typeface="+mn-lt"/>
                <a:ea typeface="+mn-ea"/>
              </a:rPr>
              <a:t> up to 8 HHDD and Hardware</a:t>
            </a:r>
          </a:p>
          <a:p>
            <a:pPr marL="342900" marR="0" lvl="0" indent="-342900" algn="l" defTabSz="914400" rtl="0" eaLnBrk="1" fontAlgn="base" latinLnBrk="0" hangingPunct="1">
              <a:lnSpc>
                <a:spcPct val="180000"/>
              </a:lnSpc>
              <a:spcBef>
                <a:spcPct val="20000"/>
              </a:spcBef>
              <a:spcAft>
                <a:spcPct val="0"/>
              </a:spcAft>
              <a:buClrTx/>
              <a:buSzTx/>
              <a:tabLst/>
              <a:defRPr/>
            </a:pPr>
            <a:r>
              <a:rPr lang="en-US" altLang="zh-TW" sz="2000" kern="0" dirty="0" smtClean="0">
                <a:latin typeface="+mn-lt"/>
                <a:ea typeface="+mn-ea"/>
              </a:rPr>
              <a:t>     RAID protection</a:t>
            </a:r>
          </a:p>
          <a:p>
            <a:pPr marL="342900" marR="0" lvl="0" indent="-342900" algn="l" defTabSz="914400" rtl="0" eaLnBrk="1" fontAlgn="base" latinLnBrk="0" hangingPunct="1">
              <a:lnSpc>
                <a:spcPct val="180000"/>
              </a:lnSpc>
              <a:spcBef>
                <a:spcPct val="20000"/>
              </a:spcBef>
              <a:spcAft>
                <a:spcPct val="0"/>
              </a:spcAft>
              <a:buClrTx/>
              <a:buSzTx/>
              <a:buFont typeface="Arial" pitchFamily="34" charset="0"/>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Rack mount and tower</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two solution</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Virtual</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matrix </a:t>
            </a: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support up to 8 physical </a:t>
            </a:r>
          </a:p>
          <a:p>
            <a:pPr marL="342900" marR="0" lvl="0" indent="-342900" algn="l" defTabSz="914400" rtl="0" eaLnBrk="1" fontAlgn="base" latinLnBrk="0" hangingPunct="1">
              <a:lnSpc>
                <a:spcPct val="180000"/>
              </a:lnSpc>
              <a:spcBef>
                <a:spcPct val="20000"/>
              </a:spcBef>
              <a:spcAft>
                <a:spcPct val="0"/>
              </a:spcAft>
              <a:buClrTx/>
              <a:buSzTx/>
              <a:tabLst/>
              <a:defRPr/>
            </a:pPr>
            <a:r>
              <a:rPr lang="en-US" altLang="zh-TW" sz="2000" kern="0" dirty="0" smtClean="0">
                <a:latin typeface="+mn-lt"/>
                <a:ea typeface="+mn-ea"/>
              </a:rPr>
              <a:t>     </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monitors on single server</a:t>
            </a:r>
            <a:endParaRPr kumimoji="1" lang="zh-TW" alt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sz="2000" kern="0" dirty="0" smtClean="0">
                <a:latin typeface="+mn-lt"/>
                <a:ea typeface="+mn-ea"/>
              </a:rPr>
              <a:t>Support HTML integrated with View</a:t>
            </a:r>
            <a:endParaRPr kumimoji="1" lang="zh-TW" alt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sz="2000" kern="0" dirty="0" smtClean="0">
                <a:latin typeface="+mn-lt"/>
                <a:ea typeface="+mn-ea"/>
              </a:rPr>
              <a:t>Advance multi-layer E-Map</a:t>
            </a:r>
            <a:endParaRPr kumimoji="1" lang="zh-TW" alt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0" lang="en-US" altLang="zh-TW" sz="2000" b="0" i="0" u="none" strike="noStrike" kern="0" cap="none" spc="0" normalizeH="0" baseline="0" noProof="0" dirty="0" smtClean="0">
                <a:ln>
                  <a:noFill/>
                </a:ln>
                <a:solidFill>
                  <a:schemeClr val="tx1"/>
                </a:solidFill>
                <a:effectLst/>
                <a:uLnTx/>
                <a:uFillTx/>
                <a:latin typeface="+mn-lt"/>
                <a:ea typeface="+mn-ea"/>
                <a:cs typeface="+mn-cs"/>
              </a:rPr>
              <a:t>Client/Server</a:t>
            </a:r>
            <a:r>
              <a:rPr kumimoji="0" lang="en-US" altLang="zh-TW" sz="2000" b="0" i="0" u="none" strike="noStrike" kern="0" cap="none" spc="0" normalizeH="0" noProof="0" dirty="0" smtClean="0">
                <a:ln>
                  <a:noFill/>
                </a:ln>
                <a:solidFill>
                  <a:schemeClr val="tx1"/>
                </a:solidFill>
                <a:effectLst/>
                <a:uLnTx/>
                <a:uFillTx/>
                <a:latin typeface="+mn-lt"/>
                <a:ea typeface="+mn-ea"/>
                <a:cs typeface="+mn-cs"/>
              </a:rPr>
              <a:t> Central management structure</a:t>
            </a:r>
            <a:endParaRPr kumimoji="1" lang="zh-TW" alt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4" name="Picture 4"/>
          <p:cNvPicPr>
            <a:picLocks noChangeAspect="1" noChangeArrowheads="1"/>
          </p:cNvPicPr>
          <p:nvPr/>
        </p:nvPicPr>
        <p:blipFill>
          <a:blip r:embed="rId4" cstate="print"/>
          <a:srcRect/>
          <a:stretch>
            <a:fillRect/>
          </a:stretch>
        </p:blipFill>
        <p:spPr bwMode="auto">
          <a:xfrm>
            <a:off x="5436096" y="2352526"/>
            <a:ext cx="3205807" cy="1937878"/>
          </a:xfrm>
          <a:prstGeom prst="rect">
            <a:avLst/>
          </a:prstGeom>
          <a:noFill/>
          <a:ln w="9525">
            <a:noFill/>
            <a:miter lim="800000"/>
            <a:headEnd/>
            <a:tailEnd/>
          </a:ln>
          <a:effectLst/>
        </p:spPr>
      </p:pic>
      <p:sp>
        <p:nvSpPr>
          <p:cNvPr id="16" name="矩形 15"/>
          <p:cNvSpPr/>
          <p:nvPr/>
        </p:nvSpPr>
        <p:spPr>
          <a:xfrm>
            <a:off x="5339869" y="5727610"/>
            <a:ext cx="3275256" cy="369332"/>
          </a:xfrm>
          <a:prstGeom prst="rect">
            <a:avLst/>
          </a:prstGeom>
        </p:spPr>
        <p:txBody>
          <a:bodyPr wrap="none">
            <a:spAutoFit/>
          </a:bodyPr>
          <a:lstStyle/>
          <a:p>
            <a:r>
              <a:rPr lang="en-US" altLang="zh-TW" dirty="0" smtClean="0"/>
              <a:t>SMR8040 Megapixel HD NVR</a:t>
            </a:r>
            <a:endParaRPr lang="zh-TW" altLang="en-US"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12</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2900" dirty="0" smtClean="0"/>
              <a:t>Local monitor mode and Active VI search</a:t>
            </a:r>
            <a:endParaRPr lang="zh-TW" altLang="en-US" sz="2900" dirty="0"/>
          </a:p>
        </p:txBody>
      </p:sp>
      <p:sp>
        <p:nvSpPr>
          <p:cNvPr id="13" name="Rectangle 3"/>
          <p:cNvSpPr txBox="1">
            <a:spLocks noChangeArrowheads="1"/>
          </p:cNvSpPr>
          <p:nvPr/>
        </p:nvSpPr>
        <p:spPr bwMode="auto">
          <a:xfrm>
            <a:off x="0" y="1196752"/>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a:t>
            </a:r>
            <a:r>
              <a:rPr kumimoji="1" lang="zh-TW" altLang="en-US" sz="2000" b="0" i="0" u="none" strike="noStrike" kern="0" cap="none" spc="0" normalizeH="0" baseline="0" noProof="0" dirty="0" smtClean="0">
                <a:ln>
                  <a:noFill/>
                </a:ln>
                <a:solidFill>
                  <a:schemeClr val="tx1"/>
                </a:solidFill>
                <a:effectLst/>
                <a:uLnTx/>
                <a:uFillTx/>
                <a:latin typeface="+mn-lt"/>
                <a:ea typeface="+mn-ea"/>
                <a:cs typeface="+mn-cs"/>
              </a:rPr>
              <a:t> </a:t>
            </a:r>
            <a:r>
              <a:rPr lang="en-US" altLang="zh-TW" sz="2000" kern="0" dirty="0" smtClean="0">
                <a:latin typeface="+mn-lt"/>
                <a:ea typeface="+mn-ea"/>
              </a:rPr>
              <a:t>1, 4, 5, 7, 9 – 32 View Auto Scan</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local</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server </a:t>
            </a: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Live View </a:t>
            </a:r>
            <a:r>
              <a:rPr lang="zh-TW" altLang="en-US" sz="2000" kern="0" dirty="0" smtClean="0">
                <a:latin typeface="+mn-lt"/>
                <a:ea typeface="+mn-ea"/>
              </a:rPr>
              <a:t> </a:t>
            </a:r>
            <a:r>
              <a:rPr lang="en-US" altLang="zh-TW" sz="2000" kern="0" dirty="0" smtClean="0">
                <a:latin typeface="+mn-lt"/>
                <a:ea typeface="+mn-ea"/>
              </a:rPr>
              <a:t>and playback</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real</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time VI and alarm</a:t>
            </a: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sz="2000" kern="0" baseline="0" dirty="0" smtClean="0">
                <a:latin typeface="+mn-lt"/>
                <a:ea typeface="+mn-ea"/>
              </a:rPr>
              <a:t>Support advance alarm and trigger</a:t>
            </a:r>
            <a:endParaRPr kumimoji="1" lang="zh-TW" alt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180000"/>
              </a:lnSpc>
              <a:spcBef>
                <a:spcPct val="20000"/>
              </a:spcBef>
              <a:buFontTx/>
              <a:buChar char="•"/>
              <a:defRPr/>
            </a:pPr>
            <a:r>
              <a:rPr kumimoji="0" lang="en-US" altLang="zh-TW" sz="2000" kern="0" dirty="0" smtClean="0">
                <a:latin typeface="+mn-lt"/>
                <a:ea typeface="+mn-ea"/>
              </a:rPr>
              <a:t>Client/server central management </a:t>
            </a:r>
            <a:r>
              <a:rPr kumimoji="0" lang="en-US" altLang="zh-TW" sz="2000" kern="0" dirty="0" smtClean="0"/>
              <a:t>infrastructure</a:t>
            </a:r>
            <a:r>
              <a:rPr kumimoji="0" lang="en-US" altLang="zh-TW" sz="2000" kern="0" dirty="0" smtClean="0">
                <a:latin typeface="+mn-lt"/>
                <a:ea typeface="+mn-ea"/>
              </a:rPr>
              <a:t> </a:t>
            </a: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remote</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control and playback</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Advance</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Event management regulation</a:t>
            </a:r>
            <a:endParaRPr kumimoji="1" lang="zh-TW" alt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 name="Picture 3" descr="VMS_8"/>
          <p:cNvPicPr>
            <a:picLocks noChangeAspect="1" noChangeArrowheads="1"/>
          </p:cNvPicPr>
          <p:nvPr/>
        </p:nvPicPr>
        <p:blipFill>
          <a:blip r:embed="rId3" cstate="print"/>
          <a:srcRect/>
          <a:stretch>
            <a:fillRect/>
          </a:stretch>
        </p:blipFill>
        <p:spPr bwMode="auto">
          <a:xfrm>
            <a:off x="5436096" y="1484784"/>
            <a:ext cx="3527425" cy="2090738"/>
          </a:xfrm>
          <a:prstGeom prst="rect">
            <a:avLst/>
          </a:prstGeom>
          <a:noFill/>
          <a:ln w="9525">
            <a:noFill/>
            <a:miter lim="800000"/>
            <a:headEnd/>
            <a:tailEnd/>
          </a:ln>
        </p:spPr>
      </p:pic>
      <p:pic>
        <p:nvPicPr>
          <p:cNvPr id="9" name="Picture 6" descr="VMS_9_4"/>
          <p:cNvPicPr>
            <a:picLocks noChangeAspect="1" noChangeArrowheads="1"/>
          </p:cNvPicPr>
          <p:nvPr/>
        </p:nvPicPr>
        <p:blipFill>
          <a:blip r:embed="rId4" cstate="print"/>
          <a:srcRect/>
          <a:stretch>
            <a:fillRect/>
          </a:stretch>
        </p:blipFill>
        <p:spPr bwMode="auto">
          <a:xfrm>
            <a:off x="5436096" y="4293096"/>
            <a:ext cx="3529012" cy="23320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514" name="Picture 2" descr="http://www.improveyoursecurity.com/images/Control_room_-_640.jpg"/>
          <p:cNvPicPr>
            <a:picLocks noChangeAspect="1" noChangeArrowheads="1"/>
          </p:cNvPicPr>
          <p:nvPr/>
        </p:nvPicPr>
        <p:blipFill>
          <a:blip r:embed="rId3" cstate="print"/>
          <a:srcRect/>
          <a:stretch>
            <a:fillRect/>
          </a:stretch>
        </p:blipFill>
        <p:spPr bwMode="auto">
          <a:xfrm>
            <a:off x="4462722" y="3645024"/>
            <a:ext cx="4477085" cy="2987056"/>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13</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2900" dirty="0" smtClean="0"/>
              <a:t>Remote client and TV wall matrix</a:t>
            </a:r>
            <a:endParaRPr lang="zh-TW" altLang="en-US" sz="2900" dirty="0"/>
          </a:p>
        </p:txBody>
      </p:sp>
      <p:sp>
        <p:nvSpPr>
          <p:cNvPr id="13" name="Rectangle 3"/>
          <p:cNvSpPr txBox="1">
            <a:spLocks noChangeArrowheads="1"/>
          </p:cNvSpPr>
          <p:nvPr/>
        </p:nvSpPr>
        <p:spPr bwMode="auto">
          <a:xfrm>
            <a:off x="179512" y="1196752"/>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Remote</a:t>
            </a:r>
            <a:r>
              <a:rPr kumimoji="1" lang="zh-TW" altLang="en-US" sz="2000" b="0" i="0" u="none" strike="noStrike" kern="0" cap="none" spc="0" normalizeH="0" baseline="0" noProof="0" dirty="0" smtClean="0">
                <a:ln>
                  <a:noFill/>
                </a:ln>
                <a:solidFill>
                  <a:schemeClr val="tx1"/>
                </a:solidFill>
                <a:effectLst/>
                <a:uLnTx/>
                <a:uFillTx/>
                <a:latin typeface="+mn-lt"/>
                <a:ea typeface="+mn-ea"/>
                <a:cs typeface="+mn-cs"/>
              </a:rPr>
              <a:t> </a:t>
            </a:r>
            <a:r>
              <a:rPr lang="en-US" altLang="zh-TW" sz="2000" kern="0" dirty="0" smtClean="0">
                <a:latin typeface="+mn-lt"/>
                <a:ea typeface="+mn-ea"/>
              </a:rPr>
              <a:t>CMS Monitor can manage more than 3000 NVR servers</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lang="en-US" altLang="zh-TW" sz="2000" kern="0" noProof="0" dirty="0" smtClean="0">
                <a:latin typeface="+mn-lt"/>
                <a:ea typeface="+mn-ea"/>
              </a:rPr>
              <a:t>Centralization account and authority management</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Different</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levels users for operation and available playback video control</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kumimoji="0" lang="en-US" altLang="zh-TW" sz="2000" b="0" i="0" u="none" strike="noStrike" kern="0" cap="none" spc="0" normalizeH="0" baseline="0" noProof="0" dirty="0" smtClean="0">
                <a:ln>
                  <a:noFill/>
                </a:ln>
                <a:solidFill>
                  <a:schemeClr val="tx1"/>
                </a:solidFill>
                <a:effectLst/>
                <a:uLnTx/>
                <a:uFillTx/>
                <a:latin typeface="+mn-lt"/>
                <a:ea typeface="+mn-ea"/>
                <a:cs typeface="+mn-cs"/>
              </a:rPr>
              <a:t>Support TV Wall matrix</a:t>
            </a:r>
          </a:p>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kumimoji="0" lang="en-US" altLang="zh-TW" sz="2000" b="0" i="0" u="none" strike="noStrike" kern="0" cap="none" spc="0" normalizeH="0" baseline="0" noProof="0" dirty="0" smtClean="0">
                <a:ln>
                  <a:noFill/>
                </a:ln>
                <a:solidFill>
                  <a:schemeClr val="tx1"/>
                </a:solidFill>
                <a:effectLst/>
                <a:uLnTx/>
                <a:uFillTx/>
                <a:latin typeface="+mn-lt"/>
                <a:ea typeface="+mn-ea"/>
                <a:cs typeface="+mn-cs"/>
              </a:rPr>
              <a:t>Control up to 120 monitors</a:t>
            </a:r>
            <a:r>
              <a:rPr kumimoji="0" lang="en-US" altLang="zh-TW" sz="2000" b="0" i="0" u="none" strike="noStrike" kern="0" cap="none" spc="0" normalizeH="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200000"/>
              </a:lnSpc>
              <a:spcBef>
                <a:spcPct val="20000"/>
              </a:spcBef>
              <a:spcAft>
                <a:spcPct val="0"/>
              </a:spcAft>
              <a:buClrTx/>
              <a:buSzTx/>
              <a:tabLst/>
              <a:defRPr/>
            </a:pPr>
            <a:r>
              <a:rPr kumimoji="0" lang="en-US" altLang="zh-TW" sz="2000" kern="0" dirty="0" smtClean="0">
                <a:latin typeface="+mn-lt"/>
                <a:ea typeface="+mn-ea"/>
              </a:rPr>
              <a:t>     </a:t>
            </a:r>
            <a:r>
              <a:rPr kumimoji="0" lang="en-US" altLang="zh-TW" sz="2000" b="0" i="0" u="none" strike="noStrike" kern="0" cap="none" spc="0" normalizeH="0" noProof="0" dirty="0" smtClean="0">
                <a:ln>
                  <a:noFill/>
                </a:ln>
                <a:solidFill>
                  <a:schemeClr val="tx1"/>
                </a:solidFill>
                <a:effectLst/>
                <a:uLnTx/>
                <a:uFillTx/>
                <a:latin typeface="+mn-lt"/>
                <a:ea typeface="+mn-ea"/>
                <a:cs typeface="+mn-cs"/>
              </a:rPr>
              <a:t>simultaneously</a:t>
            </a:r>
          </a:p>
          <a:p>
            <a:pPr marL="342900" marR="0" lvl="0" indent="-342900" algn="l" defTabSz="914400" rtl="0" eaLnBrk="1" fontAlgn="base" latinLnBrk="0" hangingPunct="1">
              <a:lnSpc>
                <a:spcPct val="200000"/>
              </a:lnSpc>
              <a:spcBef>
                <a:spcPct val="20000"/>
              </a:spcBef>
              <a:spcAft>
                <a:spcPct val="0"/>
              </a:spcAft>
              <a:buClrTx/>
              <a:buSzTx/>
              <a:buFontTx/>
              <a:buChar char="•"/>
              <a:tabLst/>
              <a:defRPr/>
            </a:pPr>
            <a:endParaRPr kumimoji="0" lang="zh-TW" alt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14</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2900" dirty="0" smtClean="0"/>
              <a:t>Advance Alarm trigger control and LPR integration</a:t>
            </a:r>
            <a:endParaRPr lang="zh-TW" altLang="en-US" sz="2900" dirty="0"/>
          </a:p>
        </p:txBody>
      </p:sp>
      <p:pic>
        <p:nvPicPr>
          <p:cNvPr id="7" name="Picture 4" descr="http://img00.hc360.com/security/201207/201207271013384858.jpg"/>
          <p:cNvPicPr>
            <a:picLocks noChangeAspect="1" noChangeArrowheads="1"/>
          </p:cNvPicPr>
          <p:nvPr/>
        </p:nvPicPr>
        <p:blipFill>
          <a:blip r:embed="rId3" cstate="print"/>
          <a:srcRect/>
          <a:stretch>
            <a:fillRect/>
          </a:stretch>
        </p:blipFill>
        <p:spPr bwMode="auto">
          <a:xfrm>
            <a:off x="323528" y="1412776"/>
            <a:ext cx="3960440" cy="2930219"/>
          </a:xfrm>
          <a:prstGeom prst="rect">
            <a:avLst/>
          </a:prstGeom>
          <a:noFill/>
        </p:spPr>
      </p:pic>
      <p:sp>
        <p:nvSpPr>
          <p:cNvPr id="8" name="橢圓 7"/>
          <p:cNvSpPr/>
          <p:nvPr/>
        </p:nvSpPr>
        <p:spPr bwMode="auto">
          <a:xfrm>
            <a:off x="1115616" y="3429000"/>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1" name="橢圓 10"/>
          <p:cNvSpPr/>
          <p:nvPr/>
        </p:nvSpPr>
        <p:spPr bwMode="auto">
          <a:xfrm>
            <a:off x="3491880" y="3356992"/>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2" name="矩形 11"/>
          <p:cNvSpPr/>
          <p:nvPr/>
        </p:nvSpPr>
        <p:spPr>
          <a:xfrm>
            <a:off x="4860032" y="4509121"/>
            <a:ext cx="3744416" cy="1200329"/>
          </a:xfrm>
          <a:prstGeom prst="rect">
            <a:avLst/>
          </a:prstGeom>
        </p:spPr>
        <p:txBody>
          <a:bodyPr wrap="square">
            <a:spAutoFit/>
          </a:bodyPr>
          <a:lstStyle/>
          <a:p>
            <a:pPr algn="l">
              <a:lnSpc>
                <a:spcPct val="150000"/>
              </a:lnSpc>
            </a:pPr>
            <a:r>
              <a:rPr lang="en-US" altLang="zh-TW" sz="1600" dirty="0" smtClean="0"/>
              <a:t>Install LPR camera in car lane(integrated by request) to make use on advance camera search</a:t>
            </a:r>
            <a:endParaRPr lang="zh-TW" altLang="en-US" sz="1600" dirty="0"/>
          </a:p>
        </p:txBody>
      </p:sp>
      <p:sp>
        <p:nvSpPr>
          <p:cNvPr id="452610" name="AutoShape 2" descr="data:image/jpeg;base64,/9j/4AAQSkZJRgABAQAAAQABAAD/2wCEAAkGBhAPDxAPDxAPDw0NDw0PDgwODBAPDA0PFBAVFBQQFBQXHCYeFxkjGRIUHy8gIycpLCwsFR4xNTAqNSYrLCkBCQoKDgwOFw8PFjUcHxwsLDEqMCkpKSkuMik1KSkvLDUqKTUpKSwtKS81NSkpNSkpLDUuNSw1KikuNSk1NTU2Kf/AABEIALcBEwMBIgACEQEDEQH/xAAbAAABBQEBAAAAAAAAAAAAAAAAAQIDBAUGB//EAEcQAAIBAQMGBwsJCAMBAAAAAAABAgMEERIFBiExcXITMzRBUWGxIzJCc4GCkbKzwfAUFSIkUoOSodEHFkNTYpPC0qPh8WP/xAAbAQEBAAIDAQAAAAAAAAAAAAAAAQUGAgMEB//EACwRAQABAwMCAwcFAAAAAAAAAAABAgMRBAVBITFh0fASIkJRcbHBBhMjkaH/2gAMAwEAAhEDEQA/AO+jEmhESESeEACECaMBYQJ4UwGRpkkaZLGmSRpgRKmOUCZQHKAEOAMBPhDCBDgDASVpqEXJ6opt7EYVozklwfCUKUaqjpnBycZwX2rrtKJkbWEMJyTz2r81nh+KbD987T/Ih6Kj94yOuwBhORWdtreqjT/BU/2F/ei2v+FD+3P/AGA63CLhOR/eK3P+HD+0/wBRfny3vwYr7lFHWYRcByXzvlB/ZWylET5xyi+f/jp/oB12ETAckrZlB+G/wUv0F4bKH8yXop/6gdXgDAcjVtNshFzqV5qMd3T1ajoM2rbKvZ4zm75YqkcXO0paLwLuATAWMImECs4DHTLbgNcAKbpkcoFyUCOUAKUoEM4F6cCCcAKU4EUolucSCcQK7iA/CAFqESzCAynEtU4ALTgTxgLCBNGIDYwJFEcoj0gGKI7COuC4BtwXD7guAo5WXcKu5LsOBsVWUbsLaeHWt09Byou41NyXYeeWbwd1eqSVhcyTlDhIJtK9Xp6FrTuNBVthzOb8/oyX/wBJ9puQkVFxWgVWkrqQqYVZjX2D1W2FZMcgLKrBwpBFj0wJlUHKbIUOQFLOCT4B7UauZMfqcfGVfWMnL/EPeRs5l8jhv1fXYG3cJcPAIjwiOJJcFwELgRygWGhriBUnArzgXpRIZwAoTgV6kC9UgV6kQKbiBI4gBdpxLVOJFSiWqcQHwiTRQ2KJEgBIcCFAQUAAAAAK2UV3Gpuy7Dzqy+Bux9U9Ht3Fz3X2HnFkXebI9hJWFHIL0T6qk+frN2G38zByGrnV5rqszcgUTxH/ABrI4skiAq+NIuMZaq8aVOVSeiMUtrbdyW1tpeUzqlorOlC0U+Bqwm5dxpzk62GN+KSvSTuuGVw2Iskj8ailZLQqkVJapJMtRCJUOTGJjogUs4OI85G1mWvqUN+r67MTL/EecjczM5HT3qvtJAbgAAQCXCgAlw1ocAEUokU4lhojkgKVSJWqRL9SJVqxApOIEriAF2lEswRDSRZggHxQ9DUOQCgAAAAAAAABDbOLlus82svgbI9h6Vau8lsZ5rZl3vkJKwoZIf06y6KkjbgzCyXxtfxjNuEiwLMSSLKykOVW7pCxCS32BWmjKi54MeBqd2LC4yUtK59V3lMewWC10JShwVOFGNLgKM+GVScYPvntb0vQr3dqS0avykkjaEyd3LsLHZ8EYxXMWkRQkSplcD0xyGIdECll/iPORvZmr6lT3qvtJGBl/ifOR0GZy+pUttX2sgjaAAAAAAAAABrGyQ8awK80VqsS5NFaogKbiA9oALlNFiBBTLEQHocNQ4AAAAAAAAAACO0d5LYzzSzvVtfael1+9lsZ5rS1+c/WZJWGVkx93rr+tm1GXWYlgf1ivvGvKpchwcnVK/WivK0aSrWtHX+RTqWnrXXzXEy76actV2slpWq/33Mx4WSrNcI58DRubxyinKa5nGL5ut9hgWqrim0qlWUFqcp3X9dyuSPPXqIp7dWZ0u0XL/er2f8AfX9vRbPaPi/SX4S0HlUKN2ptPpUneaNjzgtNBq6o5xXgVb5xa2615GcadVHMO+7+n68fx3ImfGMeb0ccmZORMv07VH6P0asVfOi3pXWn4S6/SaqPXTVFUZhrl21XZrmi5GJhSy++4reOizQ5FS+99rI5zL/EreOkzR5FR+89rIrrbAAAQAAAAAACMRjhrAjmVqiLUyvUQFVoBWhQLNMniQUyeIEiFEFAAAAAAAAAAAZW717Geaw1+fL12elVe9exnmvhPxlT12SVhj2fRaa+8XbXVuiZtnjda6968InytNKn5ekcOUd1C02zYtv/AKZdXKV000lJQaeF6YSkulPWuohr19dz9C0FLEeLUXMe7Da9j0dNyZu19cdI+q9b8tVq/GTbXRqXoILPLSVkySm9J4m2RRTTGKYw1IEro3rYVqdUk4c5OiqJ4RQrypTjUpywzg74yXM/05rj0zI2VI2mjCrHQ3onG/vJrvo+/Y0eW1ZHU/s8tjxV6PM1GrFdDTUZdsfQejT14qx82G3zSxc0/wC78VH29dXT5f4pbx02aXIqOyp7WRzGX+KW8dRmlyKjsn7SRkWjNcAAIAAAAAAAGscIwI5FeoWJEFQCswBgBZpk8SvTZYiBIKIgQCgAAAAAAAAA2p3r2M80l38/GVfaSPS6mp7Gea1uMqeNq+0ZJWGFG75XW5tK6RcsS7nzjcL+V1tetc5LlSF8PcOFju42tLS/0IcRdtNnM6UjHamPeiW87BcibFVPMT+IPxD4zK+IXGeVsK/GqO4Uoxqj41S5cZhYnM6L9n0b7VUfMqEr/LUhccs6qO9/Z9k9xo1K8lc68lGCf2IX6fLJv8J32IzXDEbxdi3pK8/F0hvZf4qO8dTmnyKhuz9pI5TL3FR3jq81ORUN2XryMo+etcAAIAAAAAABGIxWIwGSK9QnmV6gEDARsALFNliDKtJliDAmQqEQoCgAAAAAAAAA2ep7Dza08bU8bV9dnpUtTPNbZx1XxtT1iSsMBpfK6vk5i1aoXxKs+WVej6JfqQvWsQrAtFl0mHlGwOLxLvX+TOwq2e8gnYk9DuaetXaLjquW4rjDIaHW16S57dPWOY+cOI4NjlTOhtObTemk1uSfY/1Mu0ZNq03dODT13Xp3rp0bDH1Wa6eG7WN0096MxXEeE9JVVBD7i5QyLaJ97Snp52lFelm9kvMptqVomkv5dN3yfU5al5LxTZqq4S9uentRmquJ+nWWTkDIUrVUu0qlFp1Kl2hL7K/qf/Z6fZqcYRUIq6MUoxitSSVyRWstmhSgoU4qEI6opaCzB/FxkLVqLceLS9w3CrWV57Ux2jz8VXLr7lHeOtzU5FQ3X68jkcu8VHeOvzW5FQ3H6zO5jWqAAEAAAAAAAgjFY2QEc2VqjJ5srVWBC2AxsALFJlmDKNKRbpyAsxY8igyRMBwCCgAAAAAAAktR5tbuOreNn2npL1Hm+UV3et42XYiSsMCq77XU0vVE0UtGsza0vrdTZHn6jSitGoQGumN4EsJdX5D4xArWqjLgavBqTmoaMPf3XrFh68OK7rM/NnKeGz1I2qj3OrRnTq8JSul9BuUZRb5sNS69anCNxvU5XPRrFrrhLsSi7tOpa+kYXLJyBSkqUMeu7U7rzdpaCGnTSJ4FRKmPT+LyND4gVcuPuUd47DNbkVn3PezjstcXG/7R2Oa/IrP4tdrA1QAAgAAAAARsBGMkxzZFNgR1GVqsiWpIq1ZARuQEbYAS0pFunIz6cizTmBfhIliypCZPGQE6Yt5GpDkwHgNvFvAUBAAGecZT5RW8a/ViejM85ytymt4z/CJJWHO1rvldTZHn6jTpMz6sb7VN/wBMedmjTSXQIEqHpDYsevJ5ShyQ9eUarur0j4tdQDo3D0+r8xqmhVJASRfxeiSPxpIVJD4z2gV8t8XHe9x2ObHIrP4qJxmWeLjtZ2ebD+pWbxMANQLxLwvCFAS8S8BbxGxGxkpAEpEU5BORBOYDakirUkSVJlapIBrkBE5AA6nMs05lGEieEwNCEyeEyhCZPCoBdjMkUipGoSRmBZUhcRApjsYEuILyLGGMCVyPO8sL61W316kTv8Zg5SzXhWqOpjqQc0lJQlcpXar0SVhxEaHdZzb13JaegspLpOnjmVR56lZ/eyXYSRzNs3Pwj21qj94wOXSXX6GO4RLp8p1Ucz7ItdNPa2+0lhmtZF/Ap/gQHH/K4LwktsortY35xp/aj/cj+p3MMhWaOqjTXmRJo5PorVTivNQHArKMOZ37E5diHK2vmjUeyjVf+J6ArPBeDH0D1Tj0L0DA8/VoqPVSrP7mfvHpWh6qFb8EF2yO+SXQvQLehgy4L5ttVW6LoTSb1ylBJehs7rJtn4KjTpfy4Rj6EPxC4yolxBiIsYmMCXEI5ETmNdQCVzI5TI5TI5VAHTmQTmJOoQTmATmV5yFnMhlIBHICNsAFjIlhIUAJoTJozAAJY1CWNQAAeqg7hAABeEFxgABwgmMAAMYYwAAxhjAADGGMAAMYYwAAxhjAADGJjAADGJjAAEdQY6goARyqEcpgAEUpkMpgAEMpEUpAADGw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452612" name="Picture 4" descr="http://uncrate.com/p/2012/05/panic-button-light-switch-xl.jpg"/>
          <p:cNvPicPr>
            <a:picLocks noChangeAspect="1" noChangeArrowheads="1"/>
          </p:cNvPicPr>
          <p:nvPr/>
        </p:nvPicPr>
        <p:blipFill>
          <a:blip r:embed="rId4" cstate="print"/>
          <a:srcRect l="25403" t="4234" r="29437"/>
          <a:stretch>
            <a:fillRect/>
          </a:stretch>
        </p:blipFill>
        <p:spPr bwMode="auto">
          <a:xfrm>
            <a:off x="3347864" y="4509120"/>
            <a:ext cx="948389" cy="1340768"/>
          </a:xfrm>
          <a:prstGeom prst="rect">
            <a:avLst/>
          </a:prstGeom>
          <a:noFill/>
        </p:spPr>
      </p:pic>
      <p:pic>
        <p:nvPicPr>
          <p:cNvPr id="452616" name="Picture 8" descr="http://t2.gstatic.com/images?q=tbn:ANd9GcQQkI2ccBM8hSHJq32D-jzGyF7abTao73TUkxr7sCgHyTxs87reOw"/>
          <p:cNvPicPr>
            <a:picLocks noChangeAspect="1" noChangeArrowheads="1"/>
          </p:cNvPicPr>
          <p:nvPr/>
        </p:nvPicPr>
        <p:blipFill>
          <a:blip r:embed="rId5" cstate="print"/>
          <a:srcRect/>
          <a:stretch>
            <a:fillRect/>
          </a:stretch>
        </p:blipFill>
        <p:spPr bwMode="auto">
          <a:xfrm>
            <a:off x="4860032" y="1412776"/>
            <a:ext cx="3941508" cy="2952328"/>
          </a:xfrm>
          <a:prstGeom prst="rect">
            <a:avLst/>
          </a:prstGeom>
          <a:noFill/>
        </p:spPr>
      </p:pic>
      <p:pic>
        <p:nvPicPr>
          <p:cNvPr id="452614" name="Picture 6" descr="http://pic.518.com.tw/pic/1/537/1418118/wm_13236576951896862683.jpg"/>
          <p:cNvPicPr>
            <a:picLocks noChangeAspect="1" noChangeArrowheads="1"/>
          </p:cNvPicPr>
          <p:nvPr/>
        </p:nvPicPr>
        <p:blipFill>
          <a:blip r:embed="rId6" cstate="print"/>
          <a:srcRect/>
          <a:stretch>
            <a:fillRect/>
          </a:stretch>
        </p:blipFill>
        <p:spPr bwMode="auto">
          <a:xfrm>
            <a:off x="6156176" y="3068960"/>
            <a:ext cx="2520280" cy="1273690"/>
          </a:xfrm>
          <a:prstGeom prst="rect">
            <a:avLst/>
          </a:prstGeom>
          <a:noFill/>
        </p:spPr>
      </p:pic>
      <p:sp>
        <p:nvSpPr>
          <p:cNvPr id="16" name="矩形 15"/>
          <p:cNvSpPr/>
          <p:nvPr/>
        </p:nvSpPr>
        <p:spPr>
          <a:xfrm>
            <a:off x="179512" y="4509120"/>
            <a:ext cx="3240359" cy="1938992"/>
          </a:xfrm>
          <a:prstGeom prst="rect">
            <a:avLst/>
          </a:prstGeom>
        </p:spPr>
        <p:txBody>
          <a:bodyPr wrap="square">
            <a:spAutoFit/>
          </a:bodyPr>
          <a:lstStyle/>
          <a:p>
            <a:pPr algn="l">
              <a:lnSpc>
                <a:spcPct val="150000"/>
              </a:lnSpc>
            </a:pPr>
            <a:r>
              <a:rPr lang="en-US" altLang="zh-TW" sz="1600" dirty="0" smtClean="0"/>
              <a:t>Setup auto or manual alarm trigger and  have connection  with camera in focus area, also can setup alarm rule to start recording or alarm action in system</a:t>
            </a:r>
            <a:endParaRPr lang="zh-TW" altLang="en-US" sz="1600"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15</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2900" dirty="0" smtClean="0"/>
              <a:t>Solution List</a:t>
            </a:r>
            <a:endParaRPr lang="zh-TW" altLang="en-US" sz="2900" dirty="0"/>
          </a:p>
        </p:txBody>
      </p:sp>
      <p:graphicFrame>
        <p:nvGraphicFramePr>
          <p:cNvPr id="5" name="表格 4"/>
          <p:cNvGraphicFramePr>
            <a:graphicFrameLocks noGrp="1"/>
          </p:cNvGraphicFramePr>
          <p:nvPr/>
        </p:nvGraphicFramePr>
        <p:xfrm>
          <a:off x="179511" y="1268759"/>
          <a:ext cx="8352928" cy="4896546"/>
        </p:xfrm>
        <a:graphic>
          <a:graphicData uri="http://schemas.openxmlformats.org/drawingml/2006/table">
            <a:tbl>
              <a:tblPr firstRow="1" bandRow="1">
                <a:tableStyleId>{5C22544A-7EE6-4342-B048-85BDC9FD1C3A}</a:tableStyleId>
              </a:tblPr>
              <a:tblGrid>
                <a:gridCol w="1584177"/>
                <a:gridCol w="1200131"/>
                <a:gridCol w="1392155"/>
                <a:gridCol w="1392155"/>
                <a:gridCol w="1392155"/>
                <a:gridCol w="1392155"/>
              </a:tblGrid>
              <a:tr h="1148631">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Refuel</a:t>
                      </a:r>
                    </a:p>
                    <a:p>
                      <a:pPr algn="ctr"/>
                      <a:r>
                        <a:rPr lang="en-US" altLang="zh-TW" b="0" dirty="0" smtClean="0">
                          <a:solidFill>
                            <a:schemeClr val="tx1"/>
                          </a:solidFill>
                        </a:rPr>
                        <a:t>Area</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Public</a:t>
                      </a:r>
                      <a:r>
                        <a:rPr lang="en-US" altLang="zh-TW" b="0" baseline="0" dirty="0" smtClean="0">
                          <a:solidFill>
                            <a:schemeClr val="tx1"/>
                          </a:solidFill>
                        </a:rPr>
                        <a:t> and rest area</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Dining</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Convenience store</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Business abode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50653">
                <a:tc>
                  <a:txBody>
                    <a:bodyPr/>
                    <a:lstStyle/>
                    <a:p>
                      <a:pPr algn="ctr"/>
                      <a:r>
                        <a:rPr lang="en-US" altLang="zh-TW" dirty="0" smtClean="0"/>
                        <a:t>Camera</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CAM3361</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CAM3361</a:t>
                      </a:r>
                    </a:p>
                    <a:p>
                      <a:pPr algn="ctr"/>
                      <a:r>
                        <a:rPr lang="en-US" altLang="zh-TW" b="0" dirty="0" smtClean="0">
                          <a:solidFill>
                            <a:schemeClr val="tx1"/>
                          </a:solidFill>
                        </a:rPr>
                        <a:t>CAM3351</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CAM1320</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CAM1320</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CAM1320</a:t>
                      </a:r>
                    </a:p>
                    <a:p>
                      <a:pPr algn="ctr"/>
                      <a:r>
                        <a:rPr lang="en-US" altLang="zh-TW" b="0" dirty="0" smtClean="0">
                          <a:solidFill>
                            <a:schemeClr val="tx1"/>
                          </a:solidFill>
                        </a:rPr>
                        <a:t>CAM3351</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48631">
                <a:tc>
                  <a:txBody>
                    <a:bodyPr/>
                    <a:lstStyle/>
                    <a:p>
                      <a:pPr algn="ctr"/>
                      <a:r>
                        <a:rPr lang="en-US" altLang="zh-TW" dirty="0" smtClean="0"/>
                        <a:t>NVR</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US" altLang="zh-TW" b="0" dirty="0" smtClean="0">
                          <a:solidFill>
                            <a:schemeClr val="tx1"/>
                          </a:solidFill>
                        </a:rPr>
                        <a:t>SMR 8000 HD RAID</a:t>
                      </a:r>
                      <a:r>
                        <a:rPr lang="zh-TW" altLang="en-US" b="0" dirty="0" smtClean="0">
                          <a:solidFill>
                            <a:schemeClr val="tx1"/>
                          </a:solidFill>
                        </a:rPr>
                        <a:t> </a:t>
                      </a:r>
                      <a:r>
                        <a:rPr lang="en-US" altLang="zh-TW" b="0" dirty="0" smtClean="0">
                          <a:solidFill>
                            <a:schemeClr val="tx1"/>
                          </a:solidFill>
                        </a:rPr>
                        <a:t>NVR</a:t>
                      </a:r>
                      <a:r>
                        <a:rPr lang="zh-TW" altLang="en-US" b="0" dirty="0" smtClean="0">
                          <a:solidFill>
                            <a:schemeClr val="tx1"/>
                          </a:solidFill>
                        </a:rPr>
                        <a:t> </a:t>
                      </a:r>
                      <a:r>
                        <a:rPr lang="en-US" altLang="zh-TW" b="0" dirty="0" smtClean="0">
                          <a:solidFill>
                            <a:schemeClr val="tx1"/>
                          </a:solidFill>
                        </a:rPr>
                        <a:t>Series</a:t>
                      </a:r>
                      <a:endParaRPr lang="zh-TW" altLang="en-US"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48631">
                <a:tc>
                  <a:txBody>
                    <a:bodyPr/>
                    <a:lstStyle/>
                    <a:p>
                      <a:pPr algn="ctr"/>
                      <a:r>
                        <a:rPr lang="en-US" altLang="zh-TW" dirty="0" smtClean="0"/>
                        <a:t>Central</a:t>
                      </a:r>
                      <a:r>
                        <a:rPr lang="en-US" altLang="zh-TW" baseline="0" dirty="0" smtClean="0"/>
                        <a:t> management software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US" altLang="zh-TW" b="0" baseline="0" dirty="0" smtClean="0">
                          <a:solidFill>
                            <a:schemeClr val="tx1"/>
                          </a:solidFill>
                        </a:rPr>
                        <a:t>Surveon Enterprise level VMS ES 2.4.8</a:t>
                      </a:r>
                    </a:p>
                    <a:p>
                      <a:pPr algn="ctr"/>
                      <a:r>
                        <a:rPr lang="en-US" altLang="zh-TW" b="0" baseline="0" dirty="0" smtClean="0">
                          <a:solidFill>
                            <a:schemeClr val="tx1"/>
                          </a:solidFill>
                        </a:rPr>
                        <a:t>Surveon central management solution CMS 2.4.8</a:t>
                      </a:r>
                    </a:p>
                    <a:p>
                      <a:pPr algn="ctr"/>
                      <a:r>
                        <a:rPr lang="en-US" altLang="zh-TW" b="0" baseline="0" dirty="0" smtClean="0">
                          <a:solidFill>
                            <a:schemeClr val="tx1"/>
                          </a:solidFill>
                        </a:rPr>
                        <a:t>Surveon CMS TV Matrix CMS 2.4.8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79512" y="274638"/>
            <a:ext cx="8507288" cy="1143000"/>
          </a:xfrm>
        </p:spPr>
        <p:txBody>
          <a:bodyPr/>
          <a:lstStyle/>
          <a:p>
            <a:pPr algn="l"/>
            <a:r>
              <a:rPr lang="en-US" altLang="zh-TW" sz="3600" dirty="0" smtClean="0"/>
              <a:t>Challenges on Video Intelligence of Gas station</a:t>
            </a:r>
            <a:endParaRPr lang="zh-TW" altLang="en-US" sz="3600" dirty="0" smtClean="0"/>
          </a:p>
        </p:txBody>
      </p:sp>
      <p:sp>
        <p:nvSpPr>
          <p:cNvPr id="12" name="文字方塊 11"/>
          <p:cNvSpPr txBox="1"/>
          <p:nvPr/>
        </p:nvSpPr>
        <p:spPr>
          <a:xfrm>
            <a:off x="395536" y="1556792"/>
            <a:ext cx="7632848" cy="4247317"/>
          </a:xfrm>
          <a:prstGeom prst="rect">
            <a:avLst/>
          </a:prstGeom>
          <a:noFill/>
        </p:spPr>
        <p:txBody>
          <a:bodyPr wrap="square" rtlCol="0">
            <a:spAutoFit/>
          </a:bodyPr>
          <a:lstStyle/>
          <a:p>
            <a:pPr algn="l">
              <a:lnSpc>
                <a:spcPct val="150000"/>
              </a:lnSpc>
              <a:buFont typeface="Wingdings" pitchFamily="2" charset="2"/>
              <a:buChar char="ü"/>
            </a:pPr>
            <a:r>
              <a:rPr lang="en-US" altLang="zh-TW" sz="2400" i="1" dirty="0" smtClean="0"/>
              <a:t>Manage Inventory Loss – reduce shrinkage and improve overall operational efficiency</a:t>
            </a:r>
          </a:p>
          <a:p>
            <a:pPr algn="l">
              <a:lnSpc>
                <a:spcPct val="150000"/>
              </a:lnSpc>
              <a:buFont typeface="Wingdings" pitchFamily="2" charset="2"/>
              <a:buChar char="ü"/>
            </a:pPr>
            <a:r>
              <a:rPr lang="en-US" altLang="zh-TW" sz="2400" dirty="0" smtClean="0"/>
              <a:t>Comprehensive video analytics – prevents real-time security breaches</a:t>
            </a:r>
          </a:p>
          <a:p>
            <a:pPr algn="l">
              <a:lnSpc>
                <a:spcPct val="150000"/>
              </a:lnSpc>
              <a:buFont typeface="Wingdings" pitchFamily="2" charset="2"/>
              <a:buChar char="ü"/>
            </a:pPr>
            <a:r>
              <a:rPr lang="en-US" altLang="zh-TW" sz="2400" dirty="0" smtClean="0"/>
              <a:t>Monitors and assesses employee performance and adherence to policy and procedures</a:t>
            </a:r>
          </a:p>
          <a:p>
            <a:pPr algn="l">
              <a:lnSpc>
                <a:spcPct val="150000"/>
              </a:lnSpc>
              <a:buFont typeface="Wingdings" pitchFamily="2" charset="2"/>
              <a:buChar char="ü"/>
            </a:pPr>
            <a:r>
              <a:rPr lang="en-US" altLang="zh-TW" sz="2400" dirty="0" smtClean="0"/>
              <a:t>Measures customer traffic flow and patterns</a:t>
            </a:r>
          </a:p>
          <a:p>
            <a:endParaRPr lang="zh-TW" altLang="en-US" dirty="0"/>
          </a:p>
        </p:txBody>
      </p:sp>
    </p:spTree>
    <p:extLst>
      <p:ext uri="{BB962C8B-B14F-4D97-AF65-F5344CB8AC3E}">
        <p14:creationId xmlns="" xmlns:p14="http://schemas.microsoft.com/office/powerpoint/2010/main" val="236513853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79512" y="274638"/>
            <a:ext cx="8507288" cy="1143000"/>
          </a:xfrm>
        </p:spPr>
        <p:txBody>
          <a:bodyPr/>
          <a:lstStyle/>
          <a:p>
            <a:pPr algn="l"/>
            <a:r>
              <a:rPr lang="en-US" altLang="zh-TW" sz="3600" dirty="0" smtClean="0"/>
              <a:t>Gas station Video Intelligence Application I</a:t>
            </a:r>
            <a:endParaRPr lang="zh-TW" altLang="en-US" sz="3600" dirty="0" smtClean="0"/>
          </a:p>
        </p:txBody>
      </p:sp>
      <p:pic>
        <p:nvPicPr>
          <p:cNvPr id="7" name="圖片 6" descr="Vertical_Solution_VI_GasStation_01.jpg"/>
          <p:cNvPicPr>
            <a:picLocks noChangeAspect="1"/>
          </p:cNvPicPr>
          <p:nvPr/>
        </p:nvPicPr>
        <p:blipFill>
          <a:blip r:embed="rId3" cstate="print"/>
          <a:stretch>
            <a:fillRect/>
          </a:stretch>
        </p:blipFill>
        <p:spPr>
          <a:xfrm>
            <a:off x="251520" y="1700808"/>
            <a:ext cx="3840427" cy="3672408"/>
          </a:xfrm>
          <a:prstGeom prst="rect">
            <a:avLst/>
          </a:prstGeom>
          <a:ln>
            <a:noFill/>
            <a:prstDash val="dash"/>
          </a:ln>
        </p:spPr>
      </p:pic>
      <p:sp>
        <p:nvSpPr>
          <p:cNvPr id="9" name="矩形 8"/>
          <p:cNvSpPr/>
          <p:nvPr/>
        </p:nvSpPr>
        <p:spPr bwMode="auto">
          <a:xfrm>
            <a:off x="2699792" y="4149080"/>
            <a:ext cx="216024" cy="216024"/>
          </a:xfrm>
          <a:prstGeom prst="rect">
            <a:avLst/>
          </a:prstGeom>
          <a:noFill/>
          <a:ln w="38100" cap="flat" cmpd="sng" algn="ctr">
            <a:solidFill>
              <a:srgbClr val="99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0" name="文字方塊 9"/>
          <p:cNvSpPr txBox="1"/>
          <p:nvPr/>
        </p:nvSpPr>
        <p:spPr>
          <a:xfrm>
            <a:off x="4211960" y="1556792"/>
            <a:ext cx="4752528" cy="2185214"/>
          </a:xfrm>
          <a:prstGeom prst="rect">
            <a:avLst/>
          </a:prstGeom>
          <a:noFill/>
        </p:spPr>
        <p:txBody>
          <a:bodyPr wrap="square" rtlCol="0">
            <a:spAutoFit/>
          </a:bodyPr>
          <a:lstStyle/>
          <a:p>
            <a:pPr algn="l"/>
            <a:r>
              <a:rPr lang="en-US" altLang="zh-TW" sz="2000" b="1" dirty="0" smtClean="0"/>
              <a:t>License Plate recognition(TBD): </a:t>
            </a:r>
          </a:p>
          <a:p>
            <a:pPr algn="l"/>
            <a:r>
              <a:rPr lang="en-US" altLang="zh-TW" sz="2000" dirty="0" smtClean="0"/>
              <a:t>Every car that enter and leave gas station, License number will be recognized and stored into database for usage.</a:t>
            </a:r>
          </a:p>
          <a:p>
            <a:endParaRPr lang="en-US" altLang="zh-TW" dirty="0" smtClean="0"/>
          </a:p>
          <a:p>
            <a:endParaRPr lang="en-US" altLang="zh-TW" dirty="0" smtClean="0"/>
          </a:p>
        </p:txBody>
      </p:sp>
      <p:cxnSp>
        <p:nvCxnSpPr>
          <p:cNvPr id="11" name="直線單箭頭接點 10"/>
          <p:cNvCxnSpPr>
            <a:stCxn id="9" idx="3"/>
          </p:cNvCxnSpPr>
          <p:nvPr/>
        </p:nvCxnSpPr>
        <p:spPr bwMode="auto">
          <a:xfrm flipV="1">
            <a:off x="2915816" y="2060848"/>
            <a:ext cx="1332148" cy="2196244"/>
          </a:xfrm>
          <a:prstGeom prst="straightConnector1">
            <a:avLst/>
          </a:prstGeom>
          <a:solidFill>
            <a:schemeClr val="accent1"/>
          </a:solidFill>
          <a:ln w="38100" cap="flat" cmpd="sng" algn="ctr">
            <a:solidFill>
              <a:srgbClr val="990000"/>
            </a:solidFill>
            <a:prstDash val="solid"/>
            <a:round/>
            <a:headEnd type="none" w="med" len="med"/>
            <a:tailEnd type="arrow"/>
          </a:ln>
          <a:effectLst/>
        </p:spPr>
      </p:cxnSp>
      <p:sp>
        <p:nvSpPr>
          <p:cNvPr id="12" name="文字方塊 11"/>
          <p:cNvSpPr txBox="1"/>
          <p:nvPr/>
        </p:nvSpPr>
        <p:spPr>
          <a:xfrm>
            <a:off x="5220072" y="3501008"/>
            <a:ext cx="3672408" cy="1785104"/>
          </a:xfrm>
          <a:prstGeom prst="rect">
            <a:avLst/>
          </a:prstGeom>
          <a:noFill/>
        </p:spPr>
        <p:txBody>
          <a:bodyPr wrap="square" rtlCol="0">
            <a:spAutoFit/>
          </a:bodyPr>
          <a:lstStyle/>
          <a:p>
            <a:pPr algn="l"/>
            <a:r>
              <a:rPr lang="en-US" altLang="zh-TW" sz="2000" b="1" dirty="0" smtClean="0"/>
              <a:t>Forbidden Area:</a:t>
            </a:r>
          </a:p>
          <a:p>
            <a:pPr algn="l"/>
            <a:r>
              <a:rPr lang="en-US" altLang="zh-TW" dirty="0" smtClean="0"/>
              <a:t>Once any preset size of vehicle stops in this area and stay longer than preset time, it will trigger alarm for alert</a:t>
            </a:r>
          </a:p>
          <a:p>
            <a:endParaRPr lang="zh-TW" altLang="en-US" dirty="0"/>
          </a:p>
        </p:txBody>
      </p:sp>
      <p:cxnSp>
        <p:nvCxnSpPr>
          <p:cNvPr id="14" name="直線單箭頭接點 13"/>
          <p:cNvCxnSpPr>
            <a:endCxn id="12" idx="1"/>
          </p:cNvCxnSpPr>
          <p:nvPr/>
        </p:nvCxnSpPr>
        <p:spPr bwMode="auto">
          <a:xfrm flipV="1">
            <a:off x="3923928" y="4393560"/>
            <a:ext cx="1296144" cy="403593"/>
          </a:xfrm>
          <a:prstGeom prst="straightConnector1">
            <a:avLst/>
          </a:prstGeom>
          <a:solidFill>
            <a:schemeClr val="accent1"/>
          </a:solidFill>
          <a:ln w="38100" cap="flat" cmpd="sng" algn="ctr">
            <a:solidFill>
              <a:srgbClr val="990000"/>
            </a:solidFill>
            <a:prstDash val="solid"/>
            <a:round/>
            <a:headEnd type="none" w="med" len="med"/>
            <a:tailEnd type="arrow"/>
          </a:ln>
          <a:effectLst/>
        </p:spPr>
      </p:cxnSp>
    </p:spTree>
    <p:extLst>
      <p:ext uri="{BB962C8B-B14F-4D97-AF65-F5344CB8AC3E}">
        <p14:creationId xmlns="" xmlns:p14="http://schemas.microsoft.com/office/powerpoint/2010/main" val="236513853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79512" y="274638"/>
            <a:ext cx="8507288" cy="1143000"/>
          </a:xfrm>
        </p:spPr>
        <p:txBody>
          <a:bodyPr/>
          <a:lstStyle/>
          <a:p>
            <a:pPr algn="l"/>
            <a:r>
              <a:rPr lang="en-US" altLang="zh-TW" sz="3600" dirty="0" smtClean="0"/>
              <a:t>Gas station Video Intelligence Application II</a:t>
            </a:r>
            <a:endParaRPr lang="zh-TW" altLang="en-US" sz="3600" dirty="0" smtClean="0"/>
          </a:p>
        </p:txBody>
      </p:sp>
      <p:pic>
        <p:nvPicPr>
          <p:cNvPr id="13" name="圖片 12" descr="Vertical_Solution_VI_GasStation_06.jpg"/>
          <p:cNvPicPr>
            <a:picLocks noChangeAspect="1"/>
          </p:cNvPicPr>
          <p:nvPr/>
        </p:nvPicPr>
        <p:blipFill>
          <a:blip r:embed="rId3" cstate="print"/>
          <a:stretch>
            <a:fillRect/>
          </a:stretch>
        </p:blipFill>
        <p:spPr>
          <a:xfrm>
            <a:off x="755576" y="1844824"/>
            <a:ext cx="3240360" cy="2185589"/>
          </a:xfrm>
          <a:prstGeom prst="rect">
            <a:avLst/>
          </a:prstGeom>
        </p:spPr>
      </p:pic>
      <p:sp>
        <p:nvSpPr>
          <p:cNvPr id="15" name="文字方塊 14"/>
          <p:cNvSpPr txBox="1"/>
          <p:nvPr/>
        </p:nvSpPr>
        <p:spPr>
          <a:xfrm>
            <a:off x="4283968" y="1844824"/>
            <a:ext cx="3744416" cy="1200329"/>
          </a:xfrm>
          <a:prstGeom prst="rect">
            <a:avLst/>
          </a:prstGeom>
          <a:noFill/>
        </p:spPr>
        <p:txBody>
          <a:bodyPr wrap="square" rtlCol="0">
            <a:spAutoFit/>
          </a:bodyPr>
          <a:lstStyle/>
          <a:p>
            <a:pPr algn="l"/>
            <a:r>
              <a:rPr lang="en-US" altLang="zh-TW" u="sng" dirty="0" smtClean="0">
                <a:latin typeface="+mn-ea"/>
                <a:ea typeface="+mn-ea"/>
              </a:rPr>
              <a:t>Foreign Object</a:t>
            </a:r>
            <a:r>
              <a:rPr lang="zh-TW" altLang="en-US" u="sng" dirty="0" smtClean="0">
                <a:latin typeface="+mn-ea"/>
                <a:ea typeface="+mn-ea"/>
              </a:rPr>
              <a:t>：</a:t>
            </a:r>
          </a:p>
          <a:p>
            <a:pPr algn="l"/>
            <a:r>
              <a:rPr lang="en-US" altLang="zh-TW" dirty="0" smtClean="0">
                <a:latin typeface="+mn-ea"/>
                <a:ea typeface="+mn-ea"/>
              </a:rPr>
              <a:t>For those objects that shall not appear in an preset area, it will send out alarm and notify security staffs</a:t>
            </a:r>
            <a:endParaRPr lang="zh-TW" altLang="en-US" dirty="0">
              <a:latin typeface="+mn-ea"/>
              <a:ea typeface="+mn-ea"/>
            </a:endParaRPr>
          </a:p>
        </p:txBody>
      </p:sp>
      <p:pic>
        <p:nvPicPr>
          <p:cNvPr id="16" name="Picture 2" descr="C:\Users\Wendy.Wei\AppData\Local\Microsoft\Windows\Temporary Internet Files\Content.IE5\SFJBHRA8\MC900391290[1].wmf"/>
          <p:cNvPicPr>
            <a:picLocks noChangeAspect="1" noChangeArrowheads="1"/>
          </p:cNvPicPr>
          <p:nvPr/>
        </p:nvPicPr>
        <p:blipFill>
          <a:blip r:embed="rId4" cstate="print"/>
          <a:srcRect/>
          <a:stretch>
            <a:fillRect/>
          </a:stretch>
        </p:blipFill>
        <p:spPr bwMode="auto">
          <a:xfrm>
            <a:off x="971600" y="2852936"/>
            <a:ext cx="573853" cy="553903"/>
          </a:xfrm>
          <a:prstGeom prst="rect">
            <a:avLst/>
          </a:prstGeom>
          <a:noFill/>
        </p:spPr>
      </p:pic>
      <p:sp>
        <p:nvSpPr>
          <p:cNvPr id="17" name="矩形 16"/>
          <p:cNvSpPr/>
          <p:nvPr/>
        </p:nvSpPr>
        <p:spPr bwMode="auto">
          <a:xfrm>
            <a:off x="827584" y="2708920"/>
            <a:ext cx="864096" cy="792088"/>
          </a:xfrm>
          <a:prstGeom prst="rect">
            <a:avLst/>
          </a:pr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pic>
        <p:nvPicPr>
          <p:cNvPr id="18" name="圖片 17" descr="Vertical_Solution_VI_GasStation_05.jpg"/>
          <p:cNvPicPr>
            <a:picLocks noChangeAspect="1"/>
          </p:cNvPicPr>
          <p:nvPr/>
        </p:nvPicPr>
        <p:blipFill>
          <a:blip r:embed="rId5" cstate="print"/>
          <a:stretch>
            <a:fillRect/>
          </a:stretch>
        </p:blipFill>
        <p:spPr>
          <a:xfrm>
            <a:off x="4427984" y="4437112"/>
            <a:ext cx="1872208" cy="1408821"/>
          </a:xfrm>
          <a:prstGeom prst="rect">
            <a:avLst/>
          </a:prstGeom>
        </p:spPr>
      </p:pic>
      <p:sp>
        <p:nvSpPr>
          <p:cNvPr id="19" name="矩形 18"/>
          <p:cNvSpPr/>
          <p:nvPr/>
        </p:nvSpPr>
        <p:spPr bwMode="auto">
          <a:xfrm>
            <a:off x="6444208" y="4437112"/>
            <a:ext cx="2016224" cy="144016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0" name="文字方塊 19"/>
          <p:cNvSpPr txBox="1"/>
          <p:nvPr/>
        </p:nvSpPr>
        <p:spPr>
          <a:xfrm>
            <a:off x="683568" y="4437112"/>
            <a:ext cx="3456384" cy="1754326"/>
          </a:xfrm>
          <a:prstGeom prst="rect">
            <a:avLst/>
          </a:prstGeom>
          <a:noFill/>
        </p:spPr>
        <p:txBody>
          <a:bodyPr wrap="square" rtlCol="0">
            <a:spAutoFit/>
          </a:bodyPr>
          <a:lstStyle/>
          <a:p>
            <a:pPr algn="l"/>
            <a:r>
              <a:rPr lang="en-US" altLang="zh-TW" u="sng" dirty="0" smtClean="0">
                <a:latin typeface="+mn-ea"/>
                <a:ea typeface="+mn-ea"/>
              </a:rPr>
              <a:t>Tampering Detection</a:t>
            </a:r>
            <a:r>
              <a:rPr lang="zh-TW" altLang="en-US" u="sng" dirty="0" smtClean="0">
                <a:latin typeface="+mn-ea"/>
                <a:ea typeface="+mn-ea"/>
              </a:rPr>
              <a:t>：</a:t>
            </a:r>
          </a:p>
          <a:p>
            <a:pPr algn="l"/>
            <a:r>
              <a:rPr lang="en-US" altLang="zh-TW" dirty="0" smtClean="0">
                <a:latin typeface="+mn-ea"/>
                <a:ea typeface="+mn-ea"/>
              </a:rPr>
              <a:t>When the camera scene has been changed or the direction of the camera has been modified it will trigger alarm and notify security staffs</a:t>
            </a:r>
            <a:endParaRPr lang="zh-TW" altLang="en-US" dirty="0">
              <a:latin typeface="+mn-ea"/>
              <a:ea typeface="+mn-ea"/>
            </a:endParaRPr>
          </a:p>
        </p:txBody>
      </p:sp>
    </p:spTree>
    <p:extLst>
      <p:ext uri="{BB962C8B-B14F-4D97-AF65-F5344CB8AC3E}">
        <p14:creationId xmlns="" xmlns:p14="http://schemas.microsoft.com/office/powerpoint/2010/main" val="236513853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19</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2900" dirty="0" smtClean="0"/>
              <a:t>Surveon Solution Advantage</a:t>
            </a:r>
            <a:endParaRPr lang="zh-TW" altLang="en-US" sz="2900" dirty="0"/>
          </a:p>
        </p:txBody>
      </p:sp>
      <p:sp>
        <p:nvSpPr>
          <p:cNvPr id="13" name="Rectangle 3"/>
          <p:cNvSpPr txBox="1">
            <a:spLocks noChangeArrowheads="1"/>
          </p:cNvSpPr>
          <p:nvPr/>
        </p:nvSpPr>
        <p:spPr bwMode="auto">
          <a:xfrm>
            <a:off x="457200" y="1052736"/>
            <a:ext cx="8229600" cy="5805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End</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to End full integration. Performance and stability complete examination</a:t>
            </a:r>
            <a:endParaRPr lang="en-US" altLang="zh-TW" sz="2000" kern="0" dirty="0">
              <a:latin typeface="+mn-lt"/>
              <a:ea typeface="+mn-ea"/>
            </a:endParaRPr>
          </a:p>
          <a:p>
            <a:pPr marL="342900" lvl="0" indent="-342900" algn="l">
              <a:lnSpc>
                <a:spcPct val="200000"/>
              </a:lnSpc>
              <a:spcBef>
                <a:spcPct val="20000"/>
              </a:spcBef>
              <a:buFontTx/>
              <a:buChar char="•"/>
              <a:defRPr/>
            </a:pPr>
            <a:r>
              <a:rPr lang="en-US" altLang="zh-TW" sz="2000" kern="0" dirty="0" smtClean="0">
                <a:latin typeface="+mn-lt"/>
                <a:ea typeface="+mn-ea"/>
              </a:rPr>
              <a:t>End to End 100% manufacture and production , Not outsourcing </a:t>
            </a:r>
            <a:r>
              <a:rPr lang="en-US" altLang="zh-TW" sz="2000" kern="0" dirty="0" smtClean="0"/>
              <a:t>COTS </a:t>
            </a:r>
            <a:r>
              <a:rPr lang="en-US" altLang="zh-TW" sz="2000" kern="0" dirty="0" smtClean="0">
                <a:latin typeface="+mn-lt"/>
                <a:ea typeface="+mn-ea"/>
              </a:rPr>
              <a:t>solution</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High</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quality Megapixel HD Cameras and enterprise CMS software</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200000"/>
              </a:lnSpc>
              <a:spcBef>
                <a:spcPct val="20000"/>
              </a:spcBef>
              <a:buFontTx/>
              <a:buChar char="•"/>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15</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years Taiwan company, </a:t>
            </a:r>
            <a:r>
              <a:rPr lang="en-US" altLang="zh-TW" sz="2000" kern="0" dirty="0" smtClean="0"/>
              <a:t>worldwide </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customers and products implementation</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lang="en-US" altLang="zh-TW" sz="2000" kern="0" dirty="0" smtClean="0">
                <a:latin typeface="+mn-lt"/>
                <a:ea typeface="+mn-ea"/>
              </a:rPr>
              <a:t>Full product line Industrial components and 3 year product warranty</a:t>
            </a:r>
          </a:p>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Manufacture</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and made in Taiwan</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http://www.surveon.com/images/p_product/NVR_2048_2064.jpg"/>
          <p:cNvPicPr>
            <a:picLocks noChangeAspect="1" noChangeArrowheads="1"/>
          </p:cNvPicPr>
          <p:nvPr/>
        </p:nvPicPr>
        <p:blipFill>
          <a:blip r:embed="rId3" cstate="screen"/>
          <a:srcRect/>
          <a:stretch>
            <a:fillRect/>
          </a:stretch>
        </p:blipFill>
        <p:spPr bwMode="auto">
          <a:xfrm>
            <a:off x="6031406" y="4869160"/>
            <a:ext cx="3005090" cy="1901181"/>
          </a:xfrm>
          <a:prstGeom prst="rect">
            <a:avLst/>
          </a:prstGeom>
          <a:noFill/>
        </p:spPr>
      </p:pic>
      <p:sp>
        <p:nvSpPr>
          <p:cNvPr id="4" name="投影片編號版面配置區 5"/>
          <p:cNvSpPr>
            <a:spLocks noGrp="1"/>
          </p:cNvSpPr>
          <p:nvPr>
            <p:ph type="sldNum" sz="quarter" idx="12"/>
          </p:nvPr>
        </p:nvSpPr>
        <p:spPr/>
        <p:txBody>
          <a:bodyPr/>
          <a:lstStyle/>
          <a:p>
            <a:fld id="{7996B56C-8B3E-40CA-9C46-673C7B7C3C71}" type="slidenum">
              <a:rPr lang="en-US" altLang="zh-TW"/>
              <a:pPr/>
              <a:t>2</a:t>
            </a:fld>
            <a:endParaRPr lang="en-US" altLang="zh-TW"/>
          </a:p>
        </p:txBody>
      </p:sp>
      <p:sp>
        <p:nvSpPr>
          <p:cNvPr id="288773" name="Rectangle 5"/>
          <p:cNvSpPr>
            <a:spLocks noChangeArrowheads="1"/>
          </p:cNvSpPr>
          <p:nvPr/>
        </p:nvSpPr>
        <p:spPr bwMode="auto">
          <a:xfrm>
            <a:off x="0" y="476672"/>
            <a:ext cx="9144000" cy="781752"/>
          </a:xfrm>
          <a:prstGeom prst="rect">
            <a:avLst/>
          </a:prstGeom>
          <a:noFill/>
          <a:ln w="9525">
            <a:noFill/>
            <a:miter lim="800000"/>
            <a:headEnd/>
            <a:tailEnd/>
          </a:ln>
          <a:effectLst/>
        </p:spPr>
        <p:txBody>
          <a:bodyPr wrap="square">
            <a:spAutoFit/>
          </a:bodyPr>
          <a:lstStyle/>
          <a:p>
            <a:pPr algn="l">
              <a:lnSpc>
                <a:spcPct val="160000"/>
              </a:lnSpc>
            </a:pPr>
            <a:r>
              <a:rPr kumimoji="0" lang="en-US" altLang="zh-TW" sz="2800" dirty="0" smtClean="0">
                <a:latin typeface="Lucida Sans Unicode" pitchFamily="34" charset="0"/>
              </a:rPr>
              <a:t>Surveon Gas Station HD Surveillance Solution Intro</a:t>
            </a:r>
            <a:r>
              <a:rPr kumimoji="0" lang="en-US" altLang="zh-TW" sz="2800" b="1" dirty="0" smtClean="0">
                <a:latin typeface="Lucida Sans Unicode" pitchFamily="34" charset="0"/>
              </a:rPr>
              <a:t>.</a:t>
            </a:r>
            <a:endParaRPr lang="zh-TW" altLang="en-US" sz="2800" dirty="0">
              <a:latin typeface="Lucida Sans Unicode" pitchFamily="34" charset="0"/>
            </a:endParaRPr>
          </a:p>
        </p:txBody>
      </p:sp>
      <p:pic>
        <p:nvPicPr>
          <p:cNvPr id="6" name="Picture 5" descr="IP_CAM4260_4160_4365">
            <a:hlinkClick r:id="" action="ppaction://noaction"/>
          </p:cNvPr>
          <p:cNvPicPr>
            <a:picLocks noChangeAspect="1" noChangeArrowheads="1"/>
          </p:cNvPicPr>
          <p:nvPr/>
        </p:nvPicPr>
        <p:blipFill>
          <a:blip r:embed="rId4" cstate="screen"/>
          <a:stretch>
            <a:fillRect/>
          </a:stretch>
        </p:blipFill>
        <p:spPr bwMode="auto">
          <a:xfrm>
            <a:off x="6521524" y="1556792"/>
            <a:ext cx="1866900" cy="1181100"/>
          </a:xfrm>
          <a:prstGeom prst="rect">
            <a:avLst/>
          </a:prstGeom>
          <a:noFill/>
          <a:ln>
            <a:noFill/>
          </a:ln>
        </p:spPr>
      </p:pic>
      <p:sp>
        <p:nvSpPr>
          <p:cNvPr id="9" name="矩形 8"/>
          <p:cNvSpPr/>
          <p:nvPr/>
        </p:nvSpPr>
        <p:spPr>
          <a:xfrm>
            <a:off x="6222774" y="2665884"/>
            <a:ext cx="2172326" cy="307777"/>
          </a:xfrm>
          <a:prstGeom prst="rect">
            <a:avLst/>
          </a:prstGeom>
        </p:spPr>
        <p:txBody>
          <a:bodyPr wrap="none">
            <a:spAutoFit/>
          </a:bodyPr>
          <a:lstStyle/>
          <a:p>
            <a:r>
              <a:rPr lang="en-US" altLang="zh-CN" sz="1400" dirty="0" smtClean="0">
                <a:latin typeface="+mn-lt"/>
              </a:rPr>
              <a:t>Megapixel HD IP camera</a:t>
            </a:r>
            <a:endParaRPr lang="zh-TW" altLang="en-US" sz="1400" dirty="0">
              <a:latin typeface="+mn-lt"/>
            </a:endParaRPr>
          </a:p>
        </p:txBody>
      </p:sp>
      <p:sp>
        <p:nvSpPr>
          <p:cNvPr id="11" name="矩形 10"/>
          <p:cNvSpPr/>
          <p:nvPr/>
        </p:nvSpPr>
        <p:spPr>
          <a:xfrm>
            <a:off x="6227586" y="6480720"/>
            <a:ext cx="2342244" cy="307777"/>
          </a:xfrm>
          <a:prstGeom prst="rect">
            <a:avLst/>
          </a:prstGeom>
        </p:spPr>
        <p:txBody>
          <a:bodyPr wrap="none">
            <a:spAutoFit/>
          </a:bodyPr>
          <a:lstStyle/>
          <a:p>
            <a:r>
              <a:rPr lang="en-US" altLang="zh-CN" sz="1400" dirty="0" smtClean="0">
                <a:latin typeface="+mn-lt"/>
              </a:rPr>
              <a:t>Video Surveillance Storage</a:t>
            </a:r>
            <a:endParaRPr lang="zh-TW" altLang="en-US" sz="1400" dirty="0">
              <a:latin typeface="+mn-lt"/>
            </a:endParaRPr>
          </a:p>
        </p:txBody>
      </p:sp>
      <p:pic>
        <p:nvPicPr>
          <p:cNvPr id="12" name="Picture 5" descr="VMS_8_2"/>
          <p:cNvPicPr>
            <a:picLocks noChangeAspect="1" noChangeArrowheads="1"/>
          </p:cNvPicPr>
          <p:nvPr/>
        </p:nvPicPr>
        <p:blipFill>
          <a:blip r:embed="rId5" cstate="screen"/>
          <a:srcRect l="10656"/>
          <a:stretch>
            <a:fillRect/>
          </a:stretch>
        </p:blipFill>
        <p:spPr bwMode="auto">
          <a:xfrm>
            <a:off x="6300192" y="3212976"/>
            <a:ext cx="2304256" cy="1584176"/>
          </a:xfrm>
          <a:prstGeom prst="rect">
            <a:avLst/>
          </a:prstGeom>
          <a:noFill/>
          <a:ln w="9525">
            <a:noFill/>
            <a:miter lim="800000"/>
            <a:headEnd/>
            <a:tailEnd/>
          </a:ln>
        </p:spPr>
      </p:pic>
      <p:pic>
        <p:nvPicPr>
          <p:cNvPr id="288788" name="Picture 20" descr="http://2e.zol-img.com.cn/product/52_450x337/464/cecKdXn8UCp5s.jpg"/>
          <p:cNvPicPr>
            <a:picLocks noChangeAspect="1" noChangeArrowheads="1"/>
          </p:cNvPicPr>
          <p:nvPr/>
        </p:nvPicPr>
        <p:blipFill>
          <a:blip r:embed="rId6" cstate="print"/>
          <a:srcRect r="15189" b="19608"/>
          <a:stretch>
            <a:fillRect/>
          </a:stretch>
        </p:blipFill>
        <p:spPr bwMode="auto">
          <a:xfrm>
            <a:off x="397068" y="2348880"/>
            <a:ext cx="5255052" cy="3528392"/>
          </a:xfrm>
          <a:prstGeom prst="rect">
            <a:avLst/>
          </a:prstGeom>
          <a:noFill/>
        </p:spPr>
      </p:pic>
      <p:sp>
        <p:nvSpPr>
          <p:cNvPr id="15" name="矩形 14"/>
          <p:cNvSpPr/>
          <p:nvPr/>
        </p:nvSpPr>
        <p:spPr>
          <a:xfrm>
            <a:off x="6176525" y="4725144"/>
            <a:ext cx="2614819" cy="307777"/>
          </a:xfrm>
          <a:prstGeom prst="rect">
            <a:avLst/>
          </a:prstGeom>
        </p:spPr>
        <p:txBody>
          <a:bodyPr wrap="none">
            <a:spAutoFit/>
          </a:bodyPr>
          <a:lstStyle/>
          <a:p>
            <a:r>
              <a:rPr lang="en-US" altLang="zh-TW" sz="1400" dirty="0" smtClean="0">
                <a:latin typeface="+mn-lt"/>
              </a:rPr>
              <a:t>Enterprise Level VMS Solution</a:t>
            </a:r>
            <a:endParaRPr lang="zh-TW" altLang="en-US" sz="14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20</a:t>
            </a:fld>
            <a:endParaRPr lang="en-US" altLang="zh-TW"/>
          </a:p>
        </p:txBody>
      </p:sp>
      <p:sp>
        <p:nvSpPr>
          <p:cNvPr id="407554" name="Rectangle 2"/>
          <p:cNvSpPr>
            <a:spLocks noGrp="1" noChangeArrowheads="1"/>
          </p:cNvSpPr>
          <p:nvPr>
            <p:ph type="title" idx="4294967295"/>
          </p:nvPr>
        </p:nvSpPr>
        <p:spPr>
          <a:xfrm>
            <a:off x="2123728" y="2996952"/>
            <a:ext cx="4248472" cy="1143000"/>
          </a:xfrm>
        </p:spPr>
        <p:txBody>
          <a:bodyPr/>
          <a:lstStyle/>
          <a:p>
            <a:pPr>
              <a:lnSpc>
                <a:spcPct val="120000"/>
              </a:lnSpc>
            </a:pPr>
            <a:r>
              <a:rPr lang="en-US" altLang="zh-TW" sz="2900" dirty="0" smtClean="0"/>
              <a:t>Question and Answer</a:t>
            </a:r>
            <a:endParaRPr lang="zh-TW" altLang="en-US" sz="2900"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fld id="{6353BFDF-F4EE-49DD-A8D2-C1AA0FEA8A37}" type="slidenum">
              <a:rPr lang="en-US" altLang="zh-TW"/>
              <a:pPr/>
              <a:t>3</a:t>
            </a:fld>
            <a:endParaRPr lang="en-US" altLang="zh-TW"/>
          </a:p>
        </p:txBody>
      </p:sp>
      <p:sp>
        <p:nvSpPr>
          <p:cNvPr id="347138" name="Rectangle 2"/>
          <p:cNvSpPr>
            <a:spLocks noGrp="1" noChangeArrowheads="1"/>
          </p:cNvSpPr>
          <p:nvPr>
            <p:ph type="title"/>
          </p:nvPr>
        </p:nvSpPr>
        <p:spPr>
          <a:xfrm>
            <a:off x="0" y="274638"/>
            <a:ext cx="9144000" cy="634082"/>
          </a:xfrm>
        </p:spPr>
        <p:txBody>
          <a:bodyPr/>
          <a:lstStyle/>
          <a:p>
            <a:pPr algn="l"/>
            <a:r>
              <a:rPr kumimoji="0" lang="en-US" altLang="zh-TW" sz="3200" dirty="0" smtClean="0">
                <a:latin typeface="Lucida Sans Unicode" pitchFamily="34" charset="0"/>
              </a:rPr>
              <a:t>Gas Station HD Surveillance Project Target</a:t>
            </a:r>
            <a:endParaRPr lang="zh-TW" altLang="en-US" sz="3200" dirty="0"/>
          </a:p>
        </p:txBody>
      </p:sp>
      <p:sp>
        <p:nvSpPr>
          <p:cNvPr id="5" name="Rectangle 2"/>
          <p:cNvSpPr>
            <a:spLocks noChangeArrowheads="1"/>
          </p:cNvSpPr>
          <p:nvPr/>
        </p:nvSpPr>
        <p:spPr bwMode="auto">
          <a:xfrm>
            <a:off x="323528" y="1033329"/>
            <a:ext cx="8568952" cy="4616648"/>
          </a:xfrm>
          <a:prstGeom prst="rect">
            <a:avLst/>
          </a:prstGeom>
          <a:noFill/>
          <a:ln w="9525">
            <a:noFill/>
            <a:miter lim="800000"/>
            <a:headEnd/>
            <a:tailEnd/>
          </a:ln>
          <a:effectLst/>
        </p:spPr>
        <p:txBody>
          <a:bodyPr wrap="square">
            <a:spAutoFit/>
          </a:bodyPr>
          <a:lstStyle/>
          <a:p>
            <a:pPr algn="l">
              <a:lnSpc>
                <a:spcPct val="210000"/>
              </a:lnSpc>
            </a:pPr>
            <a:r>
              <a:rPr kumimoji="0" lang="en-US" altLang="zh-TW" sz="2000" dirty="0" smtClean="0">
                <a:latin typeface="Lucida Sans Unicode" pitchFamily="34" charset="0"/>
              </a:rPr>
              <a:t>Gas station business revenue is growing up and Gas station is a risky and high transaction operation location. With integration of HD surveillance technology,  higher resolution surveillance quality, and automatically integration of Intelligence,  On CMS infrastructure basis to centralize controlling and managing single or multiple gas stations this becomes basic target of managing gas station chains or gas stations systems surveillance market project.</a:t>
            </a:r>
            <a:endParaRPr kumimoji="0" lang="en-US" altLang="zh-TW" sz="2000" dirty="0">
              <a:latin typeface="Lucida Sans Unicode" pitchFamily="34"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fld id="{6353BFDF-F4EE-49DD-A8D2-C1AA0FEA8A37}" type="slidenum">
              <a:rPr lang="en-US" altLang="zh-TW"/>
              <a:pPr/>
              <a:t>4</a:t>
            </a:fld>
            <a:endParaRPr lang="en-US" altLang="zh-TW"/>
          </a:p>
        </p:txBody>
      </p:sp>
      <p:sp>
        <p:nvSpPr>
          <p:cNvPr id="347138" name="Rectangle 2"/>
          <p:cNvSpPr>
            <a:spLocks noGrp="1" noChangeArrowheads="1"/>
          </p:cNvSpPr>
          <p:nvPr>
            <p:ph type="title"/>
          </p:nvPr>
        </p:nvSpPr>
        <p:spPr>
          <a:xfrm>
            <a:off x="323528" y="116632"/>
            <a:ext cx="8229600" cy="1143000"/>
          </a:xfrm>
        </p:spPr>
        <p:txBody>
          <a:bodyPr/>
          <a:lstStyle/>
          <a:p>
            <a:pPr algn="l"/>
            <a:r>
              <a:rPr lang="en-US" altLang="zh-TW" sz="3700" dirty="0" smtClean="0"/>
              <a:t>Circumstances Examples</a:t>
            </a:r>
            <a:endParaRPr lang="zh-TW" altLang="en-US" sz="3700" dirty="0"/>
          </a:p>
        </p:txBody>
      </p:sp>
      <p:pic>
        <p:nvPicPr>
          <p:cNvPr id="6" name="Picture 8" descr="http://images.china.cn/attachement/jpg/site1000/20101101/0019b91ed78a0e3895ad0d.jpg"/>
          <p:cNvPicPr>
            <a:picLocks noChangeAspect="1" noChangeArrowheads="1"/>
          </p:cNvPicPr>
          <p:nvPr/>
        </p:nvPicPr>
        <p:blipFill>
          <a:blip r:embed="rId3" cstate="print"/>
          <a:srcRect/>
          <a:stretch>
            <a:fillRect/>
          </a:stretch>
        </p:blipFill>
        <p:spPr bwMode="auto">
          <a:xfrm>
            <a:off x="539552" y="1196752"/>
            <a:ext cx="2952328" cy="2214246"/>
          </a:xfrm>
          <a:prstGeom prst="rect">
            <a:avLst/>
          </a:prstGeom>
          <a:noFill/>
        </p:spPr>
      </p:pic>
      <p:pic>
        <p:nvPicPr>
          <p:cNvPr id="7" name="Picture 10" descr="http://yynews.cnnb.com.cn/pic/0/10/39/10/10391062_734426.jpg"/>
          <p:cNvPicPr>
            <a:picLocks noChangeAspect="1" noChangeArrowheads="1"/>
          </p:cNvPicPr>
          <p:nvPr/>
        </p:nvPicPr>
        <p:blipFill>
          <a:blip r:embed="rId4" cstate="print"/>
          <a:srcRect b="12464"/>
          <a:stretch>
            <a:fillRect/>
          </a:stretch>
        </p:blipFill>
        <p:spPr bwMode="auto">
          <a:xfrm>
            <a:off x="491547" y="4005064"/>
            <a:ext cx="3072341" cy="2304256"/>
          </a:xfrm>
          <a:prstGeom prst="rect">
            <a:avLst/>
          </a:prstGeom>
          <a:noFill/>
        </p:spPr>
      </p:pic>
      <p:sp>
        <p:nvSpPr>
          <p:cNvPr id="8" name="矩形 7"/>
          <p:cNvSpPr/>
          <p:nvPr/>
        </p:nvSpPr>
        <p:spPr>
          <a:xfrm>
            <a:off x="395536" y="3447002"/>
            <a:ext cx="3456384" cy="584775"/>
          </a:xfrm>
          <a:prstGeom prst="rect">
            <a:avLst/>
          </a:prstGeom>
        </p:spPr>
        <p:txBody>
          <a:bodyPr wrap="square">
            <a:spAutoFit/>
          </a:bodyPr>
          <a:lstStyle/>
          <a:p>
            <a:pPr algn="l"/>
            <a:r>
              <a:rPr lang="en-US" altLang="zh-TW" sz="1600" dirty="0" smtClean="0"/>
              <a:t>Unknown man holding lighter robs gas station</a:t>
            </a:r>
            <a:endParaRPr lang="zh-TW" altLang="en-US" sz="1600" dirty="0"/>
          </a:p>
        </p:txBody>
      </p:sp>
      <p:sp>
        <p:nvSpPr>
          <p:cNvPr id="9" name="矩形 8"/>
          <p:cNvSpPr/>
          <p:nvPr/>
        </p:nvSpPr>
        <p:spPr>
          <a:xfrm>
            <a:off x="395536" y="6273225"/>
            <a:ext cx="3528392" cy="338554"/>
          </a:xfrm>
          <a:prstGeom prst="rect">
            <a:avLst/>
          </a:prstGeom>
        </p:spPr>
        <p:txBody>
          <a:bodyPr wrap="square">
            <a:spAutoFit/>
          </a:bodyPr>
          <a:lstStyle/>
          <a:p>
            <a:r>
              <a:rPr lang="en-US" altLang="zh-TW" sz="1600" dirty="0" smtClean="0"/>
              <a:t>Leaving without releasing oil pistol</a:t>
            </a:r>
            <a:endParaRPr lang="zh-TW" altLang="en-US" sz="1600" dirty="0"/>
          </a:p>
        </p:txBody>
      </p:sp>
      <p:pic>
        <p:nvPicPr>
          <p:cNvPr id="436226" name="Picture 2" descr="http://t3.gstatic.com/images?q=tbn:ANd9GcRQMBC2TC7xzSd9ZDSFY7xiHp6kFCT6XXarcX-ITuzSw7KduX_z"/>
          <p:cNvPicPr>
            <a:picLocks noChangeAspect="1" noChangeArrowheads="1"/>
          </p:cNvPicPr>
          <p:nvPr/>
        </p:nvPicPr>
        <p:blipFill>
          <a:blip r:embed="rId5" cstate="print"/>
          <a:srcRect/>
          <a:stretch>
            <a:fillRect/>
          </a:stretch>
        </p:blipFill>
        <p:spPr bwMode="auto">
          <a:xfrm>
            <a:off x="4716016" y="1196752"/>
            <a:ext cx="3456384" cy="2252149"/>
          </a:xfrm>
          <a:prstGeom prst="rect">
            <a:avLst/>
          </a:prstGeom>
          <a:noFill/>
        </p:spPr>
      </p:pic>
      <p:pic>
        <p:nvPicPr>
          <p:cNvPr id="436228" name="Picture 4" descr="http://img.incar.tw/files/images/styles/rs-big/public/flickr/6/5096/5536705888_e95469db8b_o.jpg"/>
          <p:cNvPicPr>
            <a:picLocks noChangeAspect="1" noChangeArrowheads="1"/>
          </p:cNvPicPr>
          <p:nvPr/>
        </p:nvPicPr>
        <p:blipFill>
          <a:blip r:embed="rId6" cstate="print"/>
          <a:srcRect/>
          <a:stretch>
            <a:fillRect/>
          </a:stretch>
        </p:blipFill>
        <p:spPr bwMode="auto">
          <a:xfrm>
            <a:off x="4716016" y="3933056"/>
            <a:ext cx="3600400" cy="2334635"/>
          </a:xfrm>
          <a:prstGeom prst="rect">
            <a:avLst/>
          </a:prstGeom>
          <a:noFill/>
        </p:spPr>
      </p:pic>
      <p:sp>
        <p:nvSpPr>
          <p:cNvPr id="11" name="矩形 10"/>
          <p:cNvSpPr/>
          <p:nvPr/>
        </p:nvSpPr>
        <p:spPr>
          <a:xfrm>
            <a:off x="4427984" y="6309320"/>
            <a:ext cx="3960440" cy="338554"/>
          </a:xfrm>
          <a:prstGeom prst="rect">
            <a:avLst/>
          </a:prstGeom>
        </p:spPr>
        <p:txBody>
          <a:bodyPr wrap="square">
            <a:spAutoFit/>
          </a:bodyPr>
          <a:lstStyle/>
          <a:p>
            <a:r>
              <a:rPr lang="en-US" altLang="zh-TW" sz="1600" dirty="0" smtClean="0"/>
              <a:t>Tank truck fire accident actively detection</a:t>
            </a:r>
            <a:endParaRPr lang="zh-TW" altLang="en-US" sz="1600" dirty="0"/>
          </a:p>
        </p:txBody>
      </p:sp>
      <p:sp>
        <p:nvSpPr>
          <p:cNvPr id="12" name="矩形 11"/>
          <p:cNvSpPr/>
          <p:nvPr/>
        </p:nvSpPr>
        <p:spPr>
          <a:xfrm>
            <a:off x="4499992" y="3501008"/>
            <a:ext cx="4032448" cy="338554"/>
          </a:xfrm>
          <a:prstGeom prst="rect">
            <a:avLst/>
          </a:prstGeom>
        </p:spPr>
        <p:txBody>
          <a:bodyPr wrap="square">
            <a:spAutoFit/>
          </a:bodyPr>
          <a:lstStyle/>
          <a:p>
            <a:r>
              <a:rPr lang="en-US" altLang="zh-TW" sz="1600" dirty="0" smtClean="0"/>
              <a:t>Approach station accident management</a:t>
            </a:r>
            <a:endParaRPr lang="zh-TW" altLang="en-US" sz="1600"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5</a:t>
            </a:fld>
            <a:endParaRPr lang="en-US" altLang="zh-TW"/>
          </a:p>
        </p:txBody>
      </p:sp>
      <p:sp>
        <p:nvSpPr>
          <p:cNvPr id="407554" name="Rectangle 2"/>
          <p:cNvSpPr>
            <a:spLocks noGrp="1" noChangeArrowheads="1"/>
          </p:cNvSpPr>
          <p:nvPr>
            <p:ph type="title" idx="4294967295"/>
          </p:nvPr>
        </p:nvSpPr>
        <p:spPr>
          <a:xfrm>
            <a:off x="0" y="116632"/>
            <a:ext cx="8892480" cy="864096"/>
          </a:xfrm>
        </p:spPr>
        <p:txBody>
          <a:bodyPr/>
          <a:lstStyle/>
          <a:p>
            <a:pPr algn="l">
              <a:lnSpc>
                <a:spcPct val="120000"/>
              </a:lnSpc>
            </a:pPr>
            <a:r>
              <a:rPr lang="en-US" altLang="zh-TW" sz="2900" dirty="0" smtClean="0"/>
              <a:t>Standard System framework- Multi-Layer Framework</a:t>
            </a:r>
            <a:endParaRPr lang="zh-TW" altLang="en-US" sz="2900" dirty="0"/>
          </a:p>
        </p:txBody>
      </p:sp>
      <p:pic>
        <p:nvPicPr>
          <p:cNvPr id="430082" name="Picture 2" descr="http://www.thusness.com.cn/cpimg/shouyou.jpg"/>
          <p:cNvPicPr>
            <a:picLocks noChangeAspect="1" noChangeArrowheads="1"/>
          </p:cNvPicPr>
          <p:nvPr/>
        </p:nvPicPr>
        <p:blipFill>
          <a:blip r:embed="rId3" cstate="print"/>
          <a:srcRect/>
          <a:stretch>
            <a:fillRect/>
          </a:stretch>
        </p:blipFill>
        <p:spPr bwMode="auto">
          <a:xfrm>
            <a:off x="395536" y="5301208"/>
            <a:ext cx="1859598" cy="1203971"/>
          </a:xfrm>
          <a:prstGeom prst="rect">
            <a:avLst/>
          </a:prstGeom>
          <a:noFill/>
        </p:spPr>
      </p:pic>
      <p:sp>
        <p:nvSpPr>
          <p:cNvPr id="13" name="矩形 12"/>
          <p:cNvSpPr/>
          <p:nvPr/>
        </p:nvSpPr>
        <p:spPr>
          <a:xfrm>
            <a:off x="2267744" y="5373216"/>
            <a:ext cx="926857" cy="1077218"/>
          </a:xfrm>
          <a:prstGeom prst="rect">
            <a:avLst/>
          </a:prstGeom>
        </p:spPr>
        <p:txBody>
          <a:bodyPr wrap="none">
            <a:spAutoFit/>
          </a:bodyPr>
          <a:lstStyle/>
          <a:p>
            <a:r>
              <a:rPr lang="en-US" altLang="zh-TW" sz="1600" dirty="0" smtClean="0"/>
              <a:t>Refuel</a:t>
            </a:r>
          </a:p>
          <a:p>
            <a:r>
              <a:rPr lang="en-US" altLang="zh-TW" sz="1600" dirty="0" smtClean="0"/>
              <a:t>Tank</a:t>
            </a:r>
          </a:p>
          <a:p>
            <a:r>
              <a:rPr lang="en-US" altLang="zh-TW" sz="1600" dirty="0" smtClean="0"/>
              <a:t>Operate</a:t>
            </a:r>
          </a:p>
          <a:p>
            <a:r>
              <a:rPr lang="en-US" altLang="zh-TW" sz="1600" dirty="0" smtClean="0"/>
              <a:t>Dining</a:t>
            </a:r>
          </a:p>
        </p:txBody>
      </p:sp>
      <p:sp>
        <p:nvSpPr>
          <p:cNvPr id="14" name="矩形 13"/>
          <p:cNvSpPr/>
          <p:nvPr/>
        </p:nvSpPr>
        <p:spPr bwMode="auto">
          <a:xfrm>
            <a:off x="251520" y="5085184"/>
            <a:ext cx="4104456" cy="1584176"/>
          </a:xfrm>
          <a:prstGeom prst="rect">
            <a:avLst/>
          </a:prstGeom>
          <a:noFill/>
          <a:ln w="9525" cap="flat" cmpd="sng" algn="ctr">
            <a:solidFill>
              <a:schemeClr val="accent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3" name="矩形 22"/>
          <p:cNvSpPr/>
          <p:nvPr/>
        </p:nvSpPr>
        <p:spPr>
          <a:xfrm>
            <a:off x="4153499" y="5445224"/>
            <a:ext cx="994565" cy="707886"/>
          </a:xfrm>
          <a:prstGeom prst="rect">
            <a:avLst/>
          </a:prstGeom>
        </p:spPr>
        <p:txBody>
          <a:bodyPr wrap="square">
            <a:spAutoFit/>
          </a:bodyPr>
          <a:lstStyle/>
          <a:p>
            <a:r>
              <a:rPr lang="en-US" altLang="zh-TW" sz="4000" dirty="0" smtClean="0"/>
              <a:t>…</a:t>
            </a:r>
            <a:endParaRPr lang="zh-TW" altLang="en-US" sz="4000" dirty="0"/>
          </a:p>
        </p:txBody>
      </p:sp>
      <p:pic>
        <p:nvPicPr>
          <p:cNvPr id="24" name="Picture 2"/>
          <p:cNvPicPr>
            <a:picLocks noChangeAspect="1" noChangeArrowheads="1"/>
          </p:cNvPicPr>
          <p:nvPr/>
        </p:nvPicPr>
        <p:blipFill>
          <a:blip r:embed="rId4" cstate="print"/>
          <a:srcRect t="2622" b="21337"/>
          <a:stretch>
            <a:fillRect/>
          </a:stretch>
        </p:blipFill>
        <p:spPr bwMode="auto">
          <a:xfrm>
            <a:off x="467544" y="1124744"/>
            <a:ext cx="8064896" cy="3751083"/>
          </a:xfrm>
          <a:prstGeom prst="rect">
            <a:avLst/>
          </a:prstGeom>
          <a:noFill/>
          <a:ln w="9525">
            <a:noFill/>
            <a:miter lim="800000"/>
            <a:headEnd/>
            <a:tailEnd/>
          </a:ln>
        </p:spPr>
      </p:pic>
      <p:sp>
        <p:nvSpPr>
          <p:cNvPr id="10" name="矩形 9"/>
          <p:cNvSpPr/>
          <p:nvPr/>
        </p:nvSpPr>
        <p:spPr>
          <a:xfrm>
            <a:off x="806367" y="4869160"/>
            <a:ext cx="1813318" cy="369332"/>
          </a:xfrm>
          <a:prstGeom prst="rect">
            <a:avLst/>
          </a:prstGeom>
          <a:solidFill>
            <a:schemeClr val="bg1"/>
          </a:solidFill>
        </p:spPr>
        <p:txBody>
          <a:bodyPr wrap="none">
            <a:spAutoFit/>
          </a:bodyPr>
          <a:lstStyle/>
          <a:p>
            <a:r>
              <a:rPr lang="en-US" altLang="zh-TW" dirty="0" smtClean="0"/>
              <a:t>Gas station Site</a:t>
            </a:r>
            <a:endParaRPr lang="zh-TW" altLang="en-US" dirty="0"/>
          </a:p>
        </p:txBody>
      </p:sp>
      <p:pic>
        <p:nvPicPr>
          <p:cNvPr id="25" name="Picture 15" descr="http://t1.gstatic.com/images?q=tbn:ANd9GcRvvMiJEW4deMVIyvvH8aBr9mqTo7mceJ4HB4NmtbK1dxqteYTK"/>
          <p:cNvPicPr>
            <a:picLocks noChangeAspect="1" noChangeArrowheads="1"/>
          </p:cNvPicPr>
          <p:nvPr/>
        </p:nvPicPr>
        <p:blipFill>
          <a:blip r:embed="rId5" cstate="print"/>
          <a:srcRect/>
          <a:stretch>
            <a:fillRect/>
          </a:stretch>
        </p:blipFill>
        <p:spPr bwMode="auto">
          <a:xfrm>
            <a:off x="4932040" y="1340768"/>
            <a:ext cx="2107359" cy="1415161"/>
          </a:xfrm>
          <a:prstGeom prst="rect">
            <a:avLst/>
          </a:prstGeom>
          <a:noFill/>
        </p:spPr>
      </p:pic>
      <p:sp>
        <p:nvSpPr>
          <p:cNvPr id="26" name="矩形 25"/>
          <p:cNvSpPr/>
          <p:nvPr/>
        </p:nvSpPr>
        <p:spPr>
          <a:xfrm>
            <a:off x="7236296" y="1340768"/>
            <a:ext cx="1569660" cy="923330"/>
          </a:xfrm>
          <a:prstGeom prst="rect">
            <a:avLst/>
          </a:prstGeom>
          <a:solidFill>
            <a:schemeClr val="bg1"/>
          </a:solidFill>
        </p:spPr>
        <p:txBody>
          <a:bodyPr wrap="square">
            <a:spAutoFit/>
          </a:bodyPr>
          <a:lstStyle/>
          <a:p>
            <a:pPr algn="l"/>
            <a:r>
              <a:rPr lang="en-US" altLang="zh-TW" dirty="0" smtClean="0"/>
              <a:t>Remote centralizing monitor</a:t>
            </a:r>
          </a:p>
        </p:txBody>
      </p:sp>
      <p:pic>
        <p:nvPicPr>
          <p:cNvPr id="28" name="Picture 4"/>
          <p:cNvPicPr>
            <a:picLocks noChangeAspect="1" noChangeArrowheads="1"/>
          </p:cNvPicPr>
          <p:nvPr/>
        </p:nvPicPr>
        <p:blipFill>
          <a:blip r:embed="rId6" cstate="print"/>
          <a:srcRect l="16418"/>
          <a:stretch>
            <a:fillRect/>
          </a:stretch>
        </p:blipFill>
        <p:spPr bwMode="auto">
          <a:xfrm>
            <a:off x="3131840" y="5301208"/>
            <a:ext cx="1099735" cy="1008112"/>
          </a:xfrm>
          <a:prstGeom prst="rect">
            <a:avLst/>
          </a:prstGeom>
          <a:noFill/>
          <a:ln w="9525">
            <a:noFill/>
            <a:miter lim="800000"/>
            <a:headEnd/>
            <a:tailEnd/>
          </a:ln>
          <a:effectLst/>
        </p:spPr>
      </p:pic>
      <p:sp>
        <p:nvSpPr>
          <p:cNvPr id="29" name="矩形 28"/>
          <p:cNvSpPr/>
          <p:nvPr/>
        </p:nvSpPr>
        <p:spPr>
          <a:xfrm>
            <a:off x="2987824" y="6309320"/>
            <a:ext cx="1415772" cy="338554"/>
          </a:xfrm>
          <a:prstGeom prst="rect">
            <a:avLst/>
          </a:prstGeom>
        </p:spPr>
        <p:txBody>
          <a:bodyPr wrap="none">
            <a:spAutoFit/>
          </a:bodyPr>
          <a:lstStyle/>
          <a:p>
            <a:r>
              <a:rPr lang="en-US" altLang="zh-TW" sz="1600" dirty="0" smtClean="0"/>
              <a:t>Local monitor</a:t>
            </a:r>
            <a:endParaRPr lang="zh-TW" altLang="en-US" sz="1600" dirty="0"/>
          </a:p>
        </p:txBody>
      </p:sp>
      <p:pic>
        <p:nvPicPr>
          <p:cNvPr id="30" name="Picture 2" descr="http://www.thusness.com.cn/cpimg/shouyou.jpg"/>
          <p:cNvPicPr>
            <a:picLocks noChangeAspect="1" noChangeArrowheads="1"/>
          </p:cNvPicPr>
          <p:nvPr/>
        </p:nvPicPr>
        <p:blipFill>
          <a:blip r:embed="rId3" cstate="print"/>
          <a:srcRect/>
          <a:stretch>
            <a:fillRect/>
          </a:stretch>
        </p:blipFill>
        <p:spPr bwMode="auto">
          <a:xfrm>
            <a:off x="5076056" y="5301208"/>
            <a:ext cx="1859598" cy="1203971"/>
          </a:xfrm>
          <a:prstGeom prst="rect">
            <a:avLst/>
          </a:prstGeom>
          <a:noFill/>
        </p:spPr>
      </p:pic>
      <p:sp>
        <p:nvSpPr>
          <p:cNvPr id="32" name="矩形 31"/>
          <p:cNvSpPr/>
          <p:nvPr/>
        </p:nvSpPr>
        <p:spPr bwMode="auto">
          <a:xfrm>
            <a:off x="4932040" y="5085184"/>
            <a:ext cx="4104456" cy="1584176"/>
          </a:xfrm>
          <a:prstGeom prst="rect">
            <a:avLst/>
          </a:prstGeom>
          <a:noFill/>
          <a:ln w="9525" cap="flat" cmpd="sng" algn="ctr">
            <a:solidFill>
              <a:schemeClr val="accent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3" name="矩形 32"/>
          <p:cNvSpPr/>
          <p:nvPr/>
        </p:nvSpPr>
        <p:spPr>
          <a:xfrm>
            <a:off x="5486884" y="4869160"/>
            <a:ext cx="1813317" cy="369332"/>
          </a:xfrm>
          <a:prstGeom prst="rect">
            <a:avLst/>
          </a:prstGeom>
          <a:solidFill>
            <a:schemeClr val="bg1"/>
          </a:solidFill>
        </p:spPr>
        <p:txBody>
          <a:bodyPr wrap="none">
            <a:spAutoFit/>
          </a:bodyPr>
          <a:lstStyle/>
          <a:p>
            <a:r>
              <a:rPr lang="en-US" altLang="zh-TW" dirty="0" smtClean="0"/>
              <a:t>Gas station Site</a:t>
            </a:r>
            <a:endParaRPr lang="zh-TW" altLang="en-US" dirty="0"/>
          </a:p>
        </p:txBody>
      </p:sp>
      <p:pic>
        <p:nvPicPr>
          <p:cNvPr id="34" name="Picture 4"/>
          <p:cNvPicPr>
            <a:picLocks noChangeAspect="1" noChangeArrowheads="1"/>
          </p:cNvPicPr>
          <p:nvPr/>
        </p:nvPicPr>
        <p:blipFill>
          <a:blip r:embed="rId6" cstate="print"/>
          <a:srcRect l="16418"/>
          <a:stretch>
            <a:fillRect/>
          </a:stretch>
        </p:blipFill>
        <p:spPr bwMode="auto">
          <a:xfrm>
            <a:off x="7812360" y="5301208"/>
            <a:ext cx="1099735" cy="1008112"/>
          </a:xfrm>
          <a:prstGeom prst="rect">
            <a:avLst/>
          </a:prstGeom>
          <a:noFill/>
          <a:ln w="9525">
            <a:noFill/>
            <a:miter lim="800000"/>
            <a:headEnd/>
            <a:tailEnd/>
          </a:ln>
          <a:effectLst/>
        </p:spPr>
      </p:pic>
      <p:sp>
        <p:nvSpPr>
          <p:cNvPr id="20" name="矩形 19"/>
          <p:cNvSpPr/>
          <p:nvPr/>
        </p:nvSpPr>
        <p:spPr>
          <a:xfrm>
            <a:off x="6804248" y="5376118"/>
            <a:ext cx="1061864" cy="1077218"/>
          </a:xfrm>
          <a:prstGeom prst="rect">
            <a:avLst/>
          </a:prstGeom>
        </p:spPr>
        <p:txBody>
          <a:bodyPr wrap="square">
            <a:spAutoFit/>
          </a:bodyPr>
          <a:lstStyle/>
          <a:p>
            <a:r>
              <a:rPr lang="en-US" altLang="zh-TW" sz="1600" dirty="0" smtClean="0"/>
              <a:t>Refuel</a:t>
            </a:r>
          </a:p>
          <a:p>
            <a:r>
              <a:rPr lang="en-US" altLang="zh-TW" sz="1600" dirty="0" smtClean="0"/>
              <a:t>Tank</a:t>
            </a:r>
          </a:p>
          <a:p>
            <a:r>
              <a:rPr lang="en-US" altLang="zh-TW" sz="1600" dirty="0" smtClean="0"/>
              <a:t>Operate</a:t>
            </a:r>
          </a:p>
          <a:p>
            <a:r>
              <a:rPr lang="en-US" altLang="zh-TW" sz="1600" dirty="0" smtClean="0"/>
              <a:t>Dining</a:t>
            </a:r>
          </a:p>
        </p:txBody>
      </p:sp>
      <p:sp>
        <p:nvSpPr>
          <p:cNvPr id="21" name="矩形 20"/>
          <p:cNvSpPr/>
          <p:nvPr/>
        </p:nvSpPr>
        <p:spPr>
          <a:xfrm>
            <a:off x="7668344" y="6309320"/>
            <a:ext cx="1415772" cy="338554"/>
          </a:xfrm>
          <a:prstGeom prst="rect">
            <a:avLst/>
          </a:prstGeom>
        </p:spPr>
        <p:txBody>
          <a:bodyPr wrap="none">
            <a:spAutoFit/>
          </a:bodyPr>
          <a:lstStyle/>
          <a:p>
            <a:r>
              <a:rPr lang="en-US" altLang="zh-TW" sz="1600" dirty="0" smtClean="0"/>
              <a:t>Local monitor</a:t>
            </a:r>
            <a:endParaRPr lang="zh-TW" altLang="en-US" sz="1600"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6</a:t>
            </a:fld>
            <a:endParaRPr lang="en-US" altLang="zh-TW"/>
          </a:p>
        </p:txBody>
      </p:sp>
      <p:sp>
        <p:nvSpPr>
          <p:cNvPr id="407554" name="Rectangle 2"/>
          <p:cNvSpPr>
            <a:spLocks noGrp="1" noChangeArrowheads="1"/>
          </p:cNvSpPr>
          <p:nvPr>
            <p:ph type="title" idx="4294967295"/>
          </p:nvPr>
        </p:nvSpPr>
        <p:spPr>
          <a:xfrm>
            <a:off x="323528" y="332656"/>
            <a:ext cx="8229600" cy="792088"/>
          </a:xfrm>
        </p:spPr>
        <p:txBody>
          <a:bodyPr/>
          <a:lstStyle/>
          <a:p>
            <a:pPr algn="l">
              <a:lnSpc>
                <a:spcPct val="120000"/>
              </a:lnSpc>
            </a:pPr>
            <a:r>
              <a:rPr lang="en-US" altLang="zh-TW" sz="2900" dirty="0" smtClean="0"/>
              <a:t>Different Types of Gas station combination</a:t>
            </a:r>
            <a:endParaRPr lang="zh-TW" altLang="en-US" sz="2900" dirty="0"/>
          </a:p>
        </p:txBody>
      </p:sp>
      <p:graphicFrame>
        <p:nvGraphicFramePr>
          <p:cNvPr id="20" name="表格 19"/>
          <p:cNvGraphicFramePr>
            <a:graphicFrameLocks noGrp="1"/>
          </p:cNvGraphicFramePr>
          <p:nvPr/>
        </p:nvGraphicFramePr>
        <p:xfrm>
          <a:off x="467545" y="1700808"/>
          <a:ext cx="8064894" cy="4275237"/>
        </p:xfrm>
        <a:graphic>
          <a:graphicData uri="http://schemas.openxmlformats.org/drawingml/2006/table">
            <a:tbl>
              <a:tblPr firstRow="1" bandRow="1">
                <a:tableStyleId>{5C22544A-7EE6-4342-B048-85BDC9FD1C3A}</a:tableStyleId>
              </a:tblPr>
              <a:tblGrid>
                <a:gridCol w="1344149"/>
                <a:gridCol w="1344149"/>
                <a:gridCol w="1344149"/>
                <a:gridCol w="1344149"/>
                <a:gridCol w="1344149"/>
                <a:gridCol w="1344149"/>
              </a:tblGrid>
              <a:tr h="945931">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Refuel</a:t>
                      </a:r>
                      <a:r>
                        <a:rPr lang="en-US" altLang="zh-TW" b="0" baseline="0" dirty="0" smtClean="0">
                          <a:solidFill>
                            <a:schemeClr val="tx1"/>
                          </a:solidFill>
                        </a:rPr>
                        <a:t> area</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Public/</a:t>
                      </a:r>
                    </a:p>
                    <a:p>
                      <a:pPr algn="ctr"/>
                      <a:r>
                        <a:rPr lang="en-US" altLang="zh-TW" b="0" dirty="0" smtClean="0">
                          <a:solidFill>
                            <a:schemeClr val="tx1"/>
                          </a:solidFill>
                        </a:rPr>
                        <a:t>Rest Area</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Dining</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Convenience</a:t>
                      </a:r>
                      <a:r>
                        <a:rPr lang="en-US" altLang="zh-TW" b="0" baseline="0" dirty="0" smtClean="0">
                          <a:solidFill>
                            <a:schemeClr val="tx1"/>
                          </a:solidFill>
                        </a:rPr>
                        <a:t> Store</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800" b="0" i="0" kern="1200" dirty="0" smtClean="0">
                          <a:solidFill>
                            <a:schemeClr val="tx1"/>
                          </a:solidFill>
                          <a:latin typeface="+mn-lt"/>
                          <a:ea typeface="+mn-ea"/>
                          <a:cs typeface="+mn-cs"/>
                        </a:rPr>
                        <a:t>business abode</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94655">
                <a:tc>
                  <a:txBody>
                    <a:bodyPr/>
                    <a:lstStyle/>
                    <a:p>
                      <a:pPr algn="ctr"/>
                      <a:r>
                        <a:rPr lang="en-US" altLang="zh-TW" dirty="0" smtClean="0"/>
                        <a:t>Premium/</a:t>
                      </a:r>
                    </a:p>
                    <a:p>
                      <a:pPr algn="ctr"/>
                      <a:r>
                        <a:rPr lang="en-US" altLang="zh-TW" dirty="0" smtClean="0"/>
                        <a:t>Large</a:t>
                      </a:r>
                      <a:r>
                        <a:rPr lang="en-US" altLang="zh-TW" baseline="0" dirty="0" smtClean="0"/>
                        <a:t> station</a:t>
                      </a:r>
                      <a:endParaRPr lang="en-US" altLang="zh-TW"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4</a:t>
                      </a:r>
                      <a:r>
                        <a:rPr lang="en-US" altLang="zh-TW" b="0" baseline="0" dirty="0" smtClean="0">
                          <a:solidFill>
                            <a:schemeClr val="tx1"/>
                          </a:solidFill>
                        </a:rPr>
                        <a:t> and above</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Parking,</a:t>
                      </a:r>
                    </a:p>
                    <a:p>
                      <a:pPr algn="ctr"/>
                      <a:r>
                        <a:rPr lang="en-US" altLang="zh-TW" b="0" dirty="0" smtClean="0">
                          <a:solidFill>
                            <a:schemeClr val="tx1"/>
                          </a:solidFill>
                        </a:rPr>
                        <a:t>Toilet,</a:t>
                      </a:r>
                    </a:p>
                    <a:p>
                      <a:pPr algn="ctr"/>
                      <a:r>
                        <a:rPr lang="en-US" altLang="zh-TW" b="0" dirty="0" smtClean="0">
                          <a:solidFill>
                            <a:schemeClr val="tx1"/>
                          </a:solidFill>
                        </a:rPr>
                        <a:t>Public</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Middle-Large</a:t>
                      </a:r>
                    </a:p>
                    <a:p>
                      <a:pPr algn="ctr"/>
                      <a:r>
                        <a:rPr lang="en-US" altLang="zh-TW" b="0" dirty="0" smtClean="0">
                          <a:solidFill>
                            <a:schemeClr val="tx1"/>
                          </a:solidFill>
                        </a:rPr>
                        <a:t>Multiple stores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Middle-Large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Office, </a:t>
                      </a:r>
                      <a:r>
                        <a:rPr lang="en-US" altLang="zh-TW" sz="1800" b="0" i="0" kern="1200" dirty="0" smtClean="0">
                          <a:solidFill>
                            <a:schemeClr val="dk1"/>
                          </a:solidFill>
                          <a:latin typeface="+mn-lt"/>
                          <a:ea typeface="+mn-ea"/>
                          <a:cs typeface="+mn-cs"/>
                        </a:rPr>
                        <a:t> </a:t>
                      </a:r>
                    </a:p>
                    <a:p>
                      <a:pPr algn="ctr"/>
                      <a:r>
                        <a:rPr lang="en-US" altLang="zh-TW" sz="1800" b="0" i="0" kern="1200" dirty="0" smtClean="0">
                          <a:solidFill>
                            <a:schemeClr val="dk1"/>
                          </a:solidFill>
                          <a:latin typeface="+mn-lt"/>
                          <a:ea typeface="+mn-ea"/>
                          <a:cs typeface="+mn-cs"/>
                        </a:rPr>
                        <a:t>Treasury,</a:t>
                      </a:r>
                      <a:r>
                        <a:rPr lang="en-US" altLang="zh-TW" sz="1800" b="0" i="0" kern="1200" baseline="0" dirty="0" smtClean="0">
                          <a:solidFill>
                            <a:schemeClr val="dk1"/>
                          </a:solidFill>
                          <a:latin typeface="+mn-lt"/>
                          <a:ea typeface="+mn-ea"/>
                          <a:cs typeface="+mn-cs"/>
                        </a:rPr>
                        <a:t> </a:t>
                      </a:r>
                      <a:r>
                        <a:rPr lang="en-US" altLang="zh-TW" b="0" dirty="0" smtClean="0">
                          <a:solidFill>
                            <a:schemeClr val="tx1"/>
                          </a:solidFill>
                        </a:rPr>
                        <a:t> Fuel Tank</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45931">
                <a:tc>
                  <a:txBody>
                    <a:bodyPr/>
                    <a:lstStyle/>
                    <a:p>
                      <a:pPr algn="ctr"/>
                      <a:r>
                        <a:rPr lang="en-US" altLang="zh-TW" dirty="0" smtClean="0"/>
                        <a:t>City</a:t>
                      </a:r>
                      <a:r>
                        <a:rPr lang="en-US" altLang="zh-TW" baseline="0" dirty="0" smtClean="0"/>
                        <a:t> area</a:t>
                      </a:r>
                    </a:p>
                    <a:p>
                      <a:pPr algn="ctr"/>
                      <a:r>
                        <a:rPr lang="en-US" altLang="zh-TW" baseline="0" dirty="0" smtClean="0"/>
                        <a:t>/Middle size Station</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3</a:t>
                      </a:r>
                      <a:r>
                        <a:rPr lang="en-US" altLang="zh-TW" b="0" baseline="0" dirty="0" smtClean="0">
                          <a:solidFill>
                            <a:schemeClr val="tx1"/>
                          </a:solidFill>
                        </a:rPr>
                        <a:t> and above</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Medium</a:t>
                      </a:r>
                      <a:r>
                        <a:rPr lang="en-US" altLang="zh-TW" b="0" baseline="0" dirty="0" smtClean="0">
                          <a:solidFill>
                            <a:schemeClr val="tx1"/>
                          </a:solidFill>
                        </a:rPr>
                        <a:t> size toilet</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Small</a:t>
                      </a:r>
                      <a:r>
                        <a:rPr lang="en-US" altLang="zh-TW" b="0" baseline="0" dirty="0" smtClean="0">
                          <a:solidFill>
                            <a:schemeClr val="tx1"/>
                          </a:solidFill>
                        </a:rPr>
                        <a:t> size </a:t>
                      </a:r>
                    </a:p>
                    <a:p>
                      <a:pPr algn="ctr"/>
                      <a:r>
                        <a:rPr lang="en-US" altLang="zh-TW" b="0" baseline="0" dirty="0" smtClean="0">
                          <a:solidFill>
                            <a:schemeClr val="tx1"/>
                          </a:solidFill>
                        </a:rPr>
                        <a:t>Single</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Middle</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Office, </a:t>
                      </a:r>
                      <a:r>
                        <a:rPr lang="en-US" altLang="zh-TW" sz="1800" b="0" i="0" kern="1200" dirty="0" smtClean="0">
                          <a:solidFill>
                            <a:schemeClr val="dk1"/>
                          </a:solidFill>
                          <a:latin typeface="+mn-lt"/>
                          <a:ea typeface="+mn-ea"/>
                          <a:cs typeface="+mn-cs"/>
                        </a:rPr>
                        <a:t> </a:t>
                      </a:r>
                    </a:p>
                    <a:p>
                      <a:pPr algn="ctr"/>
                      <a:r>
                        <a:rPr lang="en-US" altLang="zh-TW" sz="1800" b="0" i="0" kern="1200" dirty="0" smtClean="0">
                          <a:solidFill>
                            <a:schemeClr val="dk1"/>
                          </a:solidFill>
                          <a:latin typeface="+mn-lt"/>
                          <a:ea typeface="+mn-ea"/>
                          <a:cs typeface="+mn-cs"/>
                        </a:rPr>
                        <a:t>Treasury,</a:t>
                      </a:r>
                      <a:r>
                        <a:rPr lang="en-US" altLang="zh-TW" sz="1800" b="0" i="0" kern="1200" baseline="0" dirty="0" smtClean="0">
                          <a:solidFill>
                            <a:schemeClr val="dk1"/>
                          </a:solidFill>
                          <a:latin typeface="+mn-lt"/>
                          <a:ea typeface="+mn-ea"/>
                          <a:cs typeface="+mn-cs"/>
                        </a:rPr>
                        <a:t> </a:t>
                      </a:r>
                      <a:r>
                        <a:rPr lang="en-US" altLang="zh-TW" b="0" dirty="0" smtClean="0">
                          <a:solidFill>
                            <a:schemeClr val="tx1"/>
                          </a:solidFill>
                        </a:rPr>
                        <a:t> Fuel Tank</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45931">
                <a:tc>
                  <a:txBody>
                    <a:bodyPr/>
                    <a:lstStyle/>
                    <a:p>
                      <a:pPr algn="ctr"/>
                      <a:r>
                        <a:rPr lang="en-US" altLang="zh-TW" dirty="0" smtClean="0"/>
                        <a:t>Urban/ Small</a:t>
                      </a:r>
                      <a:r>
                        <a:rPr lang="en-US" altLang="zh-TW" baseline="0" dirty="0" smtClean="0"/>
                        <a:t> Size</a:t>
                      </a:r>
                    </a:p>
                    <a:p>
                      <a:pPr algn="ctr"/>
                      <a:r>
                        <a:rPr lang="en-US" altLang="zh-TW" baseline="0" dirty="0" smtClean="0"/>
                        <a:t>Station</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2</a:t>
                      </a:r>
                      <a:r>
                        <a:rPr lang="en-US" altLang="zh-TW" b="0" baseline="0" dirty="0" smtClean="0">
                          <a:solidFill>
                            <a:schemeClr val="tx1"/>
                          </a:solidFill>
                        </a:rPr>
                        <a:t> and above</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Small size toilet</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None</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Small</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smtClean="0">
                          <a:solidFill>
                            <a:schemeClr val="tx1"/>
                          </a:solidFill>
                        </a:rPr>
                        <a:t>Office, </a:t>
                      </a:r>
                      <a:r>
                        <a:rPr lang="en-US" altLang="zh-TW" sz="1800" b="0" i="0" kern="1200" dirty="0" smtClean="0">
                          <a:solidFill>
                            <a:schemeClr val="dk1"/>
                          </a:solidFill>
                          <a:latin typeface="+mn-lt"/>
                          <a:ea typeface="+mn-ea"/>
                          <a:cs typeface="+mn-cs"/>
                        </a:rPr>
                        <a:t> </a:t>
                      </a:r>
                    </a:p>
                    <a:p>
                      <a:pPr algn="ctr"/>
                      <a:r>
                        <a:rPr lang="en-US" altLang="zh-TW" sz="1800" b="0" i="0" kern="1200" dirty="0" smtClean="0">
                          <a:solidFill>
                            <a:schemeClr val="dk1"/>
                          </a:solidFill>
                          <a:latin typeface="+mn-lt"/>
                          <a:ea typeface="+mn-ea"/>
                          <a:cs typeface="+mn-cs"/>
                        </a:rPr>
                        <a:t>Treasury,</a:t>
                      </a:r>
                      <a:r>
                        <a:rPr lang="en-US" altLang="zh-TW" sz="1800" b="0" i="0" kern="1200" baseline="0" dirty="0" smtClean="0">
                          <a:solidFill>
                            <a:schemeClr val="dk1"/>
                          </a:solidFill>
                          <a:latin typeface="+mn-lt"/>
                          <a:ea typeface="+mn-ea"/>
                          <a:cs typeface="+mn-cs"/>
                        </a:rPr>
                        <a:t> </a:t>
                      </a:r>
                      <a:r>
                        <a:rPr lang="en-US" altLang="zh-TW" b="0" dirty="0" smtClean="0">
                          <a:solidFill>
                            <a:schemeClr val="tx1"/>
                          </a:solidFill>
                        </a:rPr>
                        <a:t> Fuel Tank</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7</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pPr algn="l">
              <a:lnSpc>
                <a:spcPct val="120000"/>
              </a:lnSpc>
            </a:pPr>
            <a:r>
              <a:rPr kumimoji="0" lang="en-US" altLang="zh-TW" sz="2400" dirty="0" smtClean="0">
                <a:latin typeface="Lucida Sans Unicode" pitchFamily="34" charset="0"/>
              </a:rPr>
              <a:t>Surveon Gas Station HD Surveillance Camera installation Standard-Refuel Area</a:t>
            </a:r>
            <a:endParaRPr lang="zh-TW" altLang="en-US" sz="2400" dirty="0"/>
          </a:p>
        </p:txBody>
      </p:sp>
      <p:pic>
        <p:nvPicPr>
          <p:cNvPr id="432130" name="Picture 2" descr="http://nimg.edushi.com/userupImages/pic_liuzhou/25/COM22900201111161532500283.JPG"/>
          <p:cNvPicPr>
            <a:picLocks noChangeAspect="1" noChangeArrowheads="1"/>
          </p:cNvPicPr>
          <p:nvPr/>
        </p:nvPicPr>
        <p:blipFill>
          <a:blip r:embed="rId3" cstate="print"/>
          <a:srcRect/>
          <a:stretch>
            <a:fillRect/>
          </a:stretch>
        </p:blipFill>
        <p:spPr bwMode="auto">
          <a:xfrm>
            <a:off x="395536" y="1140714"/>
            <a:ext cx="3934744" cy="2951058"/>
          </a:xfrm>
          <a:prstGeom prst="rect">
            <a:avLst/>
          </a:prstGeom>
          <a:noFill/>
        </p:spPr>
      </p:pic>
      <p:pic>
        <p:nvPicPr>
          <p:cNvPr id="432132" name="Picture 4" descr="http://img00.hc360.com/security/201207/201207271013384858.jpg"/>
          <p:cNvPicPr>
            <a:picLocks noChangeAspect="1" noChangeArrowheads="1"/>
          </p:cNvPicPr>
          <p:nvPr/>
        </p:nvPicPr>
        <p:blipFill>
          <a:blip r:embed="rId4" cstate="print"/>
          <a:srcRect/>
          <a:stretch>
            <a:fillRect/>
          </a:stretch>
        </p:blipFill>
        <p:spPr bwMode="auto">
          <a:xfrm>
            <a:off x="4716016" y="1140714"/>
            <a:ext cx="3960440" cy="2930219"/>
          </a:xfrm>
          <a:prstGeom prst="rect">
            <a:avLst/>
          </a:prstGeom>
          <a:noFill/>
        </p:spPr>
      </p:pic>
      <p:sp>
        <p:nvSpPr>
          <p:cNvPr id="7" name="矩形 6"/>
          <p:cNvSpPr/>
          <p:nvPr/>
        </p:nvSpPr>
        <p:spPr>
          <a:xfrm>
            <a:off x="1" y="4519924"/>
            <a:ext cx="3131839" cy="1077218"/>
          </a:xfrm>
          <a:prstGeom prst="rect">
            <a:avLst/>
          </a:prstGeom>
        </p:spPr>
        <p:txBody>
          <a:bodyPr wrap="square">
            <a:spAutoFit/>
          </a:bodyPr>
          <a:lstStyle/>
          <a:p>
            <a:r>
              <a:rPr lang="en-US" altLang="zh-TW" sz="1600" dirty="0" smtClean="0"/>
              <a:t>Enter/Exit and related area-optional - Adopt large area HD speed dome, </a:t>
            </a:r>
          </a:p>
          <a:p>
            <a:r>
              <a:rPr lang="en-US" altLang="zh-TW" sz="1600" dirty="0" smtClean="0"/>
              <a:t>CAM6351 2M HD Speed Dome</a:t>
            </a:r>
            <a:endParaRPr lang="zh-TW" altLang="zh-TW" sz="1600" dirty="0"/>
          </a:p>
        </p:txBody>
      </p:sp>
      <p:pic>
        <p:nvPicPr>
          <p:cNvPr id="432134" name="Picture 6" descr="http://www.surveon.com/images/p_product/IP_CAM6351.jpg"/>
          <p:cNvPicPr>
            <a:picLocks noChangeAspect="1" noChangeArrowheads="1"/>
          </p:cNvPicPr>
          <p:nvPr/>
        </p:nvPicPr>
        <p:blipFill>
          <a:blip r:embed="rId5" cstate="print"/>
          <a:srcRect l="19285" r="22858"/>
          <a:stretch>
            <a:fillRect/>
          </a:stretch>
        </p:blipFill>
        <p:spPr bwMode="auto">
          <a:xfrm>
            <a:off x="3275856" y="4640133"/>
            <a:ext cx="1014268" cy="1109093"/>
          </a:xfrm>
          <a:prstGeom prst="rect">
            <a:avLst/>
          </a:prstGeom>
          <a:noFill/>
        </p:spPr>
      </p:pic>
      <p:sp>
        <p:nvSpPr>
          <p:cNvPr id="9" name="橢圓 8"/>
          <p:cNvSpPr/>
          <p:nvPr/>
        </p:nvSpPr>
        <p:spPr bwMode="auto">
          <a:xfrm>
            <a:off x="1691680" y="2292842"/>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0" name="矩形 9"/>
          <p:cNvSpPr/>
          <p:nvPr/>
        </p:nvSpPr>
        <p:spPr>
          <a:xfrm>
            <a:off x="4716016" y="4404880"/>
            <a:ext cx="2880320" cy="1569660"/>
          </a:xfrm>
          <a:prstGeom prst="rect">
            <a:avLst/>
          </a:prstGeom>
        </p:spPr>
        <p:txBody>
          <a:bodyPr wrap="square">
            <a:spAutoFit/>
          </a:bodyPr>
          <a:lstStyle/>
          <a:p>
            <a:r>
              <a:rPr lang="en-US" altLang="zh-TW" sz="1600" dirty="0" smtClean="0"/>
              <a:t>Refuel Area and charge area surveillance – standard – </a:t>
            </a:r>
            <a:r>
              <a:rPr lang="en-US" altLang="zh-TW" sz="1600" dirty="0" err="1" smtClean="0"/>
              <a:t>Vari</a:t>
            </a:r>
            <a:r>
              <a:rPr lang="en-US" altLang="zh-TW" sz="1600" dirty="0" smtClean="0"/>
              <a:t>-focal Lens, low </a:t>
            </a:r>
            <a:r>
              <a:rPr lang="en-US" altLang="zh-TW" sz="1600" dirty="0" err="1" smtClean="0"/>
              <a:t>lux</a:t>
            </a:r>
            <a:r>
              <a:rPr lang="en-US" altLang="zh-TW" sz="1600" dirty="0" smtClean="0"/>
              <a:t>, IP66, ICR CAM3361 2M IR bullet type. Every lane 1-2 cameras (bi-directional)</a:t>
            </a:r>
            <a:endParaRPr lang="zh-TW" altLang="zh-TW" sz="1600" dirty="0"/>
          </a:p>
        </p:txBody>
      </p:sp>
      <p:sp>
        <p:nvSpPr>
          <p:cNvPr id="14" name="橢圓 13"/>
          <p:cNvSpPr/>
          <p:nvPr/>
        </p:nvSpPr>
        <p:spPr bwMode="auto">
          <a:xfrm>
            <a:off x="4716016" y="2445242"/>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5" name="橢圓 14"/>
          <p:cNvSpPr/>
          <p:nvPr/>
        </p:nvSpPr>
        <p:spPr bwMode="auto">
          <a:xfrm>
            <a:off x="5652120" y="1788786"/>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6" name="橢圓 15"/>
          <p:cNvSpPr/>
          <p:nvPr/>
        </p:nvSpPr>
        <p:spPr bwMode="auto">
          <a:xfrm>
            <a:off x="7596336" y="1788786"/>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7" name="橢圓 16"/>
          <p:cNvSpPr/>
          <p:nvPr/>
        </p:nvSpPr>
        <p:spPr bwMode="auto">
          <a:xfrm>
            <a:off x="8388424" y="2508866"/>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8" name="矩形 17"/>
          <p:cNvSpPr/>
          <p:nvPr/>
        </p:nvSpPr>
        <p:spPr>
          <a:xfrm>
            <a:off x="539552" y="6093297"/>
            <a:ext cx="8208912" cy="646331"/>
          </a:xfrm>
          <a:prstGeom prst="rect">
            <a:avLst/>
          </a:prstGeom>
          <a:solidFill>
            <a:srgbClr val="FFFF00">
              <a:alpha val="60000"/>
            </a:srgbClr>
          </a:solidFill>
          <a:ln>
            <a:solidFill>
              <a:srgbClr val="FF0000"/>
            </a:solidFill>
          </a:ln>
        </p:spPr>
        <p:txBody>
          <a:bodyPr wrap="square">
            <a:spAutoFit/>
          </a:bodyPr>
          <a:lstStyle/>
          <a:p>
            <a:r>
              <a:rPr lang="en-US" altLang="zh-TW" dirty="0" smtClean="0"/>
              <a:t>Ensure Enter/Leave refuel area control , human and car accident or abnormal charge operation</a:t>
            </a:r>
            <a:endParaRPr lang="zh-TW" altLang="zh-TW" dirty="0"/>
          </a:p>
        </p:txBody>
      </p:sp>
      <p:pic>
        <p:nvPicPr>
          <p:cNvPr id="432140" name="Picture 12" descr="http://www.surveon.com/images/p_product/IP_CAM3260.jpg"/>
          <p:cNvPicPr>
            <a:picLocks noChangeAspect="1" noChangeArrowheads="1"/>
          </p:cNvPicPr>
          <p:nvPr/>
        </p:nvPicPr>
        <p:blipFill>
          <a:blip r:embed="rId6" cstate="print"/>
          <a:srcRect l="9386"/>
          <a:stretch>
            <a:fillRect/>
          </a:stretch>
        </p:blipFill>
        <p:spPr bwMode="auto">
          <a:xfrm>
            <a:off x="7452320" y="4509120"/>
            <a:ext cx="1691680" cy="118110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http://www.surveon.com/images/p_product/IP_CAM3351.jpg"/>
          <p:cNvPicPr>
            <a:picLocks noChangeAspect="1" noChangeArrowheads="1"/>
          </p:cNvPicPr>
          <p:nvPr/>
        </p:nvPicPr>
        <p:blipFill>
          <a:blip r:embed="rId3" cstate="print"/>
          <a:srcRect l="9440" r="19752" b="10463"/>
          <a:stretch>
            <a:fillRect/>
          </a:stretch>
        </p:blipFill>
        <p:spPr bwMode="auto">
          <a:xfrm>
            <a:off x="7524328" y="4149080"/>
            <a:ext cx="1080120" cy="864096"/>
          </a:xfrm>
          <a:prstGeom prst="rect">
            <a:avLst/>
          </a:prstGeom>
          <a:noFill/>
        </p:spPr>
      </p:pic>
      <p:pic>
        <p:nvPicPr>
          <p:cNvPr id="438276" name="Picture 4" descr="http://www.surveon.com/images/p_product/IP_CAM3351.jpg"/>
          <p:cNvPicPr>
            <a:picLocks noChangeAspect="1" noChangeArrowheads="1"/>
          </p:cNvPicPr>
          <p:nvPr/>
        </p:nvPicPr>
        <p:blipFill>
          <a:blip r:embed="rId3" cstate="print"/>
          <a:srcRect l="4720" r="19752"/>
          <a:stretch>
            <a:fillRect/>
          </a:stretch>
        </p:blipFill>
        <p:spPr bwMode="auto">
          <a:xfrm>
            <a:off x="2987824" y="4293096"/>
            <a:ext cx="1152128" cy="965077"/>
          </a:xfrm>
          <a:prstGeom prst="rect">
            <a:avLst/>
          </a:prstGeom>
          <a:noFill/>
        </p:spPr>
      </p:pic>
      <p:pic>
        <p:nvPicPr>
          <p:cNvPr id="438274" name="Picture 2" descr="http://www.qiyexun.com/uploadfile/201011/20101122045358138.jpg"/>
          <p:cNvPicPr>
            <a:picLocks noChangeAspect="1" noChangeArrowheads="1"/>
          </p:cNvPicPr>
          <p:nvPr/>
        </p:nvPicPr>
        <p:blipFill>
          <a:blip r:embed="rId4" cstate="print"/>
          <a:srcRect/>
          <a:stretch>
            <a:fillRect/>
          </a:stretch>
        </p:blipFill>
        <p:spPr bwMode="auto">
          <a:xfrm>
            <a:off x="251520" y="1124744"/>
            <a:ext cx="3810000" cy="2952328"/>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8</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pPr algn="l">
              <a:lnSpc>
                <a:spcPct val="120000"/>
              </a:lnSpc>
            </a:pPr>
            <a:r>
              <a:rPr kumimoji="0" lang="en-US" altLang="zh-TW" sz="2800" dirty="0" smtClean="0">
                <a:latin typeface="Lucida Sans Unicode" pitchFamily="34" charset="0"/>
              </a:rPr>
              <a:t>Gas Station HD Surveillance Camera installation-Convenience store</a:t>
            </a:r>
            <a:endParaRPr lang="zh-TW" altLang="en-US" sz="2800" dirty="0"/>
          </a:p>
        </p:txBody>
      </p:sp>
      <p:sp>
        <p:nvSpPr>
          <p:cNvPr id="7" name="矩形 6"/>
          <p:cNvSpPr/>
          <p:nvPr/>
        </p:nvSpPr>
        <p:spPr>
          <a:xfrm>
            <a:off x="0" y="4581128"/>
            <a:ext cx="3203848" cy="1077218"/>
          </a:xfrm>
          <a:prstGeom prst="rect">
            <a:avLst/>
          </a:prstGeom>
        </p:spPr>
        <p:txBody>
          <a:bodyPr wrap="square">
            <a:spAutoFit/>
          </a:bodyPr>
          <a:lstStyle/>
          <a:p>
            <a:r>
              <a:rPr lang="en-US" altLang="zh-TW" sz="1600" dirty="0" smtClean="0"/>
              <a:t>Enter/Exit and related area-optional - Wide angle, fixed focus lens,IP66, ICR, CAM3351, 2M fixed focus lens bullet camera</a:t>
            </a:r>
            <a:endParaRPr lang="zh-TW" altLang="zh-TW" sz="1600" dirty="0" smtClean="0"/>
          </a:p>
        </p:txBody>
      </p:sp>
      <p:sp>
        <p:nvSpPr>
          <p:cNvPr id="9" name="橢圓 8"/>
          <p:cNvSpPr/>
          <p:nvPr/>
        </p:nvSpPr>
        <p:spPr bwMode="auto">
          <a:xfrm>
            <a:off x="1547664" y="2852936"/>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0" name="矩形 9"/>
          <p:cNvSpPr/>
          <p:nvPr/>
        </p:nvSpPr>
        <p:spPr>
          <a:xfrm>
            <a:off x="4572000" y="4005065"/>
            <a:ext cx="3816424" cy="2677656"/>
          </a:xfrm>
          <a:prstGeom prst="rect">
            <a:avLst/>
          </a:prstGeom>
        </p:spPr>
        <p:txBody>
          <a:bodyPr wrap="square">
            <a:spAutoFit/>
          </a:bodyPr>
          <a:lstStyle/>
          <a:p>
            <a:pPr algn="l">
              <a:lnSpc>
                <a:spcPct val="150000"/>
              </a:lnSpc>
            </a:pPr>
            <a:r>
              <a:rPr lang="en-US" altLang="zh-TW" sz="1600" dirty="0" smtClean="0"/>
              <a:t>Inside monitor–</a:t>
            </a:r>
            <a:r>
              <a:rPr lang="zh-TW" altLang="en-US" sz="1600" dirty="0" smtClean="0"/>
              <a:t> </a:t>
            </a:r>
            <a:r>
              <a:rPr lang="en-US" altLang="zh-TW" sz="1600" dirty="0" smtClean="0"/>
              <a:t>standard</a:t>
            </a:r>
          </a:p>
          <a:p>
            <a:pPr algn="l">
              <a:lnSpc>
                <a:spcPct val="150000"/>
              </a:lnSpc>
            </a:pPr>
            <a:r>
              <a:rPr lang="en-US" altLang="zh-TW" sz="1600" dirty="0" smtClean="0"/>
              <a:t>fixed-focal lens, low </a:t>
            </a:r>
            <a:r>
              <a:rPr lang="en-US" altLang="zh-TW" sz="1600" dirty="0" err="1" smtClean="0"/>
              <a:t>lux</a:t>
            </a:r>
            <a:r>
              <a:rPr lang="en-US" altLang="zh-TW" sz="1600" dirty="0" smtClean="0"/>
              <a:t>, IR</a:t>
            </a:r>
          </a:p>
          <a:p>
            <a:pPr algn="l">
              <a:lnSpc>
                <a:spcPct val="150000"/>
              </a:lnSpc>
            </a:pPr>
            <a:r>
              <a:rPr lang="en-US" altLang="zh-TW" sz="1600" dirty="0" smtClean="0"/>
              <a:t>CAM3351 2MP fixed-focal lens</a:t>
            </a:r>
          </a:p>
          <a:p>
            <a:pPr algn="l">
              <a:lnSpc>
                <a:spcPct val="150000"/>
              </a:lnSpc>
            </a:pPr>
            <a:r>
              <a:rPr lang="en-US" altLang="zh-TW" sz="1600" dirty="0" smtClean="0"/>
              <a:t>IR bullet camera</a:t>
            </a:r>
          </a:p>
          <a:p>
            <a:pPr algn="l">
              <a:lnSpc>
                <a:spcPct val="150000"/>
              </a:lnSpc>
            </a:pPr>
            <a:r>
              <a:rPr lang="en-US" altLang="zh-TW" sz="1600" dirty="0" smtClean="0"/>
              <a:t>CAM1320 2MP indoor dome</a:t>
            </a:r>
          </a:p>
          <a:p>
            <a:pPr algn="l">
              <a:lnSpc>
                <a:spcPct val="150000"/>
              </a:lnSpc>
            </a:pPr>
            <a:r>
              <a:rPr lang="en-US" altLang="zh-TW" sz="1600" dirty="0" smtClean="0"/>
              <a:t>Camera for shopping lane and</a:t>
            </a:r>
          </a:p>
          <a:p>
            <a:pPr algn="l">
              <a:lnSpc>
                <a:spcPct val="150000"/>
              </a:lnSpc>
            </a:pPr>
            <a:r>
              <a:rPr lang="en-US" altLang="zh-TW" sz="1600" dirty="0" smtClean="0"/>
              <a:t>Cash register</a:t>
            </a:r>
            <a:endParaRPr lang="zh-TW" altLang="en-US" sz="1600" dirty="0"/>
          </a:p>
        </p:txBody>
      </p:sp>
      <p:sp>
        <p:nvSpPr>
          <p:cNvPr id="18" name="矩形 17"/>
          <p:cNvSpPr/>
          <p:nvPr/>
        </p:nvSpPr>
        <p:spPr>
          <a:xfrm>
            <a:off x="0" y="6021288"/>
            <a:ext cx="4427984" cy="646331"/>
          </a:xfrm>
          <a:prstGeom prst="rect">
            <a:avLst/>
          </a:prstGeom>
          <a:solidFill>
            <a:srgbClr val="FFFF00">
              <a:alpha val="60000"/>
            </a:srgbClr>
          </a:solidFill>
          <a:ln>
            <a:solidFill>
              <a:srgbClr val="FF0000"/>
            </a:solidFill>
          </a:ln>
        </p:spPr>
        <p:txBody>
          <a:bodyPr wrap="square">
            <a:spAutoFit/>
          </a:bodyPr>
          <a:lstStyle/>
          <a:p>
            <a:pPr algn="l"/>
            <a:r>
              <a:rPr lang="en-US" altLang="zh-TW" dirty="0" smtClean="0"/>
              <a:t>General cash register monitor and area surveillance</a:t>
            </a:r>
          </a:p>
        </p:txBody>
      </p:sp>
      <p:pic>
        <p:nvPicPr>
          <p:cNvPr id="438278" name="Picture 6" descr="http://t3.gstatic.com/images?q=tbn:ANd9GcSQe4t_xxPD5uDXdvyd8ACP_Xg2-fmoxfOy-zPwCX1uR-KcnXvy"/>
          <p:cNvPicPr>
            <a:picLocks noChangeAspect="1" noChangeArrowheads="1"/>
          </p:cNvPicPr>
          <p:nvPr/>
        </p:nvPicPr>
        <p:blipFill>
          <a:blip r:embed="rId5" cstate="print"/>
          <a:srcRect/>
          <a:stretch>
            <a:fillRect/>
          </a:stretch>
        </p:blipFill>
        <p:spPr bwMode="auto">
          <a:xfrm>
            <a:off x="4644008" y="1196752"/>
            <a:ext cx="3917879" cy="2823196"/>
          </a:xfrm>
          <a:prstGeom prst="rect">
            <a:avLst/>
          </a:prstGeom>
          <a:noFill/>
        </p:spPr>
      </p:pic>
      <p:pic>
        <p:nvPicPr>
          <p:cNvPr id="438280" name="Picture 8" descr="http://www.surveon.com/images/p_product/IP_CAM1320.jpg"/>
          <p:cNvPicPr>
            <a:picLocks noChangeAspect="1" noChangeArrowheads="1"/>
          </p:cNvPicPr>
          <p:nvPr/>
        </p:nvPicPr>
        <p:blipFill>
          <a:blip r:embed="rId6" cstate="print"/>
          <a:srcRect l="13243" r="17330"/>
          <a:stretch>
            <a:fillRect/>
          </a:stretch>
        </p:blipFill>
        <p:spPr bwMode="auto">
          <a:xfrm>
            <a:off x="7524328" y="5229200"/>
            <a:ext cx="1008112" cy="918634"/>
          </a:xfrm>
          <a:prstGeom prst="rect">
            <a:avLst/>
          </a:prstGeom>
          <a:noFill/>
        </p:spPr>
      </p:pic>
      <p:sp>
        <p:nvSpPr>
          <p:cNvPr id="22" name="橢圓 21"/>
          <p:cNvSpPr/>
          <p:nvPr/>
        </p:nvSpPr>
        <p:spPr bwMode="auto">
          <a:xfrm>
            <a:off x="7020272" y="1700808"/>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3" name="橢圓 22"/>
          <p:cNvSpPr/>
          <p:nvPr/>
        </p:nvSpPr>
        <p:spPr bwMode="auto">
          <a:xfrm>
            <a:off x="8028384" y="1700808"/>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4" name="橢圓 23"/>
          <p:cNvSpPr/>
          <p:nvPr/>
        </p:nvSpPr>
        <p:spPr bwMode="auto">
          <a:xfrm>
            <a:off x="6012160" y="1700808"/>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76" name="Picture 4" descr="http://www.surveon.com/images/p_product/IP_CAM3351.jpg"/>
          <p:cNvPicPr>
            <a:picLocks noChangeAspect="1" noChangeArrowheads="1"/>
          </p:cNvPicPr>
          <p:nvPr/>
        </p:nvPicPr>
        <p:blipFill>
          <a:blip r:embed="rId3" cstate="print"/>
          <a:srcRect l="4720" r="19752"/>
          <a:stretch>
            <a:fillRect/>
          </a:stretch>
        </p:blipFill>
        <p:spPr bwMode="auto">
          <a:xfrm>
            <a:off x="3203848" y="4077072"/>
            <a:ext cx="1152128" cy="965077"/>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9</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2900" dirty="0" smtClean="0"/>
              <a:t>Gas station Restaurant surveillance equipment suggestion</a:t>
            </a:r>
            <a:endParaRPr lang="zh-TW" altLang="en-US" sz="2900" dirty="0"/>
          </a:p>
        </p:txBody>
      </p:sp>
      <p:sp>
        <p:nvSpPr>
          <p:cNvPr id="7" name="矩形 6"/>
          <p:cNvSpPr/>
          <p:nvPr/>
        </p:nvSpPr>
        <p:spPr>
          <a:xfrm>
            <a:off x="251520" y="4244895"/>
            <a:ext cx="3528392" cy="1569660"/>
          </a:xfrm>
          <a:prstGeom prst="rect">
            <a:avLst/>
          </a:prstGeom>
        </p:spPr>
        <p:txBody>
          <a:bodyPr wrap="square">
            <a:spAutoFit/>
          </a:bodyPr>
          <a:lstStyle/>
          <a:p>
            <a:pPr algn="l">
              <a:lnSpc>
                <a:spcPct val="150000"/>
              </a:lnSpc>
            </a:pPr>
            <a:r>
              <a:rPr lang="en-US" altLang="zh-TW" sz="1600" dirty="0" smtClean="0"/>
              <a:t>entrance and exit area monitor–</a:t>
            </a:r>
            <a:r>
              <a:rPr lang="zh-TW" altLang="en-US" sz="1600" dirty="0" smtClean="0"/>
              <a:t> </a:t>
            </a:r>
            <a:r>
              <a:rPr lang="en-US" altLang="zh-TW" sz="1600" dirty="0" smtClean="0"/>
              <a:t>standard-Wide angle, fixed focal lens, IP66, IR CAM3351 2MP fixed focal IR bullet camera</a:t>
            </a:r>
            <a:endParaRPr lang="zh-TW" altLang="en-US" sz="1600" dirty="0"/>
          </a:p>
        </p:txBody>
      </p:sp>
      <p:sp>
        <p:nvSpPr>
          <p:cNvPr id="9" name="橢圓 8"/>
          <p:cNvSpPr/>
          <p:nvPr/>
        </p:nvSpPr>
        <p:spPr bwMode="auto">
          <a:xfrm>
            <a:off x="1547664" y="2852936"/>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0" name="矩形 9"/>
          <p:cNvSpPr/>
          <p:nvPr/>
        </p:nvSpPr>
        <p:spPr>
          <a:xfrm>
            <a:off x="4791143" y="4172887"/>
            <a:ext cx="3021218" cy="1569660"/>
          </a:xfrm>
          <a:prstGeom prst="rect">
            <a:avLst/>
          </a:prstGeom>
        </p:spPr>
        <p:txBody>
          <a:bodyPr wrap="square">
            <a:spAutoFit/>
          </a:bodyPr>
          <a:lstStyle/>
          <a:p>
            <a:pPr algn="l">
              <a:lnSpc>
                <a:spcPct val="150000"/>
              </a:lnSpc>
            </a:pPr>
            <a:r>
              <a:rPr lang="en-US" altLang="zh-TW" sz="1600" dirty="0" smtClean="0"/>
              <a:t>Inside monitor –</a:t>
            </a:r>
            <a:r>
              <a:rPr lang="zh-TW" altLang="en-US" sz="1600" dirty="0" smtClean="0"/>
              <a:t> </a:t>
            </a:r>
            <a:r>
              <a:rPr lang="en-US" altLang="zh-TW" sz="1600" dirty="0" smtClean="0"/>
              <a:t>standard</a:t>
            </a:r>
          </a:p>
          <a:p>
            <a:pPr algn="l">
              <a:lnSpc>
                <a:spcPct val="150000"/>
              </a:lnSpc>
            </a:pPr>
            <a:r>
              <a:rPr lang="en-US" altLang="zh-TW" sz="1600" dirty="0" smtClean="0"/>
              <a:t>CAM1320  2MP indoor dome camera-Dining , stock entrance, cash register area</a:t>
            </a:r>
          </a:p>
        </p:txBody>
      </p:sp>
      <p:sp>
        <p:nvSpPr>
          <p:cNvPr id="18" name="矩形 17"/>
          <p:cNvSpPr/>
          <p:nvPr/>
        </p:nvSpPr>
        <p:spPr>
          <a:xfrm>
            <a:off x="323528" y="5949280"/>
            <a:ext cx="6535517" cy="646331"/>
          </a:xfrm>
          <a:prstGeom prst="rect">
            <a:avLst/>
          </a:prstGeom>
          <a:solidFill>
            <a:srgbClr val="FFFF00">
              <a:alpha val="60000"/>
            </a:srgbClr>
          </a:solidFill>
          <a:ln>
            <a:solidFill>
              <a:srgbClr val="FF0000"/>
            </a:solidFill>
          </a:ln>
        </p:spPr>
        <p:txBody>
          <a:bodyPr wrap="square">
            <a:spAutoFit/>
          </a:bodyPr>
          <a:lstStyle/>
          <a:p>
            <a:pPr algn="l"/>
            <a:r>
              <a:rPr lang="en-US" altLang="zh-TW" dirty="0" smtClean="0"/>
              <a:t>Restaurant entrance and exit, parking and cash register area surveillance</a:t>
            </a:r>
          </a:p>
        </p:txBody>
      </p:sp>
      <p:pic>
        <p:nvPicPr>
          <p:cNvPr id="438280" name="Picture 8" descr="http://www.surveon.com/images/p_product/IP_CAM1320.jpg"/>
          <p:cNvPicPr>
            <a:picLocks noChangeAspect="1" noChangeArrowheads="1"/>
          </p:cNvPicPr>
          <p:nvPr/>
        </p:nvPicPr>
        <p:blipFill>
          <a:blip r:embed="rId4" cstate="print"/>
          <a:srcRect l="13243" r="17330"/>
          <a:stretch>
            <a:fillRect/>
          </a:stretch>
        </p:blipFill>
        <p:spPr bwMode="auto">
          <a:xfrm>
            <a:off x="7596336" y="4221088"/>
            <a:ext cx="1008112" cy="918634"/>
          </a:xfrm>
          <a:prstGeom prst="rect">
            <a:avLst/>
          </a:prstGeom>
          <a:noFill/>
        </p:spPr>
      </p:pic>
      <p:pic>
        <p:nvPicPr>
          <p:cNvPr id="440322" name="Picture 2" descr="http://img.autofan.com.cn/2007-08-07/10/a8dd02f3d02b.JPG"/>
          <p:cNvPicPr>
            <a:picLocks noChangeAspect="1" noChangeArrowheads="1"/>
          </p:cNvPicPr>
          <p:nvPr/>
        </p:nvPicPr>
        <p:blipFill>
          <a:blip r:embed="rId5" cstate="print"/>
          <a:srcRect/>
          <a:stretch>
            <a:fillRect/>
          </a:stretch>
        </p:blipFill>
        <p:spPr bwMode="auto">
          <a:xfrm>
            <a:off x="251520" y="1196752"/>
            <a:ext cx="3960440" cy="2896163"/>
          </a:xfrm>
          <a:prstGeom prst="rect">
            <a:avLst/>
          </a:prstGeom>
          <a:noFill/>
        </p:spPr>
      </p:pic>
      <p:sp>
        <p:nvSpPr>
          <p:cNvPr id="14" name="橢圓 13"/>
          <p:cNvSpPr/>
          <p:nvPr/>
        </p:nvSpPr>
        <p:spPr bwMode="auto">
          <a:xfrm>
            <a:off x="2195736" y="3501008"/>
            <a:ext cx="207640" cy="152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5" name="橢圓 14"/>
          <p:cNvSpPr/>
          <p:nvPr/>
        </p:nvSpPr>
        <p:spPr bwMode="auto">
          <a:xfrm>
            <a:off x="827584" y="3573016"/>
            <a:ext cx="207640" cy="152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6" name="橢圓 15"/>
          <p:cNvSpPr/>
          <p:nvPr/>
        </p:nvSpPr>
        <p:spPr bwMode="auto">
          <a:xfrm>
            <a:off x="3347864" y="3501008"/>
            <a:ext cx="207640" cy="152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pic>
        <p:nvPicPr>
          <p:cNvPr id="440324" name="Picture 4" descr="http://img.ph.126.net/vh6TCWbBVdhmuq4trjM5-g==/3222888483337951138.jpg"/>
          <p:cNvPicPr>
            <a:picLocks noChangeAspect="1" noChangeArrowheads="1"/>
          </p:cNvPicPr>
          <p:nvPr/>
        </p:nvPicPr>
        <p:blipFill>
          <a:blip r:embed="rId6" cstate="print"/>
          <a:srcRect/>
          <a:stretch>
            <a:fillRect/>
          </a:stretch>
        </p:blipFill>
        <p:spPr bwMode="auto">
          <a:xfrm>
            <a:off x="4877277" y="1196752"/>
            <a:ext cx="3727171" cy="2796623"/>
          </a:xfrm>
          <a:prstGeom prst="rect">
            <a:avLst/>
          </a:prstGeom>
          <a:noFill/>
        </p:spPr>
      </p:pic>
      <p:sp>
        <p:nvSpPr>
          <p:cNvPr id="19" name="橢圓 18"/>
          <p:cNvSpPr/>
          <p:nvPr/>
        </p:nvSpPr>
        <p:spPr bwMode="auto">
          <a:xfrm>
            <a:off x="6228184" y="1556792"/>
            <a:ext cx="207640" cy="152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1" name="橢圓 20"/>
          <p:cNvSpPr/>
          <p:nvPr/>
        </p:nvSpPr>
        <p:spPr bwMode="auto">
          <a:xfrm>
            <a:off x="8028384" y="1412776"/>
            <a:ext cx="207640" cy="152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9715</TotalTime>
  <Words>1433</Words>
  <Application>Microsoft Office PowerPoint</Application>
  <PresentationFormat>如螢幕大小 (4:3)</PresentationFormat>
  <Paragraphs>252</Paragraphs>
  <Slides>20</Slides>
  <Notes>20</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預設簡報設計</vt:lpstr>
      <vt:lpstr>投影片 1</vt:lpstr>
      <vt:lpstr>投影片 2</vt:lpstr>
      <vt:lpstr>Gas Station HD Surveillance Project Target</vt:lpstr>
      <vt:lpstr>Circumstances Examples</vt:lpstr>
      <vt:lpstr>Standard System framework- Multi-Layer Framework</vt:lpstr>
      <vt:lpstr>Different Types of Gas station combination</vt:lpstr>
      <vt:lpstr>Surveon Gas Station HD Surveillance Camera installation Standard-Refuel Area</vt:lpstr>
      <vt:lpstr>Gas Station HD Surveillance Camera installation-Convenience store</vt:lpstr>
      <vt:lpstr>Gas station Restaurant surveillance equipment suggestion</vt:lpstr>
      <vt:lpstr>Gas station Public area</vt:lpstr>
      <vt:lpstr>NVR and surveillance solution - SMR8000 Series</vt:lpstr>
      <vt:lpstr>Local monitor mode and Active VI search</vt:lpstr>
      <vt:lpstr>Remote client and TV wall matrix</vt:lpstr>
      <vt:lpstr>Advance Alarm trigger control and LPR integration</vt:lpstr>
      <vt:lpstr>Solution List</vt:lpstr>
      <vt:lpstr>Challenges on Video Intelligence of Gas station</vt:lpstr>
      <vt:lpstr>Gas station Video Intelligence Application I</vt:lpstr>
      <vt:lpstr>Gas station Video Intelligence Application II</vt:lpstr>
      <vt:lpstr>Surveon Solution Advantage</vt:lpstr>
      <vt:lpstr>Question and Answer</vt:lpstr>
    </vt:vector>
  </TitlesOfParts>
  <Company>SYNNEX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jennifer.chen</dc:creator>
  <cp:lastModifiedBy>Wendy.Wei(魏翠瑛)</cp:lastModifiedBy>
  <cp:revision>271</cp:revision>
  <dcterms:created xsi:type="dcterms:W3CDTF">2011-04-25T03:10:53Z</dcterms:created>
  <dcterms:modified xsi:type="dcterms:W3CDTF">2013-06-11T05:32:42Z</dcterms:modified>
</cp:coreProperties>
</file>