
<file path=[Content_Types].xml><?xml version="1.0" encoding="utf-8"?>
<Types xmlns="http://schemas.openxmlformats.org/package/2006/content-types">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1"/>
  </p:notesMasterIdLst>
  <p:sldIdLst>
    <p:sldId id="257" r:id="rId3"/>
    <p:sldId id="396" r:id="rId4"/>
    <p:sldId id="422" r:id="rId5"/>
    <p:sldId id="459" r:id="rId6"/>
    <p:sldId id="475" r:id="rId7"/>
    <p:sldId id="460" r:id="rId8"/>
    <p:sldId id="495" r:id="rId9"/>
    <p:sldId id="484" r:id="rId10"/>
    <p:sldId id="478" r:id="rId11"/>
    <p:sldId id="479" r:id="rId12"/>
    <p:sldId id="480" r:id="rId13"/>
    <p:sldId id="490" r:id="rId14"/>
    <p:sldId id="481" r:id="rId15"/>
    <p:sldId id="482" r:id="rId16"/>
    <p:sldId id="499" r:id="rId17"/>
    <p:sldId id="486" r:id="rId18"/>
    <p:sldId id="498" r:id="rId19"/>
    <p:sldId id="500" r:id="rId20"/>
    <p:sldId id="501" r:id="rId21"/>
    <p:sldId id="502" r:id="rId22"/>
    <p:sldId id="489" r:id="rId23"/>
    <p:sldId id="491" r:id="rId24"/>
    <p:sldId id="492" r:id="rId25"/>
    <p:sldId id="487" r:id="rId26"/>
    <p:sldId id="493" r:id="rId27"/>
    <p:sldId id="494" r:id="rId28"/>
    <p:sldId id="496" r:id="rId29"/>
    <p:sldId id="497" r:id="rId30"/>
  </p:sldIdLst>
  <p:sldSz cx="9144000" cy="6858000" type="screen4x3"/>
  <p:notesSz cx="7099300" cy="10234613"/>
  <p:defaultTextStyle>
    <a:defPPr>
      <a:defRPr lang="zh-TW"/>
    </a:defPPr>
    <a:lvl1pPr algn="ctr" rtl="0" fontAlgn="base">
      <a:spcBef>
        <a:spcPct val="0"/>
      </a:spcBef>
      <a:spcAft>
        <a:spcPct val="0"/>
      </a:spcAft>
      <a:defRPr kumimoji="1" kern="1200">
        <a:solidFill>
          <a:schemeClr val="tx1"/>
        </a:solidFill>
        <a:latin typeface="Arial" charset="0"/>
        <a:ea typeface="新細明體" charset="-120"/>
        <a:cs typeface="+mn-cs"/>
      </a:defRPr>
    </a:lvl1pPr>
    <a:lvl2pPr marL="457200" algn="ctr" rtl="0" fontAlgn="base">
      <a:spcBef>
        <a:spcPct val="0"/>
      </a:spcBef>
      <a:spcAft>
        <a:spcPct val="0"/>
      </a:spcAft>
      <a:defRPr kumimoji="1" kern="1200">
        <a:solidFill>
          <a:schemeClr val="tx1"/>
        </a:solidFill>
        <a:latin typeface="Arial" charset="0"/>
        <a:ea typeface="新細明體" charset="-120"/>
        <a:cs typeface="+mn-cs"/>
      </a:defRPr>
    </a:lvl2pPr>
    <a:lvl3pPr marL="914400" algn="ctr" rtl="0" fontAlgn="base">
      <a:spcBef>
        <a:spcPct val="0"/>
      </a:spcBef>
      <a:spcAft>
        <a:spcPct val="0"/>
      </a:spcAft>
      <a:defRPr kumimoji="1" kern="1200">
        <a:solidFill>
          <a:schemeClr val="tx1"/>
        </a:solidFill>
        <a:latin typeface="Arial" charset="0"/>
        <a:ea typeface="新細明體" charset="-120"/>
        <a:cs typeface="+mn-cs"/>
      </a:defRPr>
    </a:lvl3pPr>
    <a:lvl4pPr marL="1371600" algn="ctr" rtl="0" fontAlgn="base">
      <a:spcBef>
        <a:spcPct val="0"/>
      </a:spcBef>
      <a:spcAft>
        <a:spcPct val="0"/>
      </a:spcAft>
      <a:defRPr kumimoji="1" kern="1200">
        <a:solidFill>
          <a:schemeClr val="tx1"/>
        </a:solidFill>
        <a:latin typeface="Arial" charset="0"/>
        <a:ea typeface="新細明體" charset="-120"/>
        <a:cs typeface="+mn-cs"/>
      </a:defRPr>
    </a:lvl4pPr>
    <a:lvl5pPr marL="1828800" algn="ctr"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a:srgbClr val="008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981" autoAdjust="0"/>
    <p:restoredTop sz="87923" autoAdjust="0"/>
  </p:normalViewPr>
  <p:slideViewPr>
    <p:cSldViewPr>
      <p:cViewPr varScale="1">
        <p:scale>
          <a:sx n="82" d="100"/>
          <a:sy n="82" d="100"/>
        </p:scale>
        <p:origin x="-86" y="-8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886" y="-96"/>
      </p:cViewPr>
      <p:guideLst>
        <p:guide orient="horz" pos="3223"/>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defTabSz="990600">
              <a:defRPr sz="1300"/>
            </a:lvl1pPr>
          </a:lstStyle>
          <a:p>
            <a:endParaRPr lang="en-US" altLang="zh-TW"/>
          </a:p>
        </p:txBody>
      </p:sp>
      <p:sp>
        <p:nvSpPr>
          <p:cNvPr id="409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vl1pPr>
          </a:lstStyle>
          <a:p>
            <a:endParaRPr lang="en-US" altLang="zh-TW"/>
          </a:p>
        </p:txBody>
      </p:sp>
      <p:sp>
        <p:nvSpPr>
          <p:cNvPr id="4100"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10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defTabSz="990600">
              <a:defRPr sz="1300"/>
            </a:lvl1pPr>
          </a:lstStyle>
          <a:p>
            <a:endParaRPr lang="en-US" altLang="zh-TW"/>
          </a:p>
        </p:txBody>
      </p:sp>
      <p:sp>
        <p:nvSpPr>
          <p:cNvPr id="410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vl1pPr>
          </a:lstStyle>
          <a:p>
            <a:fld id="{429AC74C-659D-4DC1-B90C-832493ED86CE}" type="slidenum">
              <a:rPr lang="en-US" altLang="zh-TW"/>
              <a:pPr/>
              <a:t>‹#›</a:t>
            </a:fld>
            <a:endParaRPr lang="en-US" altLang="zh-TW"/>
          </a:p>
        </p:txBody>
      </p:sp>
    </p:spTree>
    <p:extLst>
      <p:ext uri="{BB962C8B-B14F-4D97-AF65-F5344CB8AC3E}">
        <p14:creationId xmlns:p14="http://schemas.microsoft.com/office/powerpoint/2010/main" xmlns="" val="282548725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新細明體" charset="-120"/>
        <a:cs typeface="+mn-cs"/>
      </a:defRPr>
    </a:lvl1pPr>
    <a:lvl2pPr marL="457200" algn="l" rtl="0" fontAlgn="base">
      <a:spcBef>
        <a:spcPct val="30000"/>
      </a:spcBef>
      <a:spcAft>
        <a:spcPct val="0"/>
      </a:spcAft>
      <a:defRPr kumimoji="1" sz="1200" kern="1200">
        <a:solidFill>
          <a:schemeClr val="tx1"/>
        </a:solidFill>
        <a:latin typeface="Arial" charset="0"/>
        <a:ea typeface="新細明體" charset="-120"/>
        <a:cs typeface="+mn-cs"/>
      </a:defRPr>
    </a:lvl2pPr>
    <a:lvl3pPr marL="914400" algn="l" rtl="0" fontAlgn="base">
      <a:spcBef>
        <a:spcPct val="30000"/>
      </a:spcBef>
      <a:spcAft>
        <a:spcPct val="0"/>
      </a:spcAft>
      <a:defRPr kumimoji="1" sz="1200" kern="1200">
        <a:solidFill>
          <a:schemeClr val="tx1"/>
        </a:solidFill>
        <a:latin typeface="Arial" charset="0"/>
        <a:ea typeface="新細明體" charset="-120"/>
        <a:cs typeface="+mn-cs"/>
      </a:defRPr>
    </a:lvl3pPr>
    <a:lvl4pPr marL="1371600" algn="l" rtl="0" fontAlgn="base">
      <a:spcBef>
        <a:spcPct val="30000"/>
      </a:spcBef>
      <a:spcAft>
        <a:spcPct val="0"/>
      </a:spcAft>
      <a:defRPr kumimoji="1" sz="1200" kern="1200">
        <a:solidFill>
          <a:schemeClr val="tx1"/>
        </a:solidFill>
        <a:latin typeface="Arial" charset="0"/>
        <a:ea typeface="新細明體" charset="-120"/>
        <a:cs typeface="+mn-cs"/>
      </a:defRPr>
    </a:lvl4pPr>
    <a:lvl5pPr marL="1828800" algn="l" rtl="0" fontAlgn="base">
      <a:spcBef>
        <a:spcPct val="30000"/>
      </a:spcBef>
      <a:spcAft>
        <a:spcPct val="0"/>
      </a:spcAft>
      <a:defRPr kumimoji="1" sz="1200" kern="1200">
        <a:solidFill>
          <a:schemeClr val="tx1"/>
        </a:solidFill>
        <a:latin typeface="Arial"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25DCCF-99A2-40A7-B5A8-A9C1F934AD78}" type="slidenum">
              <a:rPr lang="en-US" altLang="zh-TW"/>
              <a:pPr/>
              <a:t>1</a:t>
            </a:fld>
            <a:endParaRPr lang="en-US" altLang="zh-TW"/>
          </a:p>
        </p:txBody>
      </p:sp>
      <p:sp>
        <p:nvSpPr>
          <p:cNvPr id="5122" name="Rectangle 2"/>
          <p:cNvSpPr>
            <a:spLocks noGrp="1" noRot="1" noChangeAspect="1" noChangeArrowheads="1" noTextEdit="1"/>
          </p:cNvSpPr>
          <p:nvPr>
            <p:ph type="sldImg"/>
          </p:nvPr>
        </p:nvSpPr>
        <p:spPr>
          <a:xfrm>
            <a:off x="992188" y="768350"/>
            <a:ext cx="5114925" cy="3836988"/>
          </a:xfrm>
          <a:ln/>
        </p:spPr>
      </p:sp>
      <p:sp>
        <p:nvSpPr>
          <p:cNvPr id="5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3309961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10</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10</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2225053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11</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11</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1238258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12</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12</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718634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D4ACBA0A-7E09-4D04-8873-433C559A4CBD}" type="slidenum">
              <a:rPr lang="en-US" altLang="zh-TW" smtClean="0">
                <a:ea typeface="新細明體" charset="-120"/>
              </a:rPr>
              <a:pPr/>
              <a:t>13</a:t>
            </a:fld>
            <a:endParaRPr lang="en-US" altLang="zh-TW" smtClean="0">
              <a:ea typeface="新細明體" charset="-120"/>
            </a:endParaRPr>
          </a:p>
        </p:txBody>
      </p:sp>
      <p:sp>
        <p:nvSpPr>
          <p:cNvPr id="86019" name="Rectangle 7"/>
          <p:cNvSpPr txBox="1">
            <a:spLocks noGrp="1" noChangeArrowheads="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a:fld id="{840EDF68-119C-4FE3-90BB-DD68E4FF8C12}" type="slidenum">
              <a:rPr lang="en-US" altLang="zh-TW" sz="1300"/>
              <a:pPr algn="r"/>
              <a:t>13</a:t>
            </a:fld>
            <a:endParaRPr lang="en-US" altLang="zh-TW" sz="1300" dirty="0"/>
          </a:p>
        </p:txBody>
      </p:sp>
      <p:sp>
        <p:nvSpPr>
          <p:cNvPr id="86020" name="Rectangle 2"/>
          <p:cNvSpPr>
            <a:spLocks noGrp="1" noRot="1" noChangeAspect="1" noChangeArrowheads="1" noTextEdit="1"/>
          </p:cNvSpPr>
          <p:nvPr>
            <p:ph type="sldImg"/>
          </p:nvPr>
        </p:nvSpPr>
        <p:spPr>
          <a:xfrm>
            <a:off x="973138" y="765175"/>
            <a:ext cx="5116512" cy="3838575"/>
          </a:xfrm>
          <a:ln/>
        </p:spPr>
      </p:sp>
      <p:sp>
        <p:nvSpPr>
          <p:cNvPr id="86021" name="Rectangle 3"/>
          <p:cNvSpPr>
            <a:spLocks noGrp="1" noChangeArrowheads="1"/>
          </p:cNvSpPr>
          <p:nvPr>
            <p:ph type="body" idx="1"/>
          </p:nvPr>
        </p:nvSpPr>
        <p:spPr>
          <a:noFill/>
          <a:ln/>
        </p:spPr>
        <p:txBody>
          <a:bodyPr/>
          <a:lstStyle/>
          <a:p>
            <a:pPr eaLnBrk="1" hangingPunct="1"/>
            <a:endParaRPr lang="en-US" altLang="zh-TW" smtClean="0">
              <a:ea typeface="新細明體" charset="-120"/>
            </a:endParaRPr>
          </a:p>
        </p:txBody>
      </p:sp>
    </p:spTree>
    <p:extLst>
      <p:ext uri="{BB962C8B-B14F-4D97-AF65-F5344CB8AC3E}">
        <p14:creationId xmlns:p14="http://schemas.microsoft.com/office/powerpoint/2010/main" xmlns="" val="2503532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EF29AE1D-A8B5-4B9D-BC30-C5BA1138BC32}" type="slidenum">
              <a:rPr lang="en-US" altLang="zh-TW" smtClean="0">
                <a:ea typeface="新細明體" charset="-120"/>
              </a:rPr>
              <a:pPr/>
              <a:t>14</a:t>
            </a:fld>
            <a:endParaRPr lang="en-US" altLang="zh-TW" smtClean="0">
              <a:ea typeface="新細明體" charset="-120"/>
            </a:endParaRPr>
          </a:p>
        </p:txBody>
      </p:sp>
      <p:sp>
        <p:nvSpPr>
          <p:cNvPr id="87043" name="Rectangle 7"/>
          <p:cNvSpPr txBox="1">
            <a:spLocks noGrp="1" noChangeArrowheads="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a:fld id="{9F88960C-F0D7-4FA4-97FF-7DAAB7CF8145}" type="slidenum">
              <a:rPr lang="en-US" altLang="zh-TW" sz="1300"/>
              <a:pPr algn="r"/>
              <a:t>14</a:t>
            </a:fld>
            <a:endParaRPr lang="en-US" altLang="zh-TW" sz="1300" dirty="0"/>
          </a:p>
        </p:txBody>
      </p:sp>
      <p:sp>
        <p:nvSpPr>
          <p:cNvPr id="87044" name="Rectangle 2"/>
          <p:cNvSpPr>
            <a:spLocks noGrp="1" noRot="1" noChangeAspect="1" noChangeArrowheads="1" noTextEdit="1"/>
          </p:cNvSpPr>
          <p:nvPr>
            <p:ph type="sldImg"/>
          </p:nvPr>
        </p:nvSpPr>
        <p:spPr>
          <a:xfrm>
            <a:off x="973138" y="765175"/>
            <a:ext cx="5116512" cy="3838575"/>
          </a:xfrm>
          <a:ln/>
        </p:spPr>
      </p:sp>
      <p:sp>
        <p:nvSpPr>
          <p:cNvPr id="87045" name="Rectangle 3"/>
          <p:cNvSpPr>
            <a:spLocks noGrp="1" noChangeArrowheads="1"/>
          </p:cNvSpPr>
          <p:nvPr>
            <p:ph type="body" idx="1"/>
          </p:nvPr>
        </p:nvSpPr>
        <p:spPr>
          <a:noFill/>
          <a:ln/>
        </p:spPr>
        <p:txBody>
          <a:bodyPr/>
          <a:lstStyle/>
          <a:p>
            <a:pPr eaLnBrk="1" hangingPunct="1"/>
            <a:endParaRPr lang="en-US" altLang="zh-TW" smtClean="0">
              <a:ea typeface="新細明體" charset="-120"/>
            </a:endParaRPr>
          </a:p>
        </p:txBody>
      </p:sp>
    </p:spTree>
    <p:extLst>
      <p:ext uri="{BB962C8B-B14F-4D97-AF65-F5344CB8AC3E}">
        <p14:creationId xmlns:p14="http://schemas.microsoft.com/office/powerpoint/2010/main" xmlns="" val="4248775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992188" y="768350"/>
            <a:ext cx="5114925" cy="3836988"/>
          </a:xfrm>
          <a:ln/>
        </p:spPr>
      </p:sp>
      <p:sp>
        <p:nvSpPr>
          <p:cNvPr id="48130" name="Rectangle 3"/>
          <p:cNvSpPr>
            <a:spLocks noGrp="1" noChangeArrowheads="1"/>
          </p:cNvSpPr>
          <p:nvPr>
            <p:ph type="body" idx="1"/>
          </p:nvPr>
        </p:nvSpPr>
        <p:spPr>
          <a:noFill/>
        </p:spPr>
        <p:txBody>
          <a:bodyPr/>
          <a:lstStyle/>
          <a:p>
            <a:endParaRPr lang="en-US" altLang="zh-TW" smtClean="0">
              <a:ea typeface="新細明體" charset="-120"/>
            </a:endParaRPr>
          </a:p>
        </p:txBody>
      </p:sp>
    </p:spTree>
    <p:extLst>
      <p:ext uri="{BB962C8B-B14F-4D97-AF65-F5344CB8AC3E}">
        <p14:creationId xmlns:p14="http://schemas.microsoft.com/office/powerpoint/2010/main" xmlns="" val="691565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miter lim="800000"/>
            <a:headEnd/>
            <a:tailEnd/>
          </a:ln>
        </p:spPr>
        <p:txBody>
          <a:bodyPr/>
          <a:lstStyle/>
          <a:p>
            <a:fld id="{5961BF8A-354F-4453-80F0-A1711AB15A89}" type="slidenum">
              <a:rPr lang="en-US" altLang="zh-TW" smtClean="0">
                <a:solidFill>
                  <a:prstClr val="black"/>
                </a:solidFill>
              </a:rPr>
              <a:pPr/>
              <a:t>16</a:t>
            </a:fld>
            <a:endParaRPr lang="en-US" altLang="zh-TW" smtClean="0">
              <a:solidFill>
                <a:prstClr val="black"/>
              </a:solidFill>
            </a:endParaRPr>
          </a:p>
        </p:txBody>
      </p:sp>
      <p:sp>
        <p:nvSpPr>
          <p:cNvPr id="57346" name="Rectangle 2"/>
          <p:cNvSpPr>
            <a:spLocks noGrp="1" noRot="1" noChangeAspect="1" noChangeArrowheads="1" noTextEdit="1"/>
          </p:cNvSpPr>
          <p:nvPr>
            <p:ph type="sldImg"/>
          </p:nvPr>
        </p:nvSpPr>
        <p:spPr>
          <a:xfrm>
            <a:off x="992188" y="768350"/>
            <a:ext cx="5114925" cy="3836988"/>
          </a:xfrm>
          <a:ln/>
        </p:spPr>
      </p:sp>
      <p:sp>
        <p:nvSpPr>
          <p:cNvPr id="57347" name="Rectangle 3"/>
          <p:cNvSpPr>
            <a:spLocks noGrp="1" noChangeArrowheads="1"/>
          </p:cNvSpPr>
          <p:nvPr>
            <p:ph type="body" idx="1"/>
          </p:nvPr>
        </p:nvSpPr>
        <p:spPr>
          <a:noFill/>
        </p:spPr>
        <p:txBody>
          <a:bodyPr/>
          <a:lstStyle/>
          <a:p>
            <a:pPr eaLnBrk="1" hangingPunct="1"/>
            <a:endParaRPr lang="en-US" altLang="zh-TW" dirty="0" smtClean="0">
              <a:ea typeface="新細明體" charset="-120"/>
            </a:endParaRPr>
          </a:p>
        </p:txBody>
      </p:sp>
    </p:spTree>
    <p:extLst>
      <p:ext uri="{BB962C8B-B14F-4D97-AF65-F5344CB8AC3E}">
        <p14:creationId xmlns:p14="http://schemas.microsoft.com/office/powerpoint/2010/main" xmlns="" val="2303758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17</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17</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2494521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18</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18</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1968896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19</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19</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1258554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D485B7-6FC6-4D7B-9D16-F8C13803CD2C}" type="slidenum">
              <a:rPr lang="en-US" altLang="zh-TW"/>
              <a:pPr/>
              <a:t>2</a:t>
            </a:fld>
            <a:endParaRPr lang="en-US" altLang="zh-TW"/>
          </a:p>
        </p:txBody>
      </p:sp>
      <p:sp>
        <p:nvSpPr>
          <p:cNvPr id="289794" name="Rectangle 2"/>
          <p:cNvSpPr>
            <a:spLocks noGrp="1" noRot="1" noChangeAspect="1" noChangeArrowheads="1" noTextEdit="1"/>
          </p:cNvSpPr>
          <p:nvPr>
            <p:ph type="sldImg"/>
          </p:nvPr>
        </p:nvSpPr>
        <p:spPr>
          <a:xfrm>
            <a:off x="992188" y="768350"/>
            <a:ext cx="5114925" cy="3836988"/>
          </a:xfrm>
          <a:ln/>
        </p:spPr>
      </p:sp>
      <p:sp>
        <p:nvSpPr>
          <p:cNvPr id="289795" name="Rectangle 3"/>
          <p:cNvSpPr>
            <a:spLocks noGrp="1" noChangeArrowheads="1"/>
          </p:cNvSpPr>
          <p:nvPr>
            <p:ph type="body" idx="1"/>
          </p:nvPr>
        </p:nvSpPr>
        <p:spPr/>
        <p:txBody>
          <a:bodyPr/>
          <a:lstStyle/>
          <a:p>
            <a:endParaRPr lang="zh-TW" altLang="zh-TW"/>
          </a:p>
        </p:txBody>
      </p:sp>
    </p:spTree>
    <p:extLst>
      <p:ext uri="{BB962C8B-B14F-4D97-AF65-F5344CB8AC3E}">
        <p14:creationId xmlns:p14="http://schemas.microsoft.com/office/powerpoint/2010/main" xmlns="" val="1959939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20</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20</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1258554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21</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21</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1155002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a:noFill/>
          <a:ln>
            <a:miter lim="800000"/>
            <a:headEnd/>
            <a:tailEnd/>
          </a:ln>
        </p:spPr>
        <p:txBody>
          <a:bodyPr/>
          <a:lstStyle/>
          <a:p>
            <a:fld id="{24B43740-5DD4-4C24-A276-18065D2B2F82}" type="slidenum">
              <a:rPr lang="en-US" altLang="zh-TW" smtClean="0">
                <a:ea typeface="新細明體" charset="-120"/>
              </a:rPr>
              <a:pPr/>
              <a:t>22</a:t>
            </a:fld>
            <a:endParaRPr lang="en-US" altLang="zh-TW" smtClean="0">
              <a:ea typeface="新細明體" charset="-120"/>
            </a:endParaRPr>
          </a:p>
        </p:txBody>
      </p:sp>
      <p:sp>
        <p:nvSpPr>
          <p:cNvPr id="176130" name="Rectangle 2"/>
          <p:cNvSpPr>
            <a:spLocks noGrp="1" noRot="1" noChangeAspect="1" noChangeArrowheads="1" noTextEdit="1"/>
          </p:cNvSpPr>
          <p:nvPr>
            <p:ph type="sldImg"/>
          </p:nvPr>
        </p:nvSpPr>
        <p:spPr>
          <a:xfrm>
            <a:off x="992188" y="768350"/>
            <a:ext cx="5114925" cy="3836988"/>
          </a:xfrm>
          <a:ln/>
        </p:spPr>
      </p:sp>
      <p:sp>
        <p:nvSpPr>
          <p:cNvPr id="176131" name="Rectangle 3"/>
          <p:cNvSpPr>
            <a:spLocks noGrp="1" noChangeArrowheads="1"/>
          </p:cNvSpPr>
          <p:nvPr>
            <p:ph type="body" idx="1"/>
          </p:nvPr>
        </p:nvSpPr>
        <p:spPr>
          <a:noFill/>
        </p:spPr>
        <p:txBody>
          <a:bodyPr/>
          <a:lstStyle/>
          <a:p>
            <a:pPr eaLnBrk="1" hangingPunct="1"/>
            <a:endParaRPr lang="en-US" altLang="zh-TW" dirty="0" smtClean="0">
              <a:ea typeface="新細明體" charset="-120"/>
            </a:endParaRPr>
          </a:p>
        </p:txBody>
      </p:sp>
    </p:spTree>
    <p:extLst>
      <p:ext uri="{BB962C8B-B14F-4D97-AF65-F5344CB8AC3E}">
        <p14:creationId xmlns:p14="http://schemas.microsoft.com/office/powerpoint/2010/main" xmlns="" val="3334033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a:noFill/>
          <a:ln>
            <a:miter lim="800000"/>
            <a:headEnd/>
            <a:tailEnd/>
          </a:ln>
        </p:spPr>
        <p:txBody>
          <a:bodyPr/>
          <a:lstStyle/>
          <a:p>
            <a:fld id="{24B43740-5DD4-4C24-A276-18065D2B2F82}" type="slidenum">
              <a:rPr lang="en-US" altLang="zh-TW" smtClean="0">
                <a:ea typeface="新細明體" charset="-120"/>
              </a:rPr>
              <a:pPr/>
              <a:t>23</a:t>
            </a:fld>
            <a:endParaRPr lang="en-US" altLang="zh-TW" smtClean="0">
              <a:ea typeface="新細明體" charset="-120"/>
            </a:endParaRPr>
          </a:p>
        </p:txBody>
      </p:sp>
      <p:sp>
        <p:nvSpPr>
          <p:cNvPr id="176130" name="Rectangle 2"/>
          <p:cNvSpPr>
            <a:spLocks noGrp="1" noRot="1" noChangeAspect="1" noChangeArrowheads="1" noTextEdit="1"/>
          </p:cNvSpPr>
          <p:nvPr>
            <p:ph type="sldImg"/>
          </p:nvPr>
        </p:nvSpPr>
        <p:spPr>
          <a:xfrm>
            <a:off x="992188" y="768350"/>
            <a:ext cx="5114925" cy="3836988"/>
          </a:xfrm>
          <a:ln/>
        </p:spPr>
      </p:sp>
      <p:sp>
        <p:nvSpPr>
          <p:cNvPr id="176131" name="Rectangle 3"/>
          <p:cNvSpPr>
            <a:spLocks noGrp="1" noChangeArrowheads="1"/>
          </p:cNvSpPr>
          <p:nvPr>
            <p:ph type="body" idx="1"/>
          </p:nvPr>
        </p:nvSpPr>
        <p:spPr>
          <a:noFill/>
        </p:spPr>
        <p:txBody>
          <a:bodyPr/>
          <a:lstStyle/>
          <a:p>
            <a:pPr eaLnBrk="1" hangingPunct="1"/>
            <a:endParaRPr lang="en-US" altLang="zh-TW" dirty="0" smtClean="0">
              <a:ea typeface="新細明體" charset="-120"/>
            </a:endParaRPr>
          </a:p>
        </p:txBody>
      </p:sp>
    </p:spTree>
    <p:extLst>
      <p:ext uri="{BB962C8B-B14F-4D97-AF65-F5344CB8AC3E}">
        <p14:creationId xmlns:p14="http://schemas.microsoft.com/office/powerpoint/2010/main" xmlns="" val="3506293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519E6F-35B4-4DA9-8425-9DC56A0E3847}" type="slidenum">
              <a:rPr lang="en-US" altLang="zh-TW"/>
              <a:pPr/>
              <a:t>24</a:t>
            </a:fld>
            <a:endParaRPr lang="en-US" altLang="zh-TW"/>
          </a:p>
        </p:txBody>
      </p:sp>
      <p:sp>
        <p:nvSpPr>
          <p:cNvPr id="247810" name="Rectangle 2"/>
          <p:cNvSpPr>
            <a:spLocks noGrp="1" noRot="1" noChangeAspect="1" noChangeArrowheads="1" noTextEdit="1"/>
          </p:cNvSpPr>
          <p:nvPr>
            <p:ph type="sldImg"/>
          </p:nvPr>
        </p:nvSpPr>
        <p:spPr>
          <a:xfrm>
            <a:off x="992188" y="768350"/>
            <a:ext cx="5114925" cy="3836988"/>
          </a:xfrm>
          <a:ln/>
        </p:spPr>
      </p:sp>
      <p:sp>
        <p:nvSpPr>
          <p:cNvPr id="247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2100166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519E6F-35B4-4DA9-8425-9DC56A0E3847}" type="slidenum">
              <a:rPr lang="en-US" altLang="zh-TW"/>
              <a:pPr/>
              <a:t>25</a:t>
            </a:fld>
            <a:endParaRPr lang="en-US" altLang="zh-TW"/>
          </a:p>
        </p:txBody>
      </p:sp>
      <p:sp>
        <p:nvSpPr>
          <p:cNvPr id="247810" name="Rectangle 2"/>
          <p:cNvSpPr>
            <a:spLocks noGrp="1" noRot="1" noChangeAspect="1" noChangeArrowheads="1" noTextEdit="1"/>
          </p:cNvSpPr>
          <p:nvPr>
            <p:ph type="sldImg"/>
          </p:nvPr>
        </p:nvSpPr>
        <p:spPr>
          <a:xfrm>
            <a:off x="992188" y="768350"/>
            <a:ext cx="5114925" cy="3836988"/>
          </a:xfrm>
          <a:ln/>
        </p:spPr>
      </p:sp>
      <p:sp>
        <p:nvSpPr>
          <p:cNvPr id="247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31427597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519E6F-35B4-4DA9-8425-9DC56A0E3847}" type="slidenum">
              <a:rPr lang="en-US" altLang="zh-TW"/>
              <a:pPr/>
              <a:t>26</a:t>
            </a:fld>
            <a:endParaRPr lang="en-US" altLang="zh-TW"/>
          </a:p>
        </p:txBody>
      </p:sp>
      <p:sp>
        <p:nvSpPr>
          <p:cNvPr id="247810" name="Rectangle 2"/>
          <p:cNvSpPr>
            <a:spLocks noGrp="1" noRot="1" noChangeAspect="1" noChangeArrowheads="1" noTextEdit="1"/>
          </p:cNvSpPr>
          <p:nvPr>
            <p:ph type="sldImg"/>
          </p:nvPr>
        </p:nvSpPr>
        <p:spPr>
          <a:xfrm>
            <a:off x="992188" y="768350"/>
            <a:ext cx="5114925" cy="3836988"/>
          </a:xfrm>
          <a:ln/>
        </p:spPr>
      </p:sp>
      <p:sp>
        <p:nvSpPr>
          <p:cNvPr id="247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4459553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27</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27</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13716277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28</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28</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3841008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779AB8-8F43-452A-B8D8-0E6D63811CFA}" type="slidenum">
              <a:rPr lang="en-US" altLang="zh-TW"/>
              <a:pPr/>
              <a:t>3</a:t>
            </a:fld>
            <a:endParaRPr lang="en-US" altLang="zh-TW"/>
          </a:p>
        </p:txBody>
      </p:sp>
      <p:sp>
        <p:nvSpPr>
          <p:cNvPr id="348162" name="Rectangle 2"/>
          <p:cNvSpPr>
            <a:spLocks noGrp="1" noRot="1" noChangeAspect="1" noChangeArrowheads="1" noTextEdit="1"/>
          </p:cNvSpPr>
          <p:nvPr>
            <p:ph type="sldImg"/>
          </p:nvPr>
        </p:nvSpPr>
        <p:spPr>
          <a:xfrm>
            <a:off x="992188" y="768350"/>
            <a:ext cx="5114925" cy="3836988"/>
          </a:xfrm>
          <a:ln/>
        </p:spPr>
      </p:sp>
      <p:sp>
        <p:nvSpPr>
          <p:cNvPr id="3481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623254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4</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4</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2327551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5</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5</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755615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6</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6</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435878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7</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7</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2785763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8</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8</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457698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9</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9</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2955490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81316BA8-B3AA-45D1-81DE-8C74C4A08098}" type="slidenum">
              <a:rPr lang="en-US" altLang="zh-TW"/>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7EEFF9FE-A170-4290-AFB3-BCB9D9221F73}" type="slidenum">
              <a:rPr lang="en-US" altLang="zh-TW"/>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90360036-9335-427F-88D1-F2A7A6D8DDF4}" type="slidenum">
              <a:rPr lang="en-US" altLang="zh-TW"/>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0"/>
            <a:ext cx="8229600" cy="4525963"/>
          </a:xfrm>
        </p:spPr>
        <p:txBody>
          <a:bodyPr/>
          <a:lstStyle/>
          <a:p>
            <a:endParaRPr lang="zh-TW" altLang="en-US"/>
          </a:p>
        </p:txBody>
      </p:sp>
      <p:sp>
        <p:nvSpPr>
          <p:cNvPr id="4" name="日期版面配置區 3"/>
          <p:cNvSpPr>
            <a:spLocks noGrp="1"/>
          </p:cNvSpPr>
          <p:nvPr>
            <p:ph type="dt" sz="half" idx="10"/>
          </p:nvPr>
        </p:nvSpPr>
        <p:spPr>
          <a:xfrm>
            <a:off x="457200" y="6245225"/>
            <a:ext cx="2133600" cy="476250"/>
          </a:xfrm>
        </p:spPr>
        <p:txBody>
          <a:bodyPr/>
          <a:lstStyle>
            <a:lvl1pPr>
              <a:defRPr/>
            </a:lvl1pPr>
          </a:lstStyle>
          <a:p>
            <a:endParaRPr lang="en-US" altLang="zh-TW"/>
          </a:p>
        </p:txBody>
      </p:sp>
      <p:sp>
        <p:nvSpPr>
          <p:cNvPr id="5" name="頁尾版面配置區 4"/>
          <p:cNvSpPr>
            <a:spLocks noGrp="1"/>
          </p:cNvSpPr>
          <p:nvPr>
            <p:ph type="ftr" sz="quarter" idx="11"/>
          </p:nvPr>
        </p:nvSpPr>
        <p:spPr>
          <a:xfrm>
            <a:off x="3124200" y="6245225"/>
            <a:ext cx="2895600" cy="476250"/>
          </a:xfrm>
        </p:spPr>
        <p:txBody>
          <a:bodyPr/>
          <a:lstStyle>
            <a:lvl1pPr>
              <a:defRPr/>
            </a:lvl1pPr>
          </a:lstStyle>
          <a:p>
            <a:endParaRPr lang="en-US" altLang="zh-TW"/>
          </a:p>
        </p:txBody>
      </p:sp>
      <p:sp>
        <p:nvSpPr>
          <p:cNvPr id="6" name="投影片編號版面配置區 5"/>
          <p:cNvSpPr>
            <a:spLocks noGrp="1"/>
          </p:cNvSpPr>
          <p:nvPr>
            <p:ph type="sldNum" sz="quarter" idx="12"/>
          </p:nvPr>
        </p:nvSpPr>
        <p:spPr>
          <a:xfrm>
            <a:off x="6948488" y="44450"/>
            <a:ext cx="2133600" cy="476250"/>
          </a:xfrm>
        </p:spPr>
        <p:txBody>
          <a:bodyPr/>
          <a:lstStyle>
            <a:lvl1pPr>
              <a:defRPr/>
            </a:lvl1pPr>
          </a:lstStyle>
          <a:p>
            <a:fld id="{D472CB2C-3E8A-4EAB-89CF-4BD03616E0CC}" type="slidenum">
              <a:rPr lang="en-US" altLang="zh-TW"/>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BAA48D17-D347-4F22-ADD5-A44F8060655E}" type="datetime1">
              <a:rPr lang="zh-TW" altLang="en-US">
                <a:solidFill>
                  <a:srgbClr val="000000"/>
                </a:solidFill>
              </a:rPr>
              <a:pPr>
                <a:defRPr/>
              </a:pPr>
              <a:t>2015/9/3</a:t>
            </a:fld>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85E23F-9026-4CE1-AACD-94EE37A69A44}" type="slidenum">
              <a:rPr lang="en-US" altLang="zh-TW">
                <a:solidFill>
                  <a:srgbClr val="000000"/>
                </a:solidFill>
              </a:rPr>
              <a:pPr>
                <a:defRPr/>
              </a:pPr>
              <a:t>‹#›</a:t>
            </a:fld>
            <a:endParaRPr lang="en-US" altLang="zh-TW">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Text Box 7"/>
          <p:cNvSpPr txBox="1">
            <a:spLocks noChangeArrowheads="1"/>
          </p:cNvSpPr>
          <p:nvPr userDrawn="1"/>
        </p:nvSpPr>
        <p:spPr bwMode="auto">
          <a:xfrm>
            <a:off x="1042988" y="5373688"/>
            <a:ext cx="2447925" cy="366712"/>
          </a:xfrm>
          <a:prstGeom prst="rect">
            <a:avLst/>
          </a:prstGeom>
          <a:noFill/>
          <a:ln w="9525">
            <a:noFill/>
            <a:miter lim="800000"/>
            <a:headEnd/>
            <a:tailEnd/>
          </a:ln>
          <a:effectLst/>
        </p:spPr>
        <p:txBody>
          <a:bodyPr>
            <a:spAutoFit/>
          </a:bodyPr>
          <a:lstStyle/>
          <a:p>
            <a:pPr algn="l">
              <a:spcBef>
                <a:spcPct val="50000"/>
              </a:spcBef>
              <a:defRPr/>
            </a:pPr>
            <a:endParaRPr lang="zh-TW" altLang="en-US">
              <a:solidFill>
                <a:srgbClr val="000000"/>
              </a:solidFill>
              <a:ea typeface="新細明體" pitchFamily="18" charset="-120"/>
            </a:endParaRPr>
          </a:p>
        </p:txBody>
      </p:sp>
      <p:pic>
        <p:nvPicPr>
          <p:cNvPr id="5" name="Picture 24" descr="surveon logo_Colored_slogan_png"/>
          <p:cNvPicPr>
            <a:picLocks noChangeAspect="1" noChangeArrowheads="1"/>
          </p:cNvPicPr>
          <p:nvPr userDrawn="1"/>
        </p:nvPicPr>
        <p:blipFill>
          <a:blip r:embed="rId2" cstate="print"/>
          <a:srcRect/>
          <a:stretch>
            <a:fillRect/>
          </a:stretch>
        </p:blipFill>
        <p:spPr bwMode="auto">
          <a:xfrm>
            <a:off x="250825" y="6381750"/>
            <a:ext cx="1243013" cy="35401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ftr" sz="quarter" idx="10"/>
          </p:nvPr>
        </p:nvSpPr>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1"/>
          </p:nvPr>
        </p:nvSpPr>
        <p:spPr/>
        <p:txBody>
          <a:bodyPr/>
          <a:lstStyle>
            <a:lvl1pPr>
              <a:defRPr/>
            </a:lvl1pPr>
          </a:lstStyle>
          <a:p>
            <a:pPr>
              <a:defRPr/>
            </a:pPr>
            <a:fld id="{B74B7BA7-EA78-47D9-8003-B4FDC4D0D6ED}" type="slidenum">
              <a:rPr lang="en-US" altLang="zh-TW">
                <a:solidFill>
                  <a:srgbClr val="000000"/>
                </a:solidFill>
              </a:rPr>
              <a:pPr>
                <a:defRPr/>
              </a:pPr>
              <a:t>‹#›</a:t>
            </a:fld>
            <a:endParaRPr lang="en-US" altLang="zh-TW">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5044A87-8751-41DC-B0F0-D41F5A796F0B}" type="datetime1">
              <a:rPr lang="zh-TW" altLang="en-US">
                <a:solidFill>
                  <a:srgbClr val="000000"/>
                </a:solidFill>
              </a:rPr>
              <a:pPr>
                <a:defRPr/>
              </a:pPr>
              <a:t>2015/9/3</a:t>
            </a:fld>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B09B15-82FE-4331-A3D9-9402F8B6AD56}" type="slidenum">
              <a:rPr lang="en-US" altLang="zh-TW">
                <a:solidFill>
                  <a:srgbClr val="000000"/>
                </a:solidFill>
              </a:rPr>
              <a:pPr>
                <a:defRPr/>
              </a:pPr>
              <a:t>‹#›</a:t>
            </a:fld>
            <a:endParaRPr lang="en-US" altLang="zh-TW">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F338E450-724C-4FBE-8D8C-2B542B950F57}" type="datetime1">
              <a:rPr lang="zh-TW" altLang="en-US">
                <a:solidFill>
                  <a:srgbClr val="000000"/>
                </a:solidFill>
              </a:rPr>
              <a:pPr>
                <a:defRPr/>
              </a:pPr>
              <a:t>2015/9/3</a:t>
            </a:fld>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68F030-FB07-42AB-8828-8C75D2748724}" type="slidenum">
              <a:rPr lang="en-US" altLang="zh-TW">
                <a:solidFill>
                  <a:srgbClr val="000000"/>
                </a:solidFill>
              </a:rPr>
              <a:pPr>
                <a:defRPr/>
              </a:pPr>
              <a:t>‹#›</a:t>
            </a:fld>
            <a:endParaRPr lang="en-US" altLang="zh-TW">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02D812C4-1360-47D7-8B0C-2118867CD70D}" type="datetime1">
              <a:rPr lang="zh-TW" altLang="en-US">
                <a:solidFill>
                  <a:srgbClr val="000000"/>
                </a:solidFill>
              </a:rPr>
              <a:pPr>
                <a:defRPr/>
              </a:pPr>
              <a:t>2015/9/3</a:t>
            </a:fld>
            <a:endParaRPr lang="en-US" altLang="zh-TW">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3265AA8-5646-4181-98FC-8DE06C311041}" type="slidenum">
              <a:rPr lang="en-US" altLang="zh-TW">
                <a:solidFill>
                  <a:srgbClr val="000000"/>
                </a:solidFill>
              </a:rPr>
              <a:pPr>
                <a:defRPr/>
              </a:pPr>
              <a:t>‹#›</a:t>
            </a:fld>
            <a:endParaRPr lang="en-US" altLang="zh-TW">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BC92FEAA-EB7D-49C9-B320-C95ED5C6D7C4}" type="datetime1">
              <a:rPr lang="zh-TW" altLang="en-US">
                <a:solidFill>
                  <a:srgbClr val="000000"/>
                </a:solidFill>
              </a:rPr>
              <a:pPr>
                <a:defRPr/>
              </a:pPr>
              <a:t>2015/9/3</a:t>
            </a:fld>
            <a:endParaRPr lang="en-US" altLang="zh-TW">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91D455A-91BE-4D2C-A1C2-D82987D1E8F2}" type="slidenum">
              <a:rPr lang="en-US" altLang="zh-TW">
                <a:solidFill>
                  <a:srgbClr val="000000"/>
                </a:solidFill>
              </a:rPr>
              <a:pPr>
                <a:defRPr/>
              </a:pPr>
              <a:t>‹#›</a:t>
            </a:fld>
            <a:endParaRPr lang="en-US" altLang="zh-TW">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775191B-4D8B-49AA-9E18-96948E6E5B36}" type="datetime1">
              <a:rPr lang="zh-TW" altLang="en-US">
                <a:solidFill>
                  <a:srgbClr val="000000"/>
                </a:solidFill>
              </a:rPr>
              <a:pPr>
                <a:defRPr/>
              </a:pPr>
              <a:t>2015/9/3</a:t>
            </a:fld>
            <a:endParaRPr lang="en-US" altLang="zh-TW">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333E2A9-BE74-4011-8A4E-20383B12D200}" type="slidenum">
              <a:rPr lang="en-US" altLang="zh-TW">
                <a:solidFill>
                  <a:srgbClr val="000000"/>
                </a:solidFill>
              </a:rPr>
              <a:pPr>
                <a:defRPr/>
              </a:pPr>
              <a:t>‹#›</a:t>
            </a:fld>
            <a:endParaRPr lang="en-US" altLang="zh-TW">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F783C734-56FB-4F4E-A935-07A3375D2223}" type="slidenum">
              <a:rPr lang="en-US" altLang="zh-TW"/>
              <a:pPr/>
              <a:t>‹#›</a:t>
            </a:fld>
            <a:endParaRPr lang="en-US" altLang="zh-TW"/>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78D02BD-163C-46F0-8A93-89E0A03BD396}" type="datetime1">
              <a:rPr lang="zh-TW" altLang="en-US">
                <a:solidFill>
                  <a:srgbClr val="000000"/>
                </a:solidFill>
              </a:rPr>
              <a:pPr>
                <a:defRPr/>
              </a:pPr>
              <a:t>2015/9/3</a:t>
            </a:fld>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E31A33-A19E-48C5-A502-A33C140717AA}" type="slidenum">
              <a:rPr lang="en-US" altLang="zh-TW">
                <a:solidFill>
                  <a:srgbClr val="000000"/>
                </a:solidFill>
              </a:rPr>
              <a:pPr>
                <a:defRPr/>
              </a:pPr>
              <a:t>‹#›</a:t>
            </a:fld>
            <a:endParaRPr lang="en-US" altLang="zh-TW">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B1859C5-C114-4138-9D89-18E0C6D183BA}" type="datetime1">
              <a:rPr lang="zh-TW" altLang="en-US">
                <a:solidFill>
                  <a:srgbClr val="000000"/>
                </a:solidFill>
              </a:rPr>
              <a:pPr>
                <a:defRPr/>
              </a:pPr>
              <a:t>2015/9/3</a:t>
            </a:fld>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86BF9F3-278F-42DE-89C9-75F7CDDC17C1}" type="slidenum">
              <a:rPr lang="en-US" altLang="zh-TW">
                <a:solidFill>
                  <a:srgbClr val="000000"/>
                </a:solidFill>
              </a:rPr>
              <a:pPr>
                <a:defRPr/>
              </a:pPr>
              <a:t>‹#›</a:t>
            </a:fld>
            <a:endParaRPr lang="en-US" altLang="zh-TW">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3F5A66AF-CD82-4581-86A8-A0E3063F7EC9}" type="datetime1">
              <a:rPr lang="zh-TW" altLang="en-US">
                <a:solidFill>
                  <a:srgbClr val="000000"/>
                </a:solidFill>
              </a:rPr>
              <a:pPr>
                <a:defRPr/>
              </a:pPr>
              <a:t>2015/9/3</a:t>
            </a:fld>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E271C0-F9D5-46FE-AB65-9D3C05252B67}" type="slidenum">
              <a:rPr lang="en-US" altLang="zh-TW">
                <a:solidFill>
                  <a:srgbClr val="000000"/>
                </a:solidFill>
              </a:rPr>
              <a:pPr>
                <a:defRPr/>
              </a:pPr>
              <a:t>‹#›</a:t>
            </a:fld>
            <a:endParaRPr lang="en-US" altLang="zh-TW">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B32A864F-29BF-4897-861D-4AECBCB64329}" type="datetime1">
              <a:rPr lang="zh-TW" altLang="en-US">
                <a:solidFill>
                  <a:srgbClr val="000000"/>
                </a:solidFill>
              </a:rPr>
              <a:pPr>
                <a:defRPr/>
              </a:pPr>
              <a:t>2015/9/3</a:t>
            </a:fld>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F7712E-CEEB-42B7-9BF2-6334D3B4A725}" type="slidenum">
              <a:rPr lang="en-US" altLang="zh-TW">
                <a:solidFill>
                  <a:srgbClr val="000000"/>
                </a:solidFill>
              </a:rPr>
              <a:pPr>
                <a:defRPr/>
              </a:pPr>
              <a:t>‹#›</a:t>
            </a:fld>
            <a:endParaRPr lang="en-US" altLang="zh-TW">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fld id="{C1F14438-6E43-405A-B373-C94639F29F15}" type="datetime1">
              <a:rPr lang="zh-TW" altLang="en-US">
                <a:solidFill>
                  <a:srgbClr val="000000"/>
                </a:solidFill>
              </a:rPr>
              <a:pPr>
                <a:defRPr/>
              </a:pPr>
              <a:t>2015/9/3</a:t>
            </a:fld>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005BEF-3D29-445F-B5CF-43670C292F04}" type="slidenum">
              <a:rPr lang="en-US" altLang="zh-TW">
                <a:solidFill>
                  <a:srgbClr val="000000"/>
                </a:solidFill>
              </a:rPr>
              <a:pPr>
                <a:defRPr/>
              </a:pPr>
              <a:t>‹#›</a:t>
            </a:fld>
            <a:endParaRPr lang="en-US" altLang="zh-TW">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a:ln/>
        </p:spPr>
        <p:txBody>
          <a:bodyPr/>
          <a:lstStyle>
            <a:lvl1pPr>
              <a:defRPr/>
            </a:lvl1pPr>
          </a:lstStyle>
          <a:p>
            <a:pPr>
              <a:defRPr/>
            </a:pPr>
            <a:fld id="{87C76BF0-78D7-4328-9FC8-72B648273685}" type="datetime1">
              <a:rPr lang="zh-TW" altLang="en-US">
                <a:solidFill>
                  <a:srgbClr val="000000"/>
                </a:solidFill>
              </a:rPr>
              <a:pPr>
                <a:defRPr/>
              </a:pPr>
              <a:t>2015/9/3</a:t>
            </a:fld>
            <a:endParaRPr lang="en-US" altLang="zh-TW">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EDEEE11-2F10-4DE5-BF09-017097DDD8CC}" type="slidenum">
              <a:rPr lang="en-US" altLang="zh-TW">
                <a:solidFill>
                  <a:srgbClr val="000000"/>
                </a:solidFill>
              </a:rPr>
              <a:pPr>
                <a:defRPr/>
              </a:pPr>
              <a:t>‹#›</a:t>
            </a:fld>
            <a:endParaRPr lang="en-US" altLang="zh-TW">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94C95DF6-FF52-434C-B3CC-FC629D4BE0DA}" type="slidenum">
              <a:rPr lang="en-US" altLang="zh-TW"/>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07E70417-9613-4F30-9CCC-192AECD809F0}" type="slidenum">
              <a:rPr lang="en-US" altLang="zh-TW"/>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p>
        </p:txBody>
      </p:sp>
      <p:sp>
        <p:nvSpPr>
          <p:cNvPr id="8" name="頁尾版面配置區 7"/>
          <p:cNvSpPr>
            <a:spLocks noGrp="1"/>
          </p:cNvSpPr>
          <p:nvPr>
            <p:ph type="ftr" sz="quarter" idx="11"/>
          </p:nvPr>
        </p:nvSpPr>
        <p:spPr/>
        <p:txBody>
          <a:bodyPr/>
          <a:lstStyle>
            <a:lvl1pPr>
              <a:defRPr/>
            </a:lvl1pPr>
          </a:lstStyle>
          <a:p>
            <a:endParaRPr lang="en-US" altLang="zh-TW"/>
          </a:p>
        </p:txBody>
      </p:sp>
      <p:sp>
        <p:nvSpPr>
          <p:cNvPr id="9" name="投影片編號版面配置區 8"/>
          <p:cNvSpPr>
            <a:spLocks noGrp="1"/>
          </p:cNvSpPr>
          <p:nvPr>
            <p:ph type="sldNum" sz="quarter" idx="12"/>
          </p:nvPr>
        </p:nvSpPr>
        <p:spPr/>
        <p:txBody>
          <a:bodyPr/>
          <a:lstStyle>
            <a:lvl1pPr>
              <a:defRPr/>
            </a:lvl1pPr>
          </a:lstStyle>
          <a:p>
            <a:fld id="{830679D6-0BF6-45B9-96AF-146579F3AA83}" type="slidenum">
              <a:rPr lang="en-US" altLang="zh-TW"/>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p>
        </p:txBody>
      </p:sp>
      <p:sp>
        <p:nvSpPr>
          <p:cNvPr id="4" name="頁尾版面配置區 3"/>
          <p:cNvSpPr>
            <a:spLocks noGrp="1"/>
          </p:cNvSpPr>
          <p:nvPr>
            <p:ph type="ftr" sz="quarter" idx="11"/>
          </p:nvPr>
        </p:nvSpPr>
        <p:spPr/>
        <p:txBody>
          <a:bodyPr/>
          <a:lstStyle>
            <a:lvl1pPr>
              <a:defRPr/>
            </a:lvl1pPr>
          </a:lstStyle>
          <a:p>
            <a:endParaRPr lang="en-US" altLang="zh-TW"/>
          </a:p>
        </p:txBody>
      </p:sp>
      <p:sp>
        <p:nvSpPr>
          <p:cNvPr id="5" name="投影片編號版面配置區 4"/>
          <p:cNvSpPr>
            <a:spLocks noGrp="1"/>
          </p:cNvSpPr>
          <p:nvPr>
            <p:ph type="sldNum" sz="quarter" idx="12"/>
          </p:nvPr>
        </p:nvSpPr>
        <p:spPr/>
        <p:txBody>
          <a:bodyPr/>
          <a:lstStyle>
            <a:lvl1pPr>
              <a:defRPr/>
            </a:lvl1pPr>
          </a:lstStyle>
          <a:p>
            <a:fld id="{E5C9708A-6EA7-4AAA-A5ED-6E5C66FDA912}" type="slidenum">
              <a:rPr lang="en-US" altLang="zh-TW"/>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p>
        </p:txBody>
      </p:sp>
      <p:sp>
        <p:nvSpPr>
          <p:cNvPr id="3" name="頁尾版面配置區 2"/>
          <p:cNvSpPr>
            <a:spLocks noGrp="1"/>
          </p:cNvSpPr>
          <p:nvPr>
            <p:ph type="ftr" sz="quarter" idx="11"/>
          </p:nvPr>
        </p:nvSpPr>
        <p:spPr/>
        <p:txBody>
          <a:bodyPr/>
          <a:lstStyle>
            <a:lvl1pPr>
              <a:defRPr/>
            </a:lvl1pPr>
          </a:lstStyle>
          <a:p>
            <a:endParaRPr lang="en-US" altLang="zh-TW"/>
          </a:p>
        </p:txBody>
      </p:sp>
      <p:sp>
        <p:nvSpPr>
          <p:cNvPr id="4" name="投影片編號版面配置區 3"/>
          <p:cNvSpPr>
            <a:spLocks noGrp="1"/>
          </p:cNvSpPr>
          <p:nvPr>
            <p:ph type="sldNum" sz="quarter" idx="12"/>
          </p:nvPr>
        </p:nvSpPr>
        <p:spPr/>
        <p:txBody>
          <a:bodyPr/>
          <a:lstStyle>
            <a:lvl1pPr>
              <a:defRPr/>
            </a:lvl1pPr>
          </a:lstStyle>
          <a:p>
            <a:fld id="{AE68551B-DE6F-430D-B3D0-2497C815DD17}" type="slidenum">
              <a:rPr lang="en-US" altLang="zh-TW"/>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67FECB85-A9FB-42AA-8963-A2B1D0D8273F}" type="slidenum">
              <a:rPr lang="en-US" altLang="zh-TW"/>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DB7CF1AF-6B94-47E1-8945-1E00A1C8CD09}" type="slidenum">
              <a:rPr lang="en-US" altLang="zh-TW"/>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zh-TW"/>
          </a:p>
        </p:txBody>
      </p:sp>
      <p:sp>
        <p:nvSpPr>
          <p:cNvPr id="1030" name="Rectangle 6"/>
          <p:cNvSpPr>
            <a:spLocks noGrp="1" noChangeArrowheads="1"/>
          </p:cNvSpPr>
          <p:nvPr>
            <p:ph type="sldNum" sz="quarter" idx="4"/>
          </p:nvPr>
        </p:nvSpPr>
        <p:spPr bwMode="auto">
          <a:xfrm>
            <a:off x="6948488" y="444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lvl1pPr>
          </a:lstStyle>
          <a:p>
            <a:fld id="{5184C4F8-3BAE-4171-A38F-ECA7E99C8932}"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新細明體" charset="-120"/>
        </a:defRPr>
      </a:lvl2pPr>
      <a:lvl3pPr algn="ctr" rtl="0" fontAlgn="base">
        <a:spcBef>
          <a:spcPct val="0"/>
        </a:spcBef>
        <a:spcAft>
          <a:spcPct val="0"/>
        </a:spcAft>
        <a:defRPr kumimoji="1" sz="4400">
          <a:solidFill>
            <a:schemeClr val="tx2"/>
          </a:solidFill>
          <a:latin typeface="Arial" charset="0"/>
          <a:ea typeface="新細明體" charset="-120"/>
        </a:defRPr>
      </a:lvl3pPr>
      <a:lvl4pPr algn="ctr" rtl="0" fontAlgn="base">
        <a:spcBef>
          <a:spcPct val="0"/>
        </a:spcBef>
        <a:spcAft>
          <a:spcPct val="0"/>
        </a:spcAft>
        <a:defRPr kumimoji="1" sz="4400">
          <a:solidFill>
            <a:schemeClr val="tx2"/>
          </a:solidFill>
          <a:latin typeface="Arial" charset="0"/>
          <a:ea typeface="新細明體" charset="-120"/>
        </a:defRPr>
      </a:lvl4pPr>
      <a:lvl5pPr algn="ctr" rtl="0" fontAlgn="base">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新細明體" pitchFamily="18" charset="-120"/>
              </a:defRPr>
            </a:lvl1pPr>
          </a:lstStyle>
          <a:p>
            <a:pPr algn="l">
              <a:defRPr/>
            </a:pPr>
            <a:fld id="{EDB47EF2-0B9E-4E10-9804-0BD3812401E2}" type="datetime1">
              <a:rPr lang="zh-TW" altLang="en-US">
                <a:solidFill>
                  <a:srgbClr val="000000"/>
                </a:solidFill>
              </a:rPr>
              <a:pPr algn="l">
                <a:defRPr/>
              </a:pPr>
              <a:t>2015/9/3</a:t>
            </a:fld>
            <a:endParaRPr lang="en-US" altLang="zh-TW">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新細明體" pitchFamily="18" charset="-120"/>
              </a:defRPr>
            </a:lvl1pPr>
          </a:lstStyle>
          <a:p>
            <a:pPr>
              <a:defRPr/>
            </a:pPr>
            <a:endParaRPr lang="en-US" altLang="zh-TW">
              <a:solidFill>
                <a:srgbClr val="000000"/>
              </a:solidFill>
            </a:endParaRPr>
          </a:p>
        </p:txBody>
      </p:sp>
      <p:sp>
        <p:nvSpPr>
          <p:cNvPr id="1030" name="Rectangle 6"/>
          <p:cNvSpPr>
            <a:spLocks noGrp="1" noChangeArrowheads="1"/>
          </p:cNvSpPr>
          <p:nvPr>
            <p:ph type="sldNum" sz="quarter" idx="4"/>
          </p:nvPr>
        </p:nvSpPr>
        <p:spPr bwMode="auto">
          <a:xfrm>
            <a:off x="6804025" y="188913"/>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ea typeface="新細明體" pitchFamily="18" charset="-120"/>
              </a:defRPr>
            </a:lvl1pPr>
          </a:lstStyle>
          <a:p>
            <a:pPr>
              <a:defRPr/>
            </a:pPr>
            <a:fld id="{B0014326-6591-4EA5-8E83-00643CF0D5B7}" type="slidenum">
              <a:rPr lang="en-US" altLang="zh-TW">
                <a:solidFill>
                  <a:srgbClr val="000000"/>
                </a:solidFill>
              </a:rPr>
              <a:pPr>
                <a:defRPr/>
              </a:pPr>
              <a:t>‹#›</a:t>
            </a:fld>
            <a:endParaRPr lang="en-US" altLang="zh-TW">
              <a:solidFill>
                <a:srgbClr val="000000"/>
              </a:solidFill>
            </a:endParaRPr>
          </a:p>
        </p:txBody>
      </p:sp>
      <p:sp>
        <p:nvSpPr>
          <p:cNvPr id="1031" name="Text Box 7"/>
          <p:cNvSpPr txBox="1">
            <a:spLocks noChangeArrowheads="1"/>
          </p:cNvSpPr>
          <p:nvPr userDrawn="1"/>
        </p:nvSpPr>
        <p:spPr bwMode="auto">
          <a:xfrm>
            <a:off x="1042988" y="5373688"/>
            <a:ext cx="2447925" cy="366712"/>
          </a:xfrm>
          <a:prstGeom prst="rect">
            <a:avLst/>
          </a:prstGeom>
          <a:noFill/>
          <a:ln w="9525">
            <a:noFill/>
            <a:miter lim="800000"/>
            <a:headEnd/>
            <a:tailEnd/>
          </a:ln>
          <a:effectLst/>
        </p:spPr>
        <p:txBody>
          <a:bodyPr>
            <a:spAutoFit/>
          </a:bodyPr>
          <a:lstStyle/>
          <a:p>
            <a:pPr algn="l">
              <a:spcBef>
                <a:spcPct val="50000"/>
              </a:spcBef>
              <a:defRPr/>
            </a:pPr>
            <a:endParaRPr lang="zh-TW" altLang="en-US">
              <a:solidFill>
                <a:srgbClr val="000000"/>
              </a:solidFill>
              <a:ea typeface="新細明體" pitchFamily="18" charset="-120"/>
            </a:endParaRPr>
          </a:p>
        </p:txBody>
      </p:sp>
      <p:pic>
        <p:nvPicPr>
          <p:cNvPr id="1032" name="Picture 24" descr="surveon logo_Colored_slogan_png"/>
          <p:cNvPicPr>
            <a:picLocks noChangeAspect="1" noChangeArrowheads="1"/>
          </p:cNvPicPr>
          <p:nvPr userDrawn="1"/>
        </p:nvPicPr>
        <p:blipFill>
          <a:blip r:embed="rId15" cstate="print"/>
          <a:srcRect/>
          <a:stretch>
            <a:fillRect/>
          </a:stretch>
        </p:blipFill>
        <p:spPr bwMode="auto">
          <a:xfrm>
            <a:off x="250825" y="6381750"/>
            <a:ext cx="1243013" cy="3540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Calibri"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Calibri"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Calibri"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Calibri"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v.youku.com/v_show/id_XNTM5MzE0OTg0.html" TargetMode="External"/><Relationship Id="rId7"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hyperlink" Target="http://v.youku.com/v_show/id_XNTM5MzU3NzQ4.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 Id="rId9" Type="http://schemas.openxmlformats.org/officeDocument/2006/relationships/image" Target="../media/image47.jpeg"/></Relationships>
</file>

<file path=ppt/slides/_rels/slide23.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3.jpeg"/><Relationship Id="rId7"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 Id="rId9"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9C0A3E0-69B2-4AC2-83DA-9646BFAD2F5C}" type="slidenum">
              <a:rPr lang="en-US" altLang="zh-TW"/>
              <a:pPr/>
              <a:t>1</a:t>
            </a:fld>
            <a:endParaRPr lang="en-US" altLang="zh-TW"/>
          </a:p>
        </p:txBody>
      </p:sp>
      <p:sp>
        <p:nvSpPr>
          <p:cNvPr id="3074" name="Rectangle 2"/>
          <p:cNvSpPr>
            <a:spLocks noChangeArrowheads="1"/>
          </p:cNvSpPr>
          <p:nvPr/>
        </p:nvSpPr>
        <p:spPr bwMode="auto">
          <a:xfrm>
            <a:off x="177800" y="1765300"/>
            <a:ext cx="8713788" cy="2952750"/>
          </a:xfrm>
          <a:prstGeom prst="rect">
            <a:avLst/>
          </a:prstGeom>
          <a:solidFill>
            <a:srgbClr val="3C1E87">
              <a:alpha val="50000"/>
            </a:srgbClr>
          </a:solidFill>
          <a:ln w="9525">
            <a:noFill/>
            <a:miter lim="800000"/>
            <a:headEnd/>
            <a:tailEnd/>
          </a:ln>
          <a:effectLst/>
        </p:spPr>
        <p:txBody>
          <a:bodyPr wrap="none" anchor="ctr"/>
          <a:lstStyle/>
          <a:p>
            <a:endParaRPr lang="zh-TW" altLang="en-US"/>
          </a:p>
        </p:txBody>
      </p:sp>
      <p:sp>
        <p:nvSpPr>
          <p:cNvPr id="3075" name="Rectangle 3"/>
          <p:cNvSpPr>
            <a:spLocks noChangeArrowheads="1"/>
          </p:cNvSpPr>
          <p:nvPr/>
        </p:nvSpPr>
        <p:spPr bwMode="auto">
          <a:xfrm>
            <a:off x="34925" y="1836738"/>
            <a:ext cx="8964613" cy="2808287"/>
          </a:xfrm>
          <a:prstGeom prst="rect">
            <a:avLst/>
          </a:prstGeom>
          <a:solidFill>
            <a:srgbClr val="00005C"/>
          </a:solidFill>
          <a:ln w="9525">
            <a:noFill/>
            <a:miter lim="800000"/>
            <a:headEnd/>
            <a:tailEnd/>
          </a:ln>
          <a:effectLst/>
        </p:spPr>
        <p:txBody>
          <a:bodyPr wrap="none" anchor="ctr"/>
          <a:lstStyle/>
          <a:p>
            <a:pPr algn="r">
              <a:lnSpc>
                <a:spcPct val="130000"/>
              </a:lnSpc>
              <a:spcBef>
                <a:spcPts val="400"/>
              </a:spcBef>
              <a:buClr>
                <a:schemeClr val="accent1"/>
              </a:buClr>
              <a:buSzPct val="68000"/>
              <a:buFont typeface="Wingdings 3" pitchFamily="18" charset="2"/>
              <a:buNone/>
            </a:pPr>
            <a:r>
              <a:rPr kumimoji="0" lang="en-US" altLang="zh-CN" sz="4000" b="1" dirty="0" smtClean="0">
                <a:solidFill>
                  <a:schemeClr val="bg1"/>
                </a:solidFill>
                <a:latin typeface="Lucida Sans Unicode" pitchFamily="34" charset="0"/>
              </a:rPr>
              <a:t>City Surveillance Solution</a:t>
            </a:r>
            <a:endParaRPr kumimoji="0" lang="zh-TW" altLang="en-US" sz="4000" b="1" dirty="0">
              <a:solidFill>
                <a:schemeClr val="bg1"/>
              </a:solidFill>
              <a:latin typeface="Lucida Sans Unicode" pitchFamily="34" charset="0"/>
            </a:endParaRPr>
          </a:p>
          <a:p>
            <a:pPr algn="r">
              <a:lnSpc>
                <a:spcPct val="130000"/>
              </a:lnSpc>
              <a:spcBef>
                <a:spcPts val="400"/>
              </a:spcBef>
              <a:buClr>
                <a:schemeClr val="accent1"/>
              </a:buClr>
              <a:buSzPct val="68000"/>
              <a:buFont typeface="Wingdings 3" pitchFamily="18" charset="2"/>
              <a:buNone/>
            </a:pPr>
            <a:r>
              <a:rPr kumimoji="0" lang="en-US" altLang="zh-TW" sz="2800" b="1" dirty="0" smtClean="0">
                <a:solidFill>
                  <a:schemeClr val="bg1"/>
                </a:solidFill>
                <a:latin typeface="Lucida Sans Unicode" pitchFamily="34" charset="0"/>
              </a:rPr>
              <a:t>-Surveon Technology</a:t>
            </a:r>
            <a:endParaRPr kumimoji="0" lang="zh-TW" altLang="en-US" sz="2800" b="1" dirty="0">
              <a:solidFill>
                <a:schemeClr val="bg1"/>
              </a:solidFill>
              <a:latin typeface="Lucida Sans Unicode" pitchFamily="34" charset="0"/>
            </a:endParaRPr>
          </a:p>
        </p:txBody>
      </p:sp>
      <p:sp>
        <p:nvSpPr>
          <p:cNvPr id="3076" name="副标题 2"/>
          <p:cNvSpPr>
            <a:spLocks/>
          </p:cNvSpPr>
          <p:nvPr/>
        </p:nvSpPr>
        <p:spPr bwMode="auto">
          <a:xfrm>
            <a:off x="1187450" y="5229225"/>
            <a:ext cx="7772400" cy="1200150"/>
          </a:xfrm>
          <a:prstGeom prst="rect">
            <a:avLst/>
          </a:prstGeom>
          <a:noFill/>
          <a:ln w="9525">
            <a:noFill/>
            <a:miter lim="800000"/>
            <a:headEnd/>
            <a:tailEnd/>
          </a:ln>
        </p:spPr>
        <p:txBody>
          <a:bodyPr lIns="45720" rIns="45720"/>
          <a:lstStyle/>
          <a:p>
            <a:pPr algn="r">
              <a:lnSpc>
                <a:spcPct val="140000"/>
              </a:lnSpc>
              <a:spcBef>
                <a:spcPct val="20000"/>
              </a:spcBef>
            </a:pPr>
            <a:r>
              <a:rPr kumimoji="0" lang="en-US" altLang="zh-TW" sz="2000" dirty="0">
                <a:latin typeface="Lucida Sans Unicode" pitchFamily="34" charset="0"/>
              </a:rPr>
              <a:t>Sales &amp; Marketing Department</a:t>
            </a:r>
          </a:p>
          <a:p>
            <a:pPr algn="r">
              <a:lnSpc>
                <a:spcPct val="140000"/>
              </a:lnSpc>
              <a:spcBef>
                <a:spcPct val="20000"/>
              </a:spcBef>
            </a:pPr>
            <a:r>
              <a:rPr kumimoji="0" lang="en-US" altLang="zh-TW" sz="2000" dirty="0">
                <a:latin typeface="Lucida Sans Unicode" pitchFamily="34" charset="0"/>
              </a:rPr>
              <a:t>Surveon Technology, </a:t>
            </a:r>
            <a:r>
              <a:rPr kumimoji="0" lang="en-US" altLang="zh-TW" sz="2000" dirty="0" smtClean="0">
                <a:latin typeface="Lucida Sans Unicode" pitchFamily="34" charset="0"/>
              </a:rPr>
              <a:t>2013</a:t>
            </a:r>
            <a:endParaRPr kumimoji="0" lang="en-US" altLang="zh-TW" sz="2000" dirty="0">
              <a:latin typeface="Lucida Sans Unicode" pitchFamily="34" charset="0"/>
            </a:endParaRPr>
          </a:p>
        </p:txBody>
      </p:sp>
      <p:pic>
        <p:nvPicPr>
          <p:cNvPr id="3079" name="Picture 7" descr="surveon logo_Colored_solgan"/>
          <p:cNvPicPr>
            <a:picLocks noChangeAspect="1" noChangeArrowheads="1"/>
          </p:cNvPicPr>
          <p:nvPr/>
        </p:nvPicPr>
        <p:blipFill>
          <a:blip r:embed="rId3" cstate="print"/>
          <a:srcRect/>
          <a:stretch>
            <a:fillRect/>
          </a:stretch>
        </p:blipFill>
        <p:spPr bwMode="auto">
          <a:xfrm>
            <a:off x="107950" y="6381750"/>
            <a:ext cx="1368425" cy="390525"/>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7" descr="3U-f_300dpi"/>
          <p:cNvPicPr>
            <a:picLocks noChangeAspect="1" noChangeArrowheads="1"/>
          </p:cNvPicPr>
          <p:nvPr/>
        </p:nvPicPr>
        <p:blipFill>
          <a:blip r:embed="rId3" cstate="print"/>
          <a:srcRect/>
          <a:stretch>
            <a:fillRect/>
          </a:stretch>
        </p:blipFill>
        <p:spPr bwMode="auto">
          <a:xfrm>
            <a:off x="5975648" y="5373216"/>
            <a:ext cx="3168352" cy="1106340"/>
          </a:xfrm>
          <a:prstGeom prst="rect">
            <a:avLst/>
          </a:prstGeom>
          <a:noFill/>
          <a:ln w="9525">
            <a:noFill/>
            <a:miter lim="800000"/>
            <a:headEnd/>
            <a:tailEnd/>
          </a:ln>
        </p:spPr>
      </p:pic>
      <p:sp>
        <p:nvSpPr>
          <p:cNvPr id="6" name="投影片編號版面配置區 3"/>
          <p:cNvSpPr>
            <a:spLocks noGrp="1"/>
          </p:cNvSpPr>
          <p:nvPr>
            <p:ph type="sldNum" sz="quarter" idx="12"/>
          </p:nvPr>
        </p:nvSpPr>
        <p:spPr/>
        <p:txBody>
          <a:bodyPr/>
          <a:lstStyle/>
          <a:p>
            <a:fld id="{D5B312CC-07A2-4B39-BAEE-AEB796F3D43F}" type="slidenum">
              <a:rPr lang="en-US" altLang="zh-TW"/>
              <a:pPr/>
              <a:t>10</a:t>
            </a:fld>
            <a:endParaRPr lang="en-US" altLang="zh-TW"/>
          </a:p>
        </p:txBody>
      </p:sp>
      <p:sp>
        <p:nvSpPr>
          <p:cNvPr id="13" name="Rectangle 3"/>
          <p:cNvSpPr txBox="1">
            <a:spLocks noChangeArrowheads="1"/>
          </p:cNvSpPr>
          <p:nvPr/>
        </p:nvSpPr>
        <p:spPr bwMode="auto">
          <a:xfrm>
            <a:off x="251520" y="980728"/>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a:lnSpc>
                <a:spcPct val="150000"/>
              </a:lnSpc>
              <a:spcBef>
                <a:spcPct val="20000"/>
              </a:spcBef>
              <a:buFontTx/>
              <a:buChar char="•"/>
              <a:defRPr/>
            </a:pPr>
            <a:r>
              <a:rPr lang="en-US" altLang="zh-TW" sz="2000" kern="0" dirty="0" smtClean="0">
                <a:latin typeface="+mn-lt"/>
                <a:ea typeface="+mn-ea"/>
              </a:rPr>
              <a:t>High-performance controller: RISC Power PC - not X 86 architecture</a:t>
            </a:r>
          </a:p>
          <a:p>
            <a:pPr marL="342900" lvl="0" indent="-342900" algn="l">
              <a:lnSpc>
                <a:spcPct val="150000"/>
              </a:lnSpc>
              <a:spcBef>
                <a:spcPct val="20000"/>
              </a:spcBef>
              <a:buFontTx/>
              <a:buChar char="•"/>
              <a:defRPr/>
            </a:pPr>
            <a:r>
              <a:rPr lang="en-US" altLang="zh-TW" sz="2000" kern="0" dirty="0" smtClean="0">
                <a:latin typeface="+mn-lt"/>
                <a:ea typeface="+mn-ea"/>
              </a:rPr>
              <a:t>High stability: own ASIC chip - dedicated RTOS, not Linux standard program</a:t>
            </a:r>
          </a:p>
          <a:p>
            <a:pPr marL="342900" lvl="0" indent="-342900" algn="l">
              <a:lnSpc>
                <a:spcPct val="150000"/>
              </a:lnSpc>
              <a:spcBef>
                <a:spcPct val="20000"/>
              </a:spcBef>
              <a:buFontTx/>
              <a:buChar char="•"/>
              <a:defRPr/>
            </a:pPr>
            <a:r>
              <a:rPr lang="en-US" altLang="zh-CN" sz="2000" kern="0" dirty="0" smtClean="0"/>
              <a:t>Remote management and control, advanced storage features: off-site backup, virtualization</a:t>
            </a:r>
          </a:p>
          <a:p>
            <a:pPr marL="342900" lvl="0" indent="-342900" algn="l">
              <a:lnSpc>
                <a:spcPct val="150000"/>
              </a:lnSpc>
              <a:spcBef>
                <a:spcPct val="20000"/>
              </a:spcBef>
              <a:buFontTx/>
              <a:buChar char="•"/>
              <a:defRPr/>
            </a:pPr>
            <a:r>
              <a:rPr kumimoji="1" lang="en-US" altLang="zh-TW" sz="2000" b="0" i="0" u="none" strike="noStrike" kern="0" cap="none" spc="0" normalizeH="0" baseline="0" noProof="0" dirty="0" smtClean="0">
                <a:ln>
                  <a:noFill/>
                </a:ln>
                <a:solidFill>
                  <a:schemeClr val="tx1"/>
                </a:solidFill>
                <a:effectLst/>
                <a:uLnTx/>
                <a:uFillTx/>
                <a:latin typeface="+mn-lt"/>
                <a:ea typeface="+mn-ea"/>
                <a:cs typeface="+mn-cs"/>
              </a:rPr>
              <a:t>Support up to 112</a:t>
            </a:r>
            <a:r>
              <a:rPr kumimoji="1" lang="en-US" altLang="zh-TW" sz="2000" b="0" i="0" u="none" strike="noStrike" kern="0" cap="none" spc="0" normalizeH="0" noProof="0" dirty="0" smtClean="0">
                <a:ln>
                  <a:noFill/>
                </a:ln>
                <a:solidFill>
                  <a:schemeClr val="tx1"/>
                </a:solidFill>
                <a:effectLst/>
                <a:uLnTx/>
                <a:uFillTx/>
                <a:latin typeface="+mn-lt"/>
                <a:ea typeface="+mn-ea"/>
                <a:cs typeface="+mn-cs"/>
              </a:rPr>
              <a:t> HDD</a:t>
            </a:r>
            <a:r>
              <a:rPr kumimoji="1" lang="en-US" altLang="zh-TW" sz="2000" b="0" i="0" u="none" strike="noStrike" kern="0" cap="none" spc="0" normalizeH="0" baseline="0" noProof="0" dirty="0" smtClean="0">
                <a:ln>
                  <a:noFill/>
                </a:ln>
                <a:solidFill>
                  <a:schemeClr val="tx1"/>
                </a:solidFill>
                <a:effectLst/>
                <a:uLnTx/>
                <a:uFillTx/>
                <a:latin typeface="+mn-lt"/>
                <a:ea typeface="+mn-ea"/>
                <a:cs typeface="+mn-cs"/>
              </a:rPr>
              <a:t>(2, 3, 4TB)</a:t>
            </a:r>
          </a:p>
          <a:p>
            <a:pPr marL="342900" indent="-342900" algn="l">
              <a:lnSpc>
                <a:spcPct val="150000"/>
              </a:lnSpc>
              <a:spcBef>
                <a:spcPct val="20000"/>
              </a:spcBef>
              <a:buFontTx/>
              <a:buChar char="•"/>
              <a:defRPr/>
            </a:pPr>
            <a:r>
              <a:rPr lang="en-US" altLang="zh-CN" sz="2000" kern="0" dirty="0" smtClean="0"/>
              <a:t>Fully modular wired-less design - best seismic, thermal design</a:t>
            </a:r>
            <a:endParaRPr kumimoji="1" lang="zh-TW" alt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200000"/>
              </a:lnSpc>
              <a:spcBef>
                <a:spcPct val="20000"/>
              </a:spcBef>
              <a:spcAft>
                <a:spcPct val="0"/>
              </a:spcAft>
              <a:buClrTx/>
              <a:buSzTx/>
              <a:buFontTx/>
              <a:buChar char="•"/>
              <a:tabLst/>
              <a:defRPr/>
            </a:pPr>
            <a:endParaRPr kumimoji="1" lang="en-US" altLang="zh-TW"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8" name="Rectangle 2"/>
          <p:cNvSpPr txBox="1">
            <a:spLocks noChangeArrowheads="1"/>
          </p:cNvSpPr>
          <p:nvPr/>
        </p:nvSpPr>
        <p:spPr bwMode="auto">
          <a:xfrm>
            <a:off x="5508104" y="692696"/>
            <a:ext cx="3456384" cy="359619"/>
          </a:xfrm>
          <a:prstGeom prst="rect">
            <a:avLst/>
          </a:prstGeom>
          <a:noFill/>
          <a:ln w="9525">
            <a:solidFill>
              <a:schemeClr val="bg1"/>
            </a:solidFill>
            <a:prstDash val="dashDot"/>
            <a:miter lim="800000"/>
            <a:headEnd/>
            <a:tailEnd/>
          </a:ln>
        </p:spPr>
        <p:txBody>
          <a:bodyPr anchor="ctr"/>
          <a:lstStyle/>
          <a:p>
            <a:pPr algn="ctr">
              <a:lnSpc>
                <a:spcPct val="150000"/>
              </a:lnSpc>
            </a:pPr>
            <a:r>
              <a:rPr kumimoji="0" lang="en-US" altLang="zh-CN" sz="1600" dirty="0" smtClean="0">
                <a:solidFill>
                  <a:srgbClr val="FF0000"/>
                </a:solidFill>
              </a:rPr>
              <a:t>Over 200,000 installation worldwide</a:t>
            </a:r>
            <a:endParaRPr kumimoji="0" lang="en-US" altLang="zh-TW" sz="1600" dirty="0">
              <a:solidFill>
                <a:srgbClr val="FF0000"/>
              </a:solidFill>
            </a:endParaRPr>
          </a:p>
        </p:txBody>
      </p:sp>
      <p:sp>
        <p:nvSpPr>
          <p:cNvPr id="12" name="矩形 11"/>
          <p:cNvSpPr/>
          <p:nvPr/>
        </p:nvSpPr>
        <p:spPr>
          <a:xfrm>
            <a:off x="6732240" y="6488668"/>
            <a:ext cx="1747212" cy="369332"/>
          </a:xfrm>
          <a:prstGeom prst="rect">
            <a:avLst/>
          </a:prstGeom>
        </p:spPr>
        <p:txBody>
          <a:bodyPr wrap="square">
            <a:spAutoFit/>
          </a:bodyPr>
          <a:lstStyle/>
          <a:p>
            <a:r>
              <a:rPr lang="en-US" altLang="zh-TW" dirty="0" smtClean="0"/>
              <a:t>ESDS</a:t>
            </a:r>
            <a:r>
              <a:rPr lang="zh-TW" altLang="en-US" dirty="0" smtClean="0"/>
              <a:t> </a:t>
            </a:r>
            <a:r>
              <a:rPr lang="en-US" altLang="zh-TW" dirty="0" smtClean="0"/>
              <a:t>Series</a:t>
            </a:r>
            <a:endParaRPr lang="zh-TW" altLang="en-US" dirty="0"/>
          </a:p>
        </p:txBody>
      </p:sp>
      <p:sp>
        <p:nvSpPr>
          <p:cNvPr id="15" name="Rectangle 2"/>
          <p:cNvSpPr txBox="1">
            <a:spLocks noChangeArrowheads="1"/>
          </p:cNvSpPr>
          <p:nvPr/>
        </p:nvSpPr>
        <p:spPr bwMode="auto">
          <a:xfrm>
            <a:off x="323528" y="-99392"/>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zh-TW" sz="2900" b="1" i="0" u="none" strike="noStrike" kern="0" cap="none" spc="0" normalizeH="0" baseline="0" noProof="0" dirty="0" err="1" smtClean="0">
                <a:ln>
                  <a:noFill/>
                </a:ln>
                <a:solidFill>
                  <a:srgbClr val="0070C0"/>
                </a:solidFill>
                <a:effectLst/>
                <a:uLnTx/>
                <a:uFillTx/>
                <a:latin typeface="+mj-lt"/>
                <a:ea typeface="+mj-ea"/>
                <a:cs typeface="+mj-cs"/>
              </a:rPr>
              <a:t>EonStor</a:t>
            </a:r>
            <a:r>
              <a:rPr kumimoji="1" lang="zh-TW" altLang="en-US" sz="2900" b="1" i="0" u="none" strike="noStrike" kern="0" cap="none" spc="0" normalizeH="0" baseline="0" noProof="0" dirty="0" smtClean="0">
                <a:ln>
                  <a:noFill/>
                </a:ln>
                <a:solidFill>
                  <a:srgbClr val="0070C0"/>
                </a:solidFill>
                <a:effectLst/>
                <a:uLnTx/>
                <a:uFillTx/>
                <a:latin typeface="+mj-lt"/>
                <a:ea typeface="+mj-ea"/>
                <a:cs typeface="+mj-cs"/>
              </a:rPr>
              <a:t> </a:t>
            </a:r>
            <a:r>
              <a:rPr kumimoji="1" lang="en-US" altLang="zh-TW" sz="2900" b="1" i="0" u="none" strike="noStrike" kern="0" cap="none" spc="0" normalizeH="0" baseline="0" noProof="0" dirty="0" smtClean="0">
                <a:ln>
                  <a:noFill/>
                </a:ln>
                <a:solidFill>
                  <a:srgbClr val="0070C0"/>
                </a:solidFill>
                <a:effectLst/>
                <a:uLnTx/>
                <a:uFillTx/>
                <a:latin typeface="+mj-lt"/>
                <a:ea typeface="+mj-ea"/>
                <a:cs typeface="+mj-cs"/>
              </a:rPr>
              <a:t>High Performance </a:t>
            </a:r>
            <a:r>
              <a:rPr lang="en-US" altLang="zh-TW" sz="2900" b="1" kern="0" noProof="0" dirty="0" err="1" smtClean="0">
                <a:solidFill>
                  <a:srgbClr val="0070C0"/>
                </a:solidFill>
                <a:latin typeface="+mj-lt"/>
                <a:ea typeface="+mj-ea"/>
                <a:cs typeface="+mj-cs"/>
              </a:rPr>
              <a:t>iSCSI</a:t>
            </a:r>
            <a:r>
              <a:rPr lang="en-US" altLang="zh-TW" sz="2900" b="1" kern="0" dirty="0" smtClean="0">
                <a:solidFill>
                  <a:srgbClr val="0070C0"/>
                </a:solidFill>
                <a:latin typeface="+mj-lt"/>
                <a:ea typeface="+mj-ea"/>
                <a:cs typeface="+mj-cs"/>
              </a:rPr>
              <a:t> Storage</a:t>
            </a:r>
            <a:endParaRPr kumimoji="1" lang="zh-TW" altLang="en-US" sz="2900" b="0" i="0" u="none" strike="noStrike" kern="0" cap="none" spc="0" normalizeH="0" baseline="0" noProof="0" dirty="0">
              <a:ln>
                <a:noFill/>
              </a:ln>
              <a:solidFill>
                <a:schemeClr val="tx2"/>
              </a:solidFill>
              <a:effectLst/>
              <a:uLnTx/>
              <a:uFillTx/>
              <a:latin typeface="+mj-lt"/>
              <a:ea typeface="+mj-ea"/>
              <a:cs typeface="+mj-cs"/>
            </a:endParaRPr>
          </a:p>
        </p:txBody>
      </p:sp>
      <p:sp>
        <p:nvSpPr>
          <p:cNvPr id="16"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pic>
        <p:nvPicPr>
          <p:cNvPr id="17" name="Picture 6"/>
          <p:cNvPicPr>
            <a:picLocks noChangeAspect="1" noChangeArrowheads="1"/>
          </p:cNvPicPr>
          <p:nvPr/>
        </p:nvPicPr>
        <p:blipFill>
          <a:blip r:embed="rId4" cstate="print"/>
          <a:srcRect/>
          <a:stretch>
            <a:fillRect/>
          </a:stretch>
        </p:blipFill>
        <p:spPr bwMode="auto">
          <a:xfrm>
            <a:off x="971600" y="4725144"/>
            <a:ext cx="3110415" cy="1823666"/>
          </a:xfrm>
          <a:prstGeom prst="rect">
            <a:avLst/>
          </a:prstGeom>
          <a:noFill/>
          <a:ln w="9525">
            <a:noFill/>
            <a:miter lim="800000"/>
            <a:headEnd/>
            <a:tailEnd/>
          </a:ln>
        </p:spPr>
      </p:pic>
      <p:sp>
        <p:nvSpPr>
          <p:cNvPr id="18" name="矩形 17"/>
          <p:cNvSpPr/>
          <p:nvPr/>
        </p:nvSpPr>
        <p:spPr>
          <a:xfrm>
            <a:off x="971600" y="6488668"/>
            <a:ext cx="3168352" cy="369332"/>
          </a:xfrm>
          <a:prstGeom prst="rect">
            <a:avLst/>
          </a:prstGeom>
        </p:spPr>
        <p:txBody>
          <a:bodyPr wrap="square">
            <a:spAutoFit/>
          </a:bodyPr>
          <a:lstStyle/>
          <a:p>
            <a:r>
              <a:rPr lang="en-US" altLang="zh-TW" dirty="0" err="1" smtClean="0"/>
              <a:t>SANWatch</a:t>
            </a:r>
            <a:r>
              <a:rPr lang="en-US" altLang="zh-TW" dirty="0" smtClean="0"/>
              <a:t> Control Software</a:t>
            </a:r>
            <a:endParaRPr lang="zh-TW" altLang="en-US" dirty="0"/>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surveon.com/images/p_product/IP_CAM2400_2300_2320.jpg"/>
          <p:cNvPicPr>
            <a:picLocks noChangeAspect="1" noChangeArrowheads="1"/>
          </p:cNvPicPr>
          <p:nvPr/>
        </p:nvPicPr>
        <p:blipFill>
          <a:blip r:embed="rId3" cstate="screen"/>
          <a:srcRect/>
          <a:stretch>
            <a:fillRect/>
          </a:stretch>
        </p:blipFill>
        <p:spPr bwMode="auto">
          <a:xfrm>
            <a:off x="6232624" y="4304129"/>
            <a:ext cx="2731864" cy="1727895"/>
          </a:xfrm>
          <a:prstGeom prst="rect">
            <a:avLst/>
          </a:prstGeom>
          <a:noFill/>
          <a:ln w="9525">
            <a:noFill/>
            <a:miter lim="800000"/>
            <a:headEnd/>
            <a:tailEnd/>
          </a:ln>
        </p:spPr>
      </p:pic>
      <p:sp>
        <p:nvSpPr>
          <p:cNvPr id="6" name="投影片編號版面配置區 3"/>
          <p:cNvSpPr>
            <a:spLocks noGrp="1"/>
          </p:cNvSpPr>
          <p:nvPr>
            <p:ph type="sldNum" sz="quarter" idx="12"/>
          </p:nvPr>
        </p:nvSpPr>
        <p:spPr/>
        <p:txBody>
          <a:bodyPr/>
          <a:lstStyle/>
          <a:p>
            <a:fld id="{D5B312CC-07A2-4B39-BAEE-AEB796F3D43F}" type="slidenum">
              <a:rPr lang="en-US" altLang="zh-TW"/>
              <a:pPr/>
              <a:t>11</a:t>
            </a:fld>
            <a:endParaRPr lang="en-US" altLang="zh-TW"/>
          </a:p>
        </p:txBody>
      </p:sp>
      <p:sp>
        <p:nvSpPr>
          <p:cNvPr id="13" name="Rectangle 3"/>
          <p:cNvSpPr txBox="1">
            <a:spLocks noChangeArrowheads="1"/>
          </p:cNvSpPr>
          <p:nvPr/>
        </p:nvSpPr>
        <p:spPr bwMode="auto">
          <a:xfrm>
            <a:off x="467544" y="1052736"/>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a:lnSpc>
                <a:spcPct val="200000"/>
              </a:lnSpc>
              <a:spcBef>
                <a:spcPct val="20000"/>
              </a:spcBef>
              <a:buFontTx/>
              <a:buChar char="•"/>
              <a:defRPr/>
            </a:pPr>
            <a:r>
              <a:rPr lang="en-US" altLang="zh-TW" kern="0" dirty="0" smtClean="0">
                <a:latin typeface="+mn-lt"/>
                <a:ea typeface="+mn-ea"/>
              </a:rPr>
              <a:t>Support H.264 compression with 1920 x 1080 @ 25 fps</a:t>
            </a:r>
          </a:p>
          <a:p>
            <a:pPr marL="342900" lvl="0" indent="-342900" algn="l">
              <a:lnSpc>
                <a:spcPct val="200000"/>
              </a:lnSpc>
              <a:spcBef>
                <a:spcPct val="20000"/>
              </a:spcBef>
              <a:buFontTx/>
              <a:buChar char="•"/>
              <a:defRPr/>
            </a:pPr>
            <a:r>
              <a:rPr lang="en-US" altLang="zh-TW" kern="0" dirty="0" smtClean="0">
                <a:latin typeface="+mn-lt"/>
                <a:ea typeface="+mn-ea"/>
              </a:rPr>
              <a:t>Built-in SD Card support network supports failover and recovery</a:t>
            </a:r>
          </a:p>
          <a:p>
            <a:pPr marL="342900" lvl="0" indent="-342900" algn="l">
              <a:lnSpc>
                <a:spcPct val="200000"/>
              </a:lnSpc>
              <a:spcBef>
                <a:spcPct val="20000"/>
              </a:spcBef>
              <a:buFontTx/>
              <a:buChar char="•"/>
              <a:defRPr/>
            </a:pPr>
            <a:r>
              <a:rPr lang="en-US" altLang="zh-TW" kern="0" dirty="0" smtClean="0">
                <a:latin typeface="+mn-lt"/>
                <a:ea typeface="+mn-ea"/>
              </a:rPr>
              <a:t>Independent ISP supports 3D noise reduction, WDR, multi-zone HLC, De-fog</a:t>
            </a:r>
          </a:p>
          <a:p>
            <a:pPr marL="342900" lvl="0" indent="-342900" algn="l">
              <a:lnSpc>
                <a:spcPct val="200000"/>
              </a:lnSpc>
              <a:spcBef>
                <a:spcPct val="20000"/>
              </a:spcBef>
              <a:buFontTx/>
              <a:buChar char="•"/>
              <a:defRPr/>
            </a:pPr>
            <a:r>
              <a:rPr kumimoji="1" lang="en-US" altLang="zh-TW" b="0" i="0" u="none" strike="noStrike" kern="0" cap="none" spc="0" normalizeH="0" baseline="0" noProof="0" dirty="0" smtClean="0">
                <a:ln>
                  <a:noFill/>
                </a:ln>
                <a:solidFill>
                  <a:schemeClr val="tx1"/>
                </a:solidFill>
                <a:effectLst/>
                <a:uLnTx/>
                <a:uFillTx/>
                <a:latin typeface="+mn-lt"/>
                <a:ea typeface="+mn-ea"/>
                <a:cs typeface="+mn-cs"/>
              </a:rPr>
              <a:t>Support  standard RS-485,a</a:t>
            </a:r>
            <a:r>
              <a:rPr lang="en-US" altLang="zh-TW" kern="0" dirty="0" err="1" smtClean="0">
                <a:latin typeface="+mn-lt"/>
                <a:ea typeface="+mn-ea"/>
              </a:rPr>
              <a:t>udio</a:t>
            </a:r>
            <a:r>
              <a:rPr lang="en-US" altLang="zh-TW" kern="0" dirty="0" smtClean="0">
                <a:latin typeface="+mn-lt"/>
                <a:ea typeface="+mn-ea"/>
              </a:rPr>
              <a:t> and DI/O control</a:t>
            </a:r>
            <a:endParaRPr kumimoji="1" lang="en-US" altLang="zh-TW" b="0" i="0" u="none" strike="noStrike" kern="0" cap="none" spc="0" normalizeH="0" baseline="0" noProof="0" dirty="0" smtClean="0">
              <a:ln>
                <a:noFill/>
              </a:ln>
              <a:solidFill>
                <a:schemeClr val="tx1"/>
              </a:solidFill>
              <a:effectLst/>
              <a:uLnTx/>
              <a:uFillTx/>
              <a:latin typeface="+mn-lt"/>
              <a:ea typeface="+mn-ea"/>
              <a:cs typeface="+mn-cs"/>
            </a:endParaRPr>
          </a:p>
          <a:p>
            <a:pPr marL="342900" lvl="0" indent="-342900" algn="l">
              <a:lnSpc>
                <a:spcPct val="200000"/>
              </a:lnSpc>
              <a:spcBef>
                <a:spcPct val="20000"/>
              </a:spcBef>
              <a:buFontTx/>
              <a:buChar char="•"/>
              <a:defRPr/>
            </a:pPr>
            <a:r>
              <a:rPr lang="en-US" altLang="zh-TW" kern="0" dirty="0" smtClean="0">
                <a:latin typeface="+mn-lt"/>
                <a:ea typeface="+mn-ea"/>
              </a:rPr>
              <a:t>Full Aluminum body, High stability and</a:t>
            </a:r>
          </a:p>
          <a:p>
            <a:pPr marL="342900" lvl="0" indent="-342900" algn="l">
              <a:lnSpc>
                <a:spcPct val="200000"/>
              </a:lnSpc>
              <a:spcBef>
                <a:spcPct val="20000"/>
              </a:spcBef>
              <a:defRPr/>
            </a:pPr>
            <a:r>
              <a:rPr lang="en-US" altLang="zh-TW" kern="0" dirty="0" smtClean="0">
                <a:latin typeface="+mn-lt"/>
                <a:ea typeface="+mn-ea"/>
              </a:rPr>
              <a:t>      performance thermal design</a:t>
            </a:r>
          </a:p>
          <a:p>
            <a:pPr marL="342900" lvl="0" indent="-342900" algn="l">
              <a:lnSpc>
                <a:spcPct val="200000"/>
              </a:lnSpc>
              <a:spcBef>
                <a:spcPct val="20000"/>
              </a:spcBef>
              <a:buFontTx/>
              <a:buChar char="•"/>
              <a:defRPr/>
            </a:pPr>
            <a:r>
              <a:rPr lang="en-US" altLang="zh-TW" kern="0" noProof="0" dirty="0" smtClean="0">
                <a:latin typeface="+mn-lt"/>
                <a:ea typeface="+mn-ea"/>
              </a:rPr>
              <a:t>Advance Super Low Light</a:t>
            </a:r>
            <a:r>
              <a:rPr lang="zh-CN" altLang="en-US" kern="0" dirty="0" smtClean="0">
                <a:latin typeface="+mn-lt"/>
                <a:ea typeface="+mn-ea"/>
              </a:rPr>
              <a:t> </a:t>
            </a:r>
            <a:r>
              <a:rPr lang="en-US" altLang="zh-CN" kern="0" dirty="0" smtClean="0">
                <a:latin typeface="+mn-lt"/>
                <a:ea typeface="+mn-ea"/>
              </a:rPr>
              <a:t>enhancement mode</a:t>
            </a:r>
            <a:endParaRPr kumimoji="1" lang="en-US" altLang="zh-TW"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base" latinLnBrk="0" hangingPunct="1">
              <a:lnSpc>
                <a:spcPct val="200000"/>
              </a:lnSpc>
              <a:spcBef>
                <a:spcPct val="20000"/>
              </a:spcBef>
              <a:spcAft>
                <a:spcPct val="0"/>
              </a:spcAft>
              <a:buClrTx/>
              <a:buSzTx/>
              <a:buFontTx/>
              <a:buChar char="•"/>
              <a:tabLst/>
              <a:defRPr/>
            </a:pPr>
            <a:r>
              <a:rPr kumimoji="1" lang="en-US" altLang="zh-TW" b="0" i="0" u="none" strike="noStrike" kern="0" cap="none" spc="0" normalizeH="0" baseline="0" noProof="0" dirty="0" smtClean="0">
                <a:ln>
                  <a:noFill/>
                </a:ln>
                <a:solidFill>
                  <a:schemeClr val="tx1"/>
                </a:solidFill>
                <a:effectLst/>
                <a:uLnTx/>
                <a:uFillTx/>
                <a:latin typeface="+mn-lt"/>
                <a:ea typeface="+mn-ea"/>
                <a:cs typeface="+mn-cs"/>
              </a:rPr>
              <a:t>Supports full series 2M,3M</a:t>
            </a:r>
            <a:r>
              <a:rPr kumimoji="1" lang="en-US" altLang="zh-TW" b="0" i="0" u="none" strike="noStrike" kern="0" cap="none" spc="0" normalizeH="0" noProof="0" dirty="0" smtClean="0">
                <a:ln>
                  <a:noFill/>
                </a:ln>
                <a:solidFill>
                  <a:schemeClr val="tx1"/>
                </a:solidFill>
                <a:effectLst/>
                <a:uLnTx/>
                <a:uFillTx/>
                <a:latin typeface="+mn-lt"/>
                <a:ea typeface="+mn-ea"/>
                <a:cs typeface="+mn-cs"/>
              </a:rPr>
              <a:t> and 5M solution</a:t>
            </a:r>
            <a:endParaRPr kumimoji="1" lang="en-US" altLang="zh-TW"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200000"/>
              </a:lnSpc>
              <a:spcBef>
                <a:spcPct val="20000"/>
              </a:spcBef>
              <a:spcAft>
                <a:spcPct val="0"/>
              </a:spcAft>
              <a:buClrTx/>
              <a:buSzTx/>
              <a:tabLst/>
              <a:defRPr/>
            </a:pPr>
            <a:endParaRPr kumimoji="1" lang="en-US" altLang="zh-TW"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5" name="Rectangle 2"/>
          <p:cNvSpPr txBox="1">
            <a:spLocks noChangeArrowheads="1"/>
          </p:cNvSpPr>
          <p:nvPr/>
        </p:nvSpPr>
        <p:spPr bwMode="auto">
          <a:xfrm>
            <a:off x="323528" y="-99392"/>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zh-TW" sz="2900" b="1" i="0" u="none" strike="noStrike" kern="0" cap="none" spc="0" normalizeH="0" baseline="0" noProof="0" dirty="0" smtClean="0">
                <a:ln>
                  <a:noFill/>
                </a:ln>
                <a:solidFill>
                  <a:srgbClr val="0070C0"/>
                </a:solidFill>
                <a:effectLst/>
                <a:uLnTx/>
                <a:uFillTx/>
                <a:latin typeface="+mj-lt"/>
                <a:ea typeface="+mj-ea"/>
                <a:cs typeface="+mj-cs"/>
              </a:rPr>
              <a:t>CAM2311</a:t>
            </a:r>
            <a:r>
              <a:rPr kumimoji="1" lang="en-US" altLang="zh-TW" sz="2900" b="1" i="0" u="none" strike="noStrike" kern="0" cap="none" spc="0" normalizeH="0" noProof="0" dirty="0" smtClean="0">
                <a:ln>
                  <a:noFill/>
                </a:ln>
                <a:solidFill>
                  <a:srgbClr val="0070C0"/>
                </a:solidFill>
                <a:effectLst/>
                <a:uLnTx/>
                <a:uFillTx/>
                <a:latin typeface="+mj-lt"/>
                <a:ea typeface="+mj-ea"/>
                <a:cs typeface="+mj-cs"/>
              </a:rPr>
              <a:t> </a:t>
            </a:r>
            <a:r>
              <a:rPr kumimoji="1" lang="en-US" altLang="zh-CN" sz="2900" b="1" i="0" u="none" strike="noStrike" kern="0" cap="none" spc="0" normalizeH="0" noProof="0" dirty="0" smtClean="0">
                <a:ln>
                  <a:noFill/>
                </a:ln>
                <a:solidFill>
                  <a:srgbClr val="0070C0"/>
                </a:solidFill>
                <a:effectLst/>
                <a:uLnTx/>
                <a:uFillTx/>
                <a:latin typeface="+mj-lt"/>
                <a:ea typeface="+mj-ea"/>
                <a:cs typeface="+mj-cs"/>
              </a:rPr>
              <a:t>HD Camera Series</a:t>
            </a:r>
            <a:endParaRPr kumimoji="1" lang="zh-TW" altLang="en-US" sz="2900" b="0" i="0" u="none" strike="noStrike" kern="0" cap="none" spc="0" normalizeH="0" baseline="0" noProof="0" dirty="0">
              <a:ln>
                <a:noFill/>
              </a:ln>
              <a:solidFill>
                <a:schemeClr val="tx2"/>
              </a:solidFill>
              <a:effectLst/>
              <a:uLnTx/>
              <a:uFillTx/>
              <a:latin typeface="+mj-lt"/>
              <a:ea typeface="+mj-ea"/>
              <a:cs typeface="+mj-cs"/>
            </a:endParaRPr>
          </a:p>
        </p:txBody>
      </p:sp>
      <p:sp>
        <p:nvSpPr>
          <p:cNvPr id="16"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sp>
        <p:nvSpPr>
          <p:cNvPr id="17" name="矩形 16"/>
          <p:cNvSpPr/>
          <p:nvPr/>
        </p:nvSpPr>
        <p:spPr>
          <a:xfrm>
            <a:off x="6125772" y="5807005"/>
            <a:ext cx="2749471" cy="646331"/>
          </a:xfrm>
          <a:prstGeom prst="rect">
            <a:avLst/>
          </a:prstGeom>
        </p:spPr>
        <p:txBody>
          <a:bodyPr wrap="none">
            <a:spAutoFit/>
          </a:bodyPr>
          <a:lstStyle/>
          <a:p>
            <a:r>
              <a:rPr lang="en-US" altLang="zh-TW" kern="0" dirty="0" smtClean="0"/>
              <a:t>CAM2311 Series</a:t>
            </a:r>
          </a:p>
          <a:p>
            <a:r>
              <a:rPr lang="en-US" altLang="zh-TW" kern="0" dirty="0" smtClean="0"/>
              <a:t>Full HD Network Camera</a:t>
            </a:r>
            <a:endParaRPr lang="zh-TW" altLang="en-US" dirty="0"/>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12</a:t>
            </a:fld>
            <a:endParaRPr lang="en-US" altLang="zh-TW"/>
          </a:p>
        </p:txBody>
      </p:sp>
      <p:sp>
        <p:nvSpPr>
          <p:cNvPr id="15" name="Rectangle 2"/>
          <p:cNvSpPr txBox="1">
            <a:spLocks noChangeArrowheads="1"/>
          </p:cNvSpPr>
          <p:nvPr/>
        </p:nvSpPr>
        <p:spPr bwMode="auto">
          <a:xfrm>
            <a:off x="323528" y="-99392"/>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lnSpc>
                <a:spcPct val="120000"/>
              </a:lnSpc>
              <a:defRPr/>
            </a:pPr>
            <a:r>
              <a:rPr lang="en-US" altLang="zh-TW" sz="2900" b="1" kern="0" dirty="0" smtClean="0">
                <a:solidFill>
                  <a:srgbClr val="0070C0"/>
                </a:solidFill>
                <a:latin typeface="+mj-lt"/>
                <a:ea typeface="+mj-ea"/>
                <a:cs typeface="+mj-cs"/>
              </a:rPr>
              <a:t>Video example - low light traffic effect and the strengthening of low light condition</a:t>
            </a:r>
            <a:endParaRPr lang="zh-TW" altLang="en-US" sz="2900" b="1" kern="0" dirty="0">
              <a:solidFill>
                <a:srgbClr val="0070C0"/>
              </a:solidFill>
              <a:latin typeface="+mj-lt"/>
              <a:ea typeface="+mj-ea"/>
              <a:cs typeface="+mj-cs"/>
            </a:endParaRPr>
          </a:p>
        </p:txBody>
      </p:sp>
      <p:sp>
        <p:nvSpPr>
          <p:cNvPr id="16"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sp>
        <p:nvSpPr>
          <p:cNvPr id="9" name="矩形 8"/>
          <p:cNvSpPr/>
          <p:nvPr/>
        </p:nvSpPr>
        <p:spPr>
          <a:xfrm>
            <a:off x="2051720" y="5879013"/>
            <a:ext cx="6048672" cy="646331"/>
          </a:xfrm>
          <a:prstGeom prst="rect">
            <a:avLst/>
          </a:prstGeom>
        </p:spPr>
        <p:txBody>
          <a:bodyPr wrap="square">
            <a:spAutoFit/>
          </a:bodyPr>
          <a:lstStyle/>
          <a:p>
            <a:r>
              <a:rPr lang="en-US" altLang="zh-TW" dirty="0" smtClean="0">
                <a:hlinkClick r:id="rId3"/>
              </a:rPr>
              <a:t>http://v.youku.com/v_show/id_XNTM5MzE0OTg0.html</a:t>
            </a:r>
            <a:endParaRPr lang="en-US" altLang="zh-TW" dirty="0" smtClean="0"/>
          </a:p>
          <a:p>
            <a:endParaRPr lang="zh-TW" altLang="en-US" dirty="0"/>
          </a:p>
        </p:txBody>
      </p:sp>
      <p:sp>
        <p:nvSpPr>
          <p:cNvPr id="11" name="矩形 10"/>
          <p:cNvSpPr/>
          <p:nvPr/>
        </p:nvSpPr>
        <p:spPr>
          <a:xfrm>
            <a:off x="2195736" y="4509120"/>
            <a:ext cx="5832648" cy="646331"/>
          </a:xfrm>
          <a:prstGeom prst="rect">
            <a:avLst/>
          </a:prstGeom>
        </p:spPr>
        <p:txBody>
          <a:bodyPr wrap="square">
            <a:spAutoFit/>
          </a:bodyPr>
          <a:lstStyle/>
          <a:p>
            <a:r>
              <a:rPr lang="en-US" altLang="zh-TW" dirty="0" smtClean="0">
                <a:hlinkClick r:id="rId4"/>
              </a:rPr>
              <a:t>http://v.youku.com/v_show/id_XNTM5MzU3NzQ4.html</a:t>
            </a:r>
            <a:endParaRPr lang="en-US" altLang="zh-TW" dirty="0" smtClean="0"/>
          </a:p>
          <a:p>
            <a:endParaRPr lang="zh-TW" altLang="en-US" dirty="0"/>
          </a:p>
        </p:txBody>
      </p:sp>
      <p:pic>
        <p:nvPicPr>
          <p:cNvPr id="67586" name="Picture 2" descr="优酷网-中国第一视频网,提供视频播放,视频发布,视频搜索"/>
          <p:cNvPicPr>
            <a:picLocks noChangeAspect="1" noChangeArrowheads="1"/>
          </p:cNvPicPr>
          <p:nvPr/>
        </p:nvPicPr>
        <p:blipFill>
          <a:blip r:embed="rId5" cstate="print"/>
          <a:srcRect/>
          <a:stretch>
            <a:fillRect/>
          </a:stretch>
        </p:blipFill>
        <p:spPr bwMode="auto">
          <a:xfrm>
            <a:off x="755576" y="4725144"/>
            <a:ext cx="838200" cy="209550"/>
          </a:xfrm>
          <a:prstGeom prst="rect">
            <a:avLst/>
          </a:prstGeom>
          <a:noFill/>
        </p:spPr>
      </p:pic>
      <p:pic>
        <p:nvPicPr>
          <p:cNvPr id="12" name="Picture 2" descr="优酷网-中国第一视频网,提供视频播放,视频发布,视频搜索"/>
          <p:cNvPicPr>
            <a:picLocks noChangeAspect="1" noChangeArrowheads="1"/>
          </p:cNvPicPr>
          <p:nvPr/>
        </p:nvPicPr>
        <p:blipFill>
          <a:blip r:embed="rId5" cstate="print"/>
          <a:srcRect/>
          <a:stretch>
            <a:fillRect/>
          </a:stretch>
        </p:blipFill>
        <p:spPr bwMode="auto">
          <a:xfrm>
            <a:off x="827584" y="6165304"/>
            <a:ext cx="838200" cy="209550"/>
          </a:xfrm>
          <a:prstGeom prst="rect">
            <a:avLst/>
          </a:prstGeom>
          <a:noFill/>
        </p:spPr>
      </p:pic>
      <p:sp>
        <p:nvSpPr>
          <p:cNvPr id="14" name="矩形 13"/>
          <p:cNvSpPr/>
          <p:nvPr/>
        </p:nvSpPr>
        <p:spPr>
          <a:xfrm>
            <a:off x="395536" y="4221089"/>
            <a:ext cx="4752528" cy="369332"/>
          </a:xfrm>
          <a:prstGeom prst="rect">
            <a:avLst/>
          </a:prstGeom>
        </p:spPr>
        <p:txBody>
          <a:bodyPr wrap="square">
            <a:spAutoFit/>
          </a:bodyPr>
          <a:lstStyle/>
          <a:p>
            <a:pPr algn="l"/>
            <a:r>
              <a:rPr lang="en-US" altLang="zh-CN" kern="0" dirty="0" smtClean="0">
                <a:solidFill>
                  <a:schemeClr val="tx2"/>
                </a:solidFill>
              </a:rPr>
              <a:t>Low light license plate example</a:t>
            </a:r>
            <a:endParaRPr lang="zh-TW" altLang="en-US" dirty="0"/>
          </a:p>
        </p:txBody>
      </p:sp>
      <p:sp>
        <p:nvSpPr>
          <p:cNvPr id="19" name="Rectangle 2"/>
          <p:cNvSpPr txBox="1">
            <a:spLocks noChangeArrowheads="1"/>
          </p:cNvSpPr>
          <p:nvPr/>
        </p:nvSpPr>
        <p:spPr bwMode="auto">
          <a:xfrm>
            <a:off x="323528" y="4149080"/>
            <a:ext cx="8280920" cy="1008112"/>
          </a:xfrm>
          <a:prstGeom prst="rect">
            <a:avLst/>
          </a:prstGeom>
          <a:noFill/>
          <a:ln w="9525">
            <a:solidFill>
              <a:srgbClr val="000080"/>
            </a:solidFill>
            <a:prstDash val="dashDot"/>
            <a:miter lim="800000"/>
            <a:headEnd/>
            <a:tailEnd/>
          </a:ln>
        </p:spPr>
        <p:txBody>
          <a:bodyPr anchor="t"/>
          <a:lstStyle/>
          <a:p>
            <a:pPr algn="ctr">
              <a:lnSpc>
                <a:spcPct val="150000"/>
              </a:lnSpc>
            </a:pPr>
            <a:endParaRPr kumimoji="0" lang="en-US" altLang="zh-TW" dirty="0" smtClean="0"/>
          </a:p>
          <a:p>
            <a:pPr algn="ctr">
              <a:lnSpc>
                <a:spcPct val="150000"/>
              </a:lnSpc>
            </a:pPr>
            <a:endParaRPr kumimoji="0" lang="en-US" altLang="zh-TW" dirty="0" smtClean="0"/>
          </a:p>
          <a:p>
            <a:pPr algn="ctr">
              <a:lnSpc>
                <a:spcPct val="150000"/>
              </a:lnSpc>
            </a:pPr>
            <a:endParaRPr kumimoji="0" lang="en-US" altLang="zh-TW" dirty="0"/>
          </a:p>
        </p:txBody>
      </p:sp>
      <p:sp>
        <p:nvSpPr>
          <p:cNvPr id="20" name="Rectangle 2"/>
          <p:cNvSpPr txBox="1">
            <a:spLocks noChangeArrowheads="1"/>
          </p:cNvSpPr>
          <p:nvPr/>
        </p:nvSpPr>
        <p:spPr bwMode="auto">
          <a:xfrm>
            <a:off x="323528" y="5445224"/>
            <a:ext cx="8280920" cy="1008112"/>
          </a:xfrm>
          <a:prstGeom prst="rect">
            <a:avLst/>
          </a:prstGeom>
          <a:noFill/>
          <a:ln w="9525">
            <a:solidFill>
              <a:srgbClr val="000080"/>
            </a:solidFill>
            <a:prstDash val="dashDot"/>
            <a:miter lim="800000"/>
            <a:headEnd/>
            <a:tailEnd/>
          </a:ln>
        </p:spPr>
        <p:txBody>
          <a:bodyPr anchor="t"/>
          <a:lstStyle/>
          <a:p>
            <a:pPr algn="ctr">
              <a:lnSpc>
                <a:spcPct val="150000"/>
              </a:lnSpc>
            </a:pPr>
            <a:endParaRPr kumimoji="0" lang="en-US" altLang="zh-TW" dirty="0" smtClean="0"/>
          </a:p>
          <a:p>
            <a:pPr algn="ctr">
              <a:lnSpc>
                <a:spcPct val="150000"/>
              </a:lnSpc>
            </a:pPr>
            <a:endParaRPr kumimoji="0" lang="en-US" altLang="zh-TW" dirty="0" smtClean="0"/>
          </a:p>
          <a:p>
            <a:pPr algn="ctr">
              <a:lnSpc>
                <a:spcPct val="150000"/>
              </a:lnSpc>
            </a:pPr>
            <a:endParaRPr kumimoji="0" lang="en-US" altLang="zh-TW" dirty="0"/>
          </a:p>
        </p:txBody>
      </p:sp>
      <p:pic>
        <p:nvPicPr>
          <p:cNvPr id="67588" name="Picture 4" descr="http://www.surveon.com/images/support/images_2M_2311P_night_1.jpg"/>
          <p:cNvPicPr>
            <a:picLocks noChangeAspect="1" noChangeArrowheads="1"/>
          </p:cNvPicPr>
          <p:nvPr/>
        </p:nvPicPr>
        <p:blipFill>
          <a:blip r:embed="rId6" cstate="print"/>
          <a:srcRect/>
          <a:stretch>
            <a:fillRect/>
          </a:stretch>
        </p:blipFill>
        <p:spPr bwMode="auto">
          <a:xfrm>
            <a:off x="467544" y="1340768"/>
            <a:ext cx="3460366" cy="2189213"/>
          </a:xfrm>
          <a:prstGeom prst="rect">
            <a:avLst/>
          </a:prstGeom>
          <a:noFill/>
        </p:spPr>
      </p:pic>
      <p:pic>
        <p:nvPicPr>
          <p:cNvPr id="67590" name="Picture 6" descr="http://www.surveon.com/images/support/images_CAM2321_1.3M_LowLigh.jpg"/>
          <p:cNvPicPr>
            <a:picLocks noChangeAspect="1" noChangeArrowheads="1"/>
          </p:cNvPicPr>
          <p:nvPr/>
        </p:nvPicPr>
        <p:blipFill>
          <a:blip r:embed="rId7" cstate="print"/>
          <a:srcRect/>
          <a:stretch>
            <a:fillRect/>
          </a:stretch>
        </p:blipFill>
        <p:spPr bwMode="auto">
          <a:xfrm>
            <a:off x="4788024" y="1340768"/>
            <a:ext cx="3460366" cy="2189213"/>
          </a:xfrm>
          <a:prstGeom prst="rect">
            <a:avLst/>
          </a:prstGeom>
          <a:noFill/>
        </p:spPr>
      </p:pic>
      <p:sp>
        <p:nvSpPr>
          <p:cNvPr id="17" name="矩形 16"/>
          <p:cNvSpPr/>
          <p:nvPr/>
        </p:nvSpPr>
        <p:spPr>
          <a:xfrm>
            <a:off x="323528" y="5517232"/>
            <a:ext cx="4506362" cy="369332"/>
          </a:xfrm>
          <a:prstGeom prst="rect">
            <a:avLst/>
          </a:prstGeom>
        </p:spPr>
        <p:txBody>
          <a:bodyPr wrap="none">
            <a:spAutoFit/>
          </a:bodyPr>
          <a:lstStyle/>
          <a:p>
            <a:pPr algn="l"/>
            <a:r>
              <a:rPr lang="en-US" altLang="zh-CN" kern="0" dirty="0" smtClean="0">
                <a:solidFill>
                  <a:schemeClr val="tx2"/>
                </a:solidFill>
              </a:rPr>
              <a:t>Extremely low light enhancement example</a:t>
            </a:r>
            <a:endParaRPr lang="zh-TW" altLang="en-US" dirty="0"/>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編號版面配置區 3"/>
          <p:cNvSpPr>
            <a:spLocks noGrp="1"/>
          </p:cNvSpPr>
          <p:nvPr>
            <p:ph type="sldNum" sz="quarter" idx="12"/>
          </p:nvPr>
        </p:nvSpPr>
        <p:spPr>
          <a:noFill/>
        </p:spPr>
        <p:txBody>
          <a:bodyPr/>
          <a:lstStyle/>
          <a:p>
            <a:fld id="{FD159E0F-3608-4791-86E9-11D9D73B4E32}" type="slidenum">
              <a:rPr lang="en-US" altLang="zh-TW" smtClean="0">
                <a:ea typeface="新細明體" charset="-120"/>
              </a:rPr>
              <a:pPr/>
              <a:t>13</a:t>
            </a:fld>
            <a:endParaRPr lang="en-US" altLang="zh-TW" smtClean="0">
              <a:ea typeface="新細明體" charset="-120"/>
            </a:endParaRPr>
          </a:p>
        </p:txBody>
      </p:sp>
      <p:pic>
        <p:nvPicPr>
          <p:cNvPr id="32772" name="Picture 2" descr="Keywords: Glasgow Photographic Survey 1955, night, rain, street lights, streetscenes"/>
          <p:cNvPicPr>
            <a:picLocks noChangeAspect="1" noChangeArrowheads="1"/>
          </p:cNvPicPr>
          <p:nvPr/>
        </p:nvPicPr>
        <p:blipFill>
          <a:blip r:embed="rId3" cstate="print"/>
          <a:srcRect/>
          <a:stretch>
            <a:fillRect/>
          </a:stretch>
        </p:blipFill>
        <p:spPr bwMode="auto">
          <a:xfrm>
            <a:off x="179388" y="1989138"/>
            <a:ext cx="4645025" cy="3600450"/>
          </a:xfrm>
          <a:prstGeom prst="rect">
            <a:avLst/>
          </a:prstGeom>
          <a:noFill/>
          <a:ln w="9525">
            <a:noFill/>
            <a:miter lim="800000"/>
            <a:headEnd/>
            <a:tailEnd/>
          </a:ln>
        </p:spPr>
      </p:pic>
      <p:pic>
        <p:nvPicPr>
          <p:cNvPr id="32773" name="Picture 4" descr="http://t0.gstatic.com/images?q=tbn:ANd9GcSYBoa7VSbeju1f1as2NcQfD8m3N82t0QFr2Qvvpg1ZDIcUkDqm"/>
          <p:cNvPicPr>
            <a:picLocks noChangeAspect="1" noChangeArrowheads="1"/>
          </p:cNvPicPr>
          <p:nvPr/>
        </p:nvPicPr>
        <p:blipFill>
          <a:blip r:embed="rId4" cstate="print"/>
          <a:srcRect/>
          <a:stretch>
            <a:fillRect/>
          </a:stretch>
        </p:blipFill>
        <p:spPr bwMode="auto">
          <a:xfrm>
            <a:off x="5076825" y="1989138"/>
            <a:ext cx="3657600" cy="1500187"/>
          </a:xfrm>
          <a:prstGeom prst="rect">
            <a:avLst/>
          </a:prstGeom>
          <a:noFill/>
          <a:ln w="9525">
            <a:noFill/>
            <a:miter lim="800000"/>
            <a:headEnd/>
            <a:tailEnd/>
          </a:ln>
        </p:spPr>
      </p:pic>
      <p:sp>
        <p:nvSpPr>
          <p:cNvPr id="32774" name="矩形 14"/>
          <p:cNvSpPr>
            <a:spLocks noChangeArrowheads="1"/>
          </p:cNvSpPr>
          <p:nvPr/>
        </p:nvSpPr>
        <p:spPr bwMode="auto">
          <a:xfrm>
            <a:off x="5076825" y="3984343"/>
            <a:ext cx="3743325" cy="1338828"/>
          </a:xfrm>
          <a:prstGeom prst="rect">
            <a:avLst/>
          </a:prstGeom>
          <a:solidFill>
            <a:srgbClr val="FFFF99">
              <a:alpha val="61176"/>
            </a:srgbClr>
          </a:solidFill>
          <a:ln w="9525">
            <a:noFill/>
            <a:miter lim="800000"/>
            <a:headEnd/>
            <a:tailEnd/>
          </a:ln>
        </p:spPr>
        <p:txBody>
          <a:bodyPr anchor="ctr">
            <a:spAutoFit/>
          </a:bodyPr>
          <a:lstStyle/>
          <a:p>
            <a:pPr>
              <a:lnSpc>
                <a:spcPct val="150000"/>
              </a:lnSpc>
            </a:pPr>
            <a:r>
              <a:rPr lang="en-US" altLang="zh-CN" dirty="0" smtClean="0">
                <a:solidFill>
                  <a:srgbClr val="FF0000"/>
                </a:solidFill>
              </a:rPr>
              <a:t>Suitable for intersection installation and could setup up to four separate areas for HLC control</a:t>
            </a:r>
            <a:endParaRPr lang="zh-TW" altLang="en-US" dirty="0">
              <a:solidFill>
                <a:srgbClr val="FF0000"/>
              </a:solidFill>
            </a:endParaRPr>
          </a:p>
        </p:txBody>
      </p:sp>
      <p:sp>
        <p:nvSpPr>
          <p:cNvPr id="7" name="Rectangle 8"/>
          <p:cNvSpPr txBox="1">
            <a:spLocks/>
          </p:cNvSpPr>
          <p:nvPr/>
        </p:nvSpPr>
        <p:spPr bwMode="auto">
          <a:xfrm>
            <a:off x="457200" y="44450"/>
            <a:ext cx="843528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lnSpc>
                <a:spcPct val="110000"/>
              </a:lnSpc>
              <a:defRPr/>
            </a:pPr>
            <a:r>
              <a:rPr lang="en-US" altLang="zh-CN" sz="3200" b="1" dirty="0" smtClean="0">
                <a:solidFill>
                  <a:srgbClr val="6094CE"/>
                </a:solidFill>
                <a:latin typeface="Calibri" pitchFamily="34" charset="0"/>
              </a:rPr>
              <a:t>Multi-channels HLC @ city surveillance application</a:t>
            </a:r>
            <a:endParaRPr kumimoji="1" lang="en-US" altLang="zh-TW" sz="3200" b="1" i="0" u="none" strike="noStrike" kern="1200" cap="none" spc="0" normalizeH="0" baseline="0" noProof="0" dirty="0" smtClean="0">
              <a:ln>
                <a:noFill/>
              </a:ln>
              <a:solidFill>
                <a:srgbClr val="6094CE"/>
              </a:solidFill>
              <a:effectLst/>
              <a:uLnTx/>
              <a:uFillTx/>
              <a:latin typeface="Calibri" pitchFamily="34" charset="0"/>
              <a:ea typeface="新細明體" charset="-120"/>
              <a:cs typeface="+mn-cs"/>
            </a:endParaRPr>
          </a:p>
        </p:txBody>
      </p:sp>
      <p:sp>
        <p:nvSpPr>
          <p:cNvPr id="8"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pPr algn="l"/>
            <a:endParaRPr lang="zh-TW" altLang="en-US">
              <a:solidFill>
                <a:srgbClr val="000000"/>
              </a:solidFill>
              <a:latin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編號版面配置區 3"/>
          <p:cNvSpPr>
            <a:spLocks noGrp="1"/>
          </p:cNvSpPr>
          <p:nvPr>
            <p:ph type="sldNum" sz="quarter" idx="12"/>
          </p:nvPr>
        </p:nvSpPr>
        <p:spPr>
          <a:noFill/>
        </p:spPr>
        <p:txBody>
          <a:bodyPr/>
          <a:lstStyle/>
          <a:p>
            <a:fld id="{9589D3D5-75B2-4B1D-BB9B-7B2FD63E2BA8}" type="slidenum">
              <a:rPr lang="en-US" altLang="zh-TW" smtClean="0">
                <a:ea typeface="新細明體" charset="-120"/>
              </a:rPr>
              <a:pPr/>
              <a:t>14</a:t>
            </a:fld>
            <a:endParaRPr lang="en-US" altLang="zh-TW" smtClean="0">
              <a:ea typeface="新細明體" charset="-120"/>
            </a:endParaRPr>
          </a:p>
        </p:txBody>
      </p:sp>
      <p:sp>
        <p:nvSpPr>
          <p:cNvPr id="33795" name="Rectangle 8"/>
          <p:cNvSpPr>
            <a:spLocks noGrp="1"/>
          </p:cNvSpPr>
          <p:nvPr>
            <p:ph type="title" idx="4294967295"/>
          </p:nvPr>
        </p:nvSpPr>
        <p:spPr>
          <a:xfrm>
            <a:off x="457200" y="44450"/>
            <a:ext cx="8229600" cy="1143000"/>
          </a:xfrm>
          <a:noFill/>
        </p:spPr>
        <p:txBody>
          <a:bodyPr/>
          <a:lstStyle/>
          <a:p>
            <a:pPr algn="l" eaLnBrk="1" hangingPunct="1">
              <a:lnSpc>
                <a:spcPct val="110000"/>
              </a:lnSpc>
            </a:pPr>
            <a:r>
              <a:rPr lang="en-US" altLang="zh-CN" sz="3200" b="1" kern="1200" dirty="0" smtClean="0">
                <a:solidFill>
                  <a:srgbClr val="6094CE"/>
                </a:solidFill>
                <a:latin typeface="Calibri" pitchFamily="34" charset="0"/>
                <a:ea typeface="新細明體" charset="-120"/>
                <a:cs typeface="+mn-cs"/>
              </a:rPr>
              <a:t>Auto De-fog</a:t>
            </a:r>
            <a:endParaRPr lang="en-US" altLang="zh-TW" sz="3200" b="1" kern="1200" dirty="0" smtClean="0">
              <a:solidFill>
                <a:srgbClr val="6094CE"/>
              </a:solidFill>
              <a:latin typeface="Calibri" pitchFamily="34" charset="0"/>
              <a:ea typeface="新細明體" charset="-120"/>
              <a:cs typeface="+mn-cs"/>
            </a:endParaRPr>
          </a:p>
        </p:txBody>
      </p:sp>
      <p:sp>
        <p:nvSpPr>
          <p:cNvPr id="33796" name="矩形 14"/>
          <p:cNvSpPr>
            <a:spLocks noChangeArrowheads="1"/>
          </p:cNvSpPr>
          <p:nvPr/>
        </p:nvSpPr>
        <p:spPr bwMode="auto">
          <a:xfrm>
            <a:off x="611188" y="3226927"/>
            <a:ext cx="3384550" cy="388568"/>
          </a:xfrm>
          <a:prstGeom prst="rect">
            <a:avLst/>
          </a:prstGeom>
          <a:solidFill>
            <a:srgbClr val="FFFF99">
              <a:alpha val="61176"/>
            </a:srgbClr>
          </a:solidFill>
          <a:ln w="9525">
            <a:noFill/>
            <a:miter lim="800000"/>
            <a:headEnd/>
            <a:tailEnd/>
          </a:ln>
        </p:spPr>
        <p:txBody>
          <a:bodyPr anchor="ctr">
            <a:spAutoFit/>
          </a:bodyPr>
          <a:lstStyle/>
          <a:p>
            <a:pPr>
              <a:lnSpc>
                <a:spcPct val="150000"/>
              </a:lnSpc>
            </a:pPr>
            <a:r>
              <a:rPr lang="en-US" altLang="zh-TW" sz="1400" dirty="0" smtClean="0">
                <a:solidFill>
                  <a:srgbClr val="FF0000"/>
                </a:solidFill>
                <a:latin typeface="Lucida Sans Unicode" pitchFamily="34" charset="0"/>
                <a:ea typeface="新細明體" pitchFamily="18" charset="-120"/>
              </a:rPr>
              <a:t>River / Port Monitoring</a:t>
            </a:r>
            <a:endParaRPr lang="zh-TW" altLang="en-US" sz="1400" dirty="0" smtClean="0">
              <a:solidFill>
                <a:srgbClr val="FF0000"/>
              </a:solidFill>
              <a:latin typeface="Arial" pitchFamily="34" charset="0"/>
              <a:ea typeface="新細明體" pitchFamily="18" charset="-120"/>
            </a:endParaRPr>
          </a:p>
        </p:txBody>
      </p:sp>
      <p:pic>
        <p:nvPicPr>
          <p:cNvPr id="33797" name="Picture 6" descr="http://media-cdn.tripadvisor.com/media/photo-s/02/51/b2/17/the-clyde-under-heavy.jpg"/>
          <p:cNvPicPr>
            <a:picLocks noChangeAspect="1" noChangeArrowheads="1"/>
          </p:cNvPicPr>
          <p:nvPr/>
        </p:nvPicPr>
        <p:blipFill>
          <a:blip r:embed="rId3" cstate="print"/>
          <a:srcRect/>
          <a:stretch>
            <a:fillRect/>
          </a:stretch>
        </p:blipFill>
        <p:spPr bwMode="auto">
          <a:xfrm>
            <a:off x="611188" y="1052661"/>
            <a:ext cx="3384550" cy="2111375"/>
          </a:xfrm>
          <a:prstGeom prst="rect">
            <a:avLst/>
          </a:prstGeom>
          <a:noFill/>
          <a:ln w="9525">
            <a:noFill/>
            <a:miter lim="800000"/>
            <a:headEnd/>
            <a:tailEnd/>
          </a:ln>
        </p:spPr>
      </p:pic>
      <p:pic>
        <p:nvPicPr>
          <p:cNvPr id="33798" name="Picture 2" descr="http://t1.gstatic.com/images?q=tbn:ANd9GcQ3ZzBgyZxmQb_lfQFrXEKxFsq4Wf8HU_XmA0WJm9qEQiLAyAbR"/>
          <p:cNvPicPr>
            <a:picLocks noChangeAspect="1" noChangeArrowheads="1"/>
          </p:cNvPicPr>
          <p:nvPr/>
        </p:nvPicPr>
        <p:blipFill>
          <a:blip r:embed="rId4" cstate="print"/>
          <a:srcRect/>
          <a:stretch>
            <a:fillRect/>
          </a:stretch>
        </p:blipFill>
        <p:spPr bwMode="auto">
          <a:xfrm>
            <a:off x="4835525" y="1052661"/>
            <a:ext cx="3336925" cy="2122488"/>
          </a:xfrm>
          <a:prstGeom prst="rect">
            <a:avLst/>
          </a:prstGeom>
          <a:noFill/>
          <a:ln w="9525">
            <a:noFill/>
            <a:miter lim="800000"/>
            <a:headEnd/>
            <a:tailEnd/>
          </a:ln>
        </p:spPr>
      </p:pic>
      <p:sp>
        <p:nvSpPr>
          <p:cNvPr id="33799" name="矩形 8"/>
          <p:cNvSpPr>
            <a:spLocks noChangeArrowheads="1"/>
          </p:cNvSpPr>
          <p:nvPr/>
        </p:nvSpPr>
        <p:spPr bwMode="auto">
          <a:xfrm>
            <a:off x="4859338" y="3226133"/>
            <a:ext cx="3384550" cy="388568"/>
          </a:xfrm>
          <a:prstGeom prst="rect">
            <a:avLst/>
          </a:prstGeom>
          <a:solidFill>
            <a:srgbClr val="FFFF99">
              <a:alpha val="61176"/>
            </a:srgbClr>
          </a:solidFill>
          <a:ln w="9525">
            <a:noFill/>
            <a:miter lim="800000"/>
            <a:headEnd/>
            <a:tailEnd/>
          </a:ln>
        </p:spPr>
        <p:txBody>
          <a:bodyPr anchor="ctr">
            <a:spAutoFit/>
          </a:bodyPr>
          <a:lstStyle/>
          <a:p>
            <a:pPr>
              <a:lnSpc>
                <a:spcPct val="150000"/>
              </a:lnSpc>
            </a:pPr>
            <a:r>
              <a:rPr lang="en-US" altLang="zh-TW" sz="1400" dirty="0" smtClean="0">
                <a:solidFill>
                  <a:srgbClr val="FF0000"/>
                </a:solidFill>
                <a:latin typeface="Lucida Sans Unicode" pitchFamily="34" charset="0"/>
                <a:ea typeface="新細明體" pitchFamily="18" charset="-120"/>
              </a:rPr>
              <a:t>Traffic Monitoring</a:t>
            </a:r>
            <a:endParaRPr lang="zh-TW" altLang="en-US" sz="1400" dirty="0" smtClean="0">
              <a:solidFill>
                <a:srgbClr val="FF0000"/>
              </a:solidFill>
              <a:latin typeface="Arial" pitchFamily="34" charset="0"/>
              <a:ea typeface="新細明體" pitchFamily="18" charset="-120"/>
            </a:endParaRPr>
          </a:p>
        </p:txBody>
      </p:sp>
      <p:pic>
        <p:nvPicPr>
          <p:cNvPr id="33800" name="Picture 4" descr="http://t3.gstatic.com/images?q=tbn:ANd9GcQaRKdZhr3MHmwLz3WcR0zfzV66QKDw5XlpRc-Pvy1WNvCPE_efoA"/>
          <p:cNvPicPr>
            <a:picLocks noChangeAspect="1" noChangeArrowheads="1"/>
          </p:cNvPicPr>
          <p:nvPr/>
        </p:nvPicPr>
        <p:blipFill>
          <a:blip r:embed="rId5" cstate="print"/>
          <a:srcRect/>
          <a:stretch>
            <a:fillRect/>
          </a:stretch>
        </p:blipFill>
        <p:spPr bwMode="auto">
          <a:xfrm>
            <a:off x="611188" y="3787924"/>
            <a:ext cx="3384550" cy="2160587"/>
          </a:xfrm>
          <a:prstGeom prst="rect">
            <a:avLst/>
          </a:prstGeom>
          <a:noFill/>
          <a:ln w="9525">
            <a:noFill/>
            <a:miter lim="800000"/>
            <a:headEnd/>
            <a:tailEnd/>
          </a:ln>
        </p:spPr>
      </p:pic>
      <p:sp>
        <p:nvSpPr>
          <p:cNvPr id="33801" name="矩形 10"/>
          <p:cNvSpPr>
            <a:spLocks noChangeArrowheads="1"/>
          </p:cNvSpPr>
          <p:nvPr/>
        </p:nvSpPr>
        <p:spPr bwMode="auto">
          <a:xfrm>
            <a:off x="611188" y="5978859"/>
            <a:ext cx="3384550" cy="388568"/>
          </a:xfrm>
          <a:prstGeom prst="rect">
            <a:avLst/>
          </a:prstGeom>
          <a:solidFill>
            <a:srgbClr val="FFFF99">
              <a:alpha val="61176"/>
            </a:srgbClr>
          </a:solidFill>
          <a:ln w="9525">
            <a:noFill/>
            <a:miter lim="800000"/>
            <a:headEnd/>
            <a:tailEnd/>
          </a:ln>
        </p:spPr>
        <p:txBody>
          <a:bodyPr anchor="ctr">
            <a:spAutoFit/>
          </a:bodyPr>
          <a:lstStyle/>
          <a:p>
            <a:pPr>
              <a:lnSpc>
                <a:spcPct val="150000"/>
              </a:lnSpc>
            </a:pPr>
            <a:r>
              <a:rPr lang="en-US" altLang="zh-TW" sz="1400" dirty="0" smtClean="0">
                <a:solidFill>
                  <a:srgbClr val="FF0000"/>
                </a:solidFill>
                <a:latin typeface="Lucida Sans Unicode" pitchFamily="34" charset="0"/>
                <a:ea typeface="新細明體" pitchFamily="18" charset="-120"/>
              </a:rPr>
              <a:t>Public Utility / Facility</a:t>
            </a:r>
            <a:endParaRPr lang="zh-TW" altLang="en-US" sz="1400" dirty="0" smtClean="0">
              <a:solidFill>
                <a:srgbClr val="FF0000"/>
              </a:solidFill>
              <a:latin typeface="Arial" pitchFamily="34" charset="0"/>
              <a:ea typeface="新細明體" pitchFamily="18" charset="-120"/>
            </a:endParaRPr>
          </a:p>
        </p:txBody>
      </p:sp>
      <p:pic>
        <p:nvPicPr>
          <p:cNvPr id="33802" name="Picture 6" descr="http://t0.gstatic.com/images?q=tbn:ANd9GcR_2Q3vK_yLU3884AIJJUAlM0yEgSU6l3XefXtapzPKesgIoZfWsg"/>
          <p:cNvPicPr>
            <a:picLocks noChangeAspect="1" noChangeArrowheads="1"/>
          </p:cNvPicPr>
          <p:nvPr/>
        </p:nvPicPr>
        <p:blipFill>
          <a:blip r:embed="rId6" cstate="print"/>
          <a:srcRect/>
          <a:stretch>
            <a:fillRect/>
          </a:stretch>
        </p:blipFill>
        <p:spPr bwMode="auto">
          <a:xfrm>
            <a:off x="4859338" y="3795861"/>
            <a:ext cx="3313112" cy="2225675"/>
          </a:xfrm>
          <a:prstGeom prst="rect">
            <a:avLst/>
          </a:prstGeom>
          <a:noFill/>
          <a:ln w="9525">
            <a:noFill/>
            <a:miter lim="800000"/>
            <a:headEnd/>
            <a:tailEnd/>
          </a:ln>
        </p:spPr>
      </p:pic>
      <p:sp>
        <p:nvSpPr>
          <p:cNvPr id="33803" name="矩形 12"/>
          <p:cNvSpPr>
            <a:spLocks noChangeArrowheads="1"/>
          </p:cNvSpPr>
          <p:nvPr/>
        </p:nvSpPr>
        <p:spPr bwMode="auto">
          <a:xfrm>
            <a:off x="4859338" y="6064399"/>
            <a:ext cx="3384550" cy="388937"/>
          </a:xfrm>
          <a:prstGeom prst="rect">
            <a:avLst/>
          </a:prstGeom>
          <a:solidFill>
            <a:srgbClr val="FFFF99">
              <a:alpha val="61176"/>
            </a:srgbClr>
          </a:solidFill>
          <a:ln w="9525">
            <a:noFill/>
            <a:miter lim="800000"/>
            <a:headEnd/>
            <a:tailEnd/>
          </a:ln>
        </p:spPr>
        <p:txBody>
          <a:bodyPr anchor="ctr">
            <a:spAutoFit/>
          </a:bodyPr>
          <a:lstStyle/>
          <a:p>
            <a:pPr>
              <a:lnSpc>
                <a:spcPct val="150000"/>
              </a:lnSpc>
            </a:pPr>
            <a:r>
              <a:rPr lang="en-US" altLang="zh-TW" sz="1400" dirty="0" smtClean="0">
                <a:solidFill>
                  <a:srgbClr val="FF0000"/>
                </a:solidFill>
                <a:latin typeface="Lucida Sans Unicode" pitchFamily="34" charset="0"/>
                <a:ea typeface="新細明體" pitchFamily="18" charset="-120"/>
              </a:rPr>
              <a:t>Rail Way / </a:t>
            </a:r>
            <a:r>
              <a:rPr lang="en-US" altLang="zh-TW" sz="1400" dirty="0" err="1" smtClean="0">
                <a:solidFill>
                  <a:srgbClr val="FF0000"/>
                </a:solidFill>
                <a:latin typeface="Lucida Sans Unicode" pitchFamily="34" charset="0"/>
                <a:ea typeface="新細明體" pitchFamily="18" charset="-120"/>
              </a:rPr>
              <a:t>RailRoad</a:t>
            </a:r>
            <a:r>
              <a:rPr lang="en-US" altLang="zh-TW" sz="1400" dirty="0" smtClean="0">
                <a:solidFill>
                  <a:srgbClr val="FF0000"/>
                </a:solidFill>
                <a:latin typeface="Lucida Sans Unicode" pitchFamily="34" charset="0"/>
                <a:ea typeface="新細明體" pitchFamily="18" charset="-120"/>
              </a:rPr>
              <a:t> Monitoring</a:t>
            </a:r>
            <a:endParaRPr lang="zh-TW" altLang="en-US" sz="1400" dirty="0" smtClean="0">
              <a:solidFill>
                <a:srgbClr val="FF0000"/>
              </a:solidFill>
              <a:latin typeface="Arial" pitchFamily="34" charset="0"/>
              <a:ea typeface="新細明體" pitchFamily="18" charset="-120"/>
            </a:endParaRPr>
          </a:p>
        </p:txBody>
      </p:sp>
      <p:sp>
        <p:nvSpPr>
          <p:cNvPr id="12"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pPr algn="l"/>
            <a:endParaRPr lang="zh-TW" altLang="en-US">
              <a:solidFill>
                <a:srgbClr val="000000"/>
              </a:solidFill>
              <a:latin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06AE24B6-E241-4D89-95AC-3DFFC5843F13}" type="slidenum">
              <a:rPr lang="en-US" altLang="zh-TW" sz="1400">
                <a:solidFill>
                  <a:srgbClr val="000000"/>
                </a:solidFill>
                <a:latin typeface="Calibri" pitchFamily="34" charset="0"/>
              </a:rPr>
              <a:pPr algn="r"/>
              <a:t>15</a:t>
            </a:fld>
            <a:endParaRPr lang="en-US" altLang="zh-TW" sz="1400">
              <a:solidFill>
                <a:srgbClr val="000000"/>
              </a:solidFill>
              <a:latin typeface="Calibri" pitchFamily="34" charset="0"/>
            </a:endParaRPr>
          </a:p>
        </p:txBody>
      </p:sp>
      <p:sp>
        <p:nvSpPr>
          <p:cNvPr id="47106" name="Rectangle 2"/>
          <p:cNvSpPr>
            <a:spLocks noGrp="1" noChangeArrowheads="1"/>
          </p:cNvSpPr>
          <p:nvPr>
            <p:ph type="title" idx="4294967295"/>
          </p:nvPr>
        </p:nvSpPr>
        <p:spPr>
          <a:xfrm>
            <a:off x="539552" y="188640"/>
            <a:ext cx="8229600" cy="720080"/>
          </a:xfrm>
        </p:spPr>
        <p:txBody>
          <a:bodyPr/>
          <a:lstStyle/>
          <a:p>
            <a:pPr algn="l"/>
            <a:r>
              <a:rPr lang="en-US" altLang="zh-TW" sz="3200" b="1" dirty="0" smtClean="0">
                <a:solidFill>
                  <a:srgbClr val="6094CE"/>
                </a:solidFill>
              </a:rPr>
              <a:t>Recording Recovery for Offline</a:t>
            </a:r>
            <a:endParaRPr lang="en-US" altLang="zh-TW" sz="3200" b="1" dirty="0">
              <a:solidFill>
                <a:srgbClr val="6094CE"/>
              </a:solidFill>
            </a:endParaRPr>
          </a:p>
        </p:txBody>
      </p:sp>
      <p:sp>
        <p:nvSpPr>
          <p:cNvPr id="4" name="Rectangle 3"/>
          <p:cNvSpPr txBox="1">
            <a:spLocks/>
          </p:cNvSpPr>
          <p:nvPr/>
        </p:nvSpPr>
        <p:spPr bwMode="auto">
          <a:xfrm>
            <a:off x="457200" y="11969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90538" indent="-381000" algn="l" eaLnBrk="0" hangingPunct="0">
              <a:lnSpc>
                <a:spcPct val="150000"/>
              </a:lnSpc>
              <a:spcBef>
                <a:spcPct val="20000"/>
              </a:spcBef>
              <a:buClr>
                <a:schemeClr val="tx1"/>
              </a:buClr>
              <a:buSzPct val="50000"/>
              <a:buFont typeface="Wingdings" pitchFamily="2" charset="2"/>
              <a:buChar char="l"/>
            </a:pPr>
            <a:r>
              <a:rPr lang="en-US" altLang="zh-TW" sz="2000" dirty="0" smtClean="0"/>
              <a:t>Record to camera SD card during network failure</a:t>
            </a:r>
          </a:p>
          <a:p>
            <a:pPr marL="490538" indent="-381000" algn="l" eaLnBrk="0" hangingPunct="0">
              <a:lnSpc>
                <a:spcPct val="150000"/>
              </a:lnSpc>
              <a:spcBef>
                <a:spcPct val="20000"/>
              </a:spcBef>
              <a:buClr>
                <a:schemeClr val="tx1"/>
              </a:buClr>
              <a:buSzPct val="50000"/>
              <a:buFont typeface="Wingdings" pitchFamily="2" charset="2"/>
              <a:buChar char="l"/>
            </a:pPr>
            <a:r>
              <a:rPr lang="en-US" altLang="zh-TW" sz="2000" dirty="0" smtClean="0"/>
              <a:t>Automatic bandwidth control for resending video, preventing influencing live video streaming</a:t>
            </a:r>
            <a:endParaRPr lang="en-US" altLang="zh-TW" sz="2000" dirty="0"/>
          </a:p>
        </p:txBody>
      </p:sp>
      <p:pic>
        <p:nvPicPr>
          <p:cNvPr id="5" name="Picture 21" descr="圖片1"/>
          <p:cNvPicPr>
            <a:picLocks noChangeAspect="1" noChangeArrowheads="1"/>
          </p:cNvPicPr>
          <p:nvPr/>
        </p:nvPicPr>
        <p:blipFill>
          <a:blip r:embed="rId3" cstate="print"/>
          <a:srcRect/>
          <a:stretch>
            <a:fillRect/>
          </a:stretch>
        </p:blipFill>
        <p:spPr bwMode="auto">
          <a:xfrm>
            <a:off x="323528" y="3317049"/>
            <a:ext cx="1440123" cy="1759975"/>
          </a:xfrm>
          <a:prstGeom prst="rect">
            <a:avLst/>
          </a:prstGeom>
          <a:noFill/>
          <a:ln w="9525">
            <a:noFill/>
            <a:miter lim="800000"/>
            <a:headEnd/>
            <a:tailEnd/>
          </a:ln>
        </p:spPr>
      </p:pic>
      <p:sp>
        <p:nvSpPr>
          <p:cNvPr id="6" name="矩形 10"/>
          <p:cNvSpPr>
            <a:spLocks noChangeArrowheads="1"/>
          </p:cNvSpPr>
          <p:nvPr/>
        </p:nvSpPr>
        <p:spPr bwMode="auto">
          <a:xfrm>
            <a:off x="323528" y="4797152"/>
            <a:ext cx="1800200" cy="523220"/>
          </a:xfrm>
          <a:prstGeom prst="rect">
            <a:avLst/>
          </a:prstGeom>
          <a:noFill/>
          <a:ln w="9525">
            <a:noFill/>
            <a:miter lim="800000"/>
            <a:headEnd/>
            <a:tailEnd/>
          </a:ln>
        </p:spPr>
        <p:txBody>
          <a:bodyPr wrap="square">
            <a:spAutoFit/>
          </a:bodyPr>
          <a:lstStyle/>
          <a:p>
            <a:pPr algn="l"/>
            <a:r>
              <a:rPr lang="en-US" altLang="zh-TW" sz="1400" dirty="0" smtClean="0"/>
              <a:t>Front End Megapixel </a:t>
            </a:r>
            <a:r>
              <a:rPr lang="en-US" altLang="zh-TW" sz="1400" dirty="0"/>
              <a:t>Camera</a:t>
            </a:r>
            <a:endParaRPr lang="zh-TW" altLang="en-US" sz="1400" dirty="0"/>
          </a:p>
        </p:txBody>
      </p:sp>
      <p:pic>
        <p:nvPicPr>
          <p:cNvPr id="665602" name="Picture 2" descr="http://t1.gstatic.com/images?q=tbn:ANd9GcRfvta5VYEMd8052JRCOjh4U1qssMDC8LLPxhVYnA5I1jvQ8tFx"/>
          <p:cNvPicPr>
            <a:picLocks noChangeAspect="1" noChangeArrowheads="1"/>
          </p:cNvPicPr>
          <p:nvPr/>
        </p:nvPicPr>
        <p:blipFill>
          <a:blip r:embed="rId4" cstate="print"/>
          <a:srcRect/>
          <a:stretch>
            <a:fillRect/>
          </a:stretch>
        </p:blipFill>
        <p:spPr bwMode="auto">
          <a:xfrm>
            <a:off x="2554490" y="3429000"/>
            <a:ext cx="1729478" cy="1721792"/>
          </a:xfrm>
          <a:prstGeom prst="rect">
            <a:avLst/>
          </a:prstGeom>
          <a:noFill/>
        </p:spPr>
      </p:pic>
      <p:pic>
        <p:nvPicPr>
          <p:cNvPr id="8" name="Picture 18" descr="NVR2000+3U"/>
          <p:cNvPicPr>
            <a:picLocks noChangeAspect="1" noChangeArrowheads="1"/>
          </p:cNvPicPr>
          <p:nvPr/>
        </p:nvPicPr>
        <p:blipFill>
          <a:blip r:embed="rId5" cstate="print"/>
          <a:srcRect/>
          <a:stretch>
            <a:fillRect/>
          </a:stretch>
        </p:blipFill>
        <p:spPr bwMode="auto">
          <a:xfrm>
            <a:off x="4379548" y="3573016"/>
            <a:ext cx="2352145" cy="1410022"/>
          </a:xfrm>
          <a:prstGeom prst="rect">
            <a:avLst/>
          </a:prstGeom>
          <a:noFill/>
          <a:ln w="9525">
            <a:noFill/>
            <a:miter lim="800000"/>
            <a:headEnd/>
            <a:tailEnd/>
          </a:ln>
        </p:spPr>
      </p:pic>
      <p:pic>
        <p:nvPicPr>
          <p:cNvPr id="9" name="Picture 4"/>
          <p:cNvPicPr>
            <a:picLocks noChangeAspect="1" noChangeArrowheads="1"/>
          </p:cNvPicPr>
          <p:nvPr/>
        </p:nvPicPr>
        <p:blipFill>
          <a:blip r:embed="rId6" cstate="print"/>
          <a:srcRect/>
          <a:stretch>
            <a:fillRect/>
          </a:stretch>
        </p:blipFill>
        <p:spPr bwMode="auto">
          <a:xfrm>
            <a:off x="6660232" y="3501008"/>
            <a:ext cx="2232248" cy="1370584"/>
          </a:xfrm>
          <a:prstGeom prst="rect">
            <a:avLst/>
          </a:prstGeom>
          <a:noFill/>
          <a:ln w="9525">
            <a:noFill/>
            <a:miter lim="800000"/>
            <a:headEnd/>
            <a:tailEnd/>
          </a:ln>
        </p:spPr>
      </p:pic>
      <p:sp>
        <p:nvSpPr>
          <p:cNvPr id="10" name="矩形 9"/>
          <p:cNvSpPr/>
          <p:nvPr/>
        </p:nvSpPr>
        <p:spPr>
          <a:xfrm>
            <a:off x="467544" y="5589241"/>
            <a:ext cx="8352928" cy="461665"/>
          </a:xfrm>
          <a:prstGeom prst="rect">
            <a:avLst/>
          </a:prstGeom>
          <a:solidFill>
            <a:srgbClr val="FFFF99"/>
          </a:solidFill>
        </p:spPr>
        <p:txBody>
          <a:bodyPr wrap="square">
            <a:spAutoFit/>
          </a:bodyPr>
          <a:lstStyle/>
          <a:p>
            <a:pPr marL="490538" indent="-381000" eaLnBrk="0" hangingPunct="0">
              <a:spcBef>
                <a:spcPct val="20000"/>
              </a:spcBef>
              <a:buClr>
                <a:srgbClr val="00005C"/>
              </a:buClr>
              <a:defRPr/>
            </a:pPr>
            <a:r>
              <a:rPr lang="en-US" altLang="zh-TW" sz="2400" kern="0" dirty="0" smtClean="0">
                <a:solidFill>
                  <a:srgbClr val="000000"/>
                </a:solidFill>
                <a:latin typeface="Calibri" pitchFamily="34" charset="0"/>
              </a:rPr>
              <a:t>Suitable for large-scale cross-network city surveillance project</a:t>
            </a:r>
            <a:endParaRPr lang="en-US" altLang="zh-TW" sz="2400" kern="0" dirty="0">
              <a:solidFill>
                <a:srgbClr val="000000"/>
              </a:solidFill>
              <a:latin typeface="Calibri" pitchFamily="34" charset="0"/>
            </a:endParaRPr>
          </a:p>
        </p:txBody>
      </p:sp>
      <p:sp>
        <p:nvSpPr>
          <p:cNvPr id="11" name="矩形 9"/>
          <p:cNvSpPr>
            <a:spLocks noChangeArrowheads="1"/>
          </p:cNvSpPr>
          <p:nvPr/>
        </p:nvSpPr>
        <p:spPr bwMode="auto">
          <a:xfrm>
            <a:off x="4644008" y="4941168"/>
            <a:ext cx="1713931" cy="307777"/>
          </a:xfrm>
          <a:prstGeom prst="rect">
            <a:avLst/>
          </a:prstGeom>
          <a:noFill/>
          <a:ln w="9525">
            <a:noFill/>
            <a:miter lim="800000"/>
            <a:headEnd/>
            <a:tailEnd/>
          </a:ln>
        </p:spPr>
        <p:txBody>
          <a:bodyPr wrap="none">
            <a:spAutoFit/>
          </a:bodyPr>
          <a:lstStyle/>
          <a:p>
            <a:pPr algn="l"/>
            <a:r>
              <a:rPr lang="en-US" altLang="zh-TW" sz="1400" dirty="0" smtClean="0">
                <a:solidFill>
                  <a:srgbClr val="000000"/>
                </a:solidFill>
                <a:latin typeface="Calibri" pitchFamily="34" charset="0"/>
              </a:rPr>
              <a:t>NVR2164 - RAID NVR</a:t>
            </a:r>
            <a:endParaRPr lang="zh-TW" altLang="en-US" sz="1400" dirty="0">
              <a:solidFill>
                <a:srgbClr val="000000"/>
              </a:solidFill>
              <a:latin typeface="Calibri" pitchFamily="34" charset="0"/>
            </a:endParaRPr>
          </a:p>
        </p:txBody>
      </p:sp>
      <p:sp>
        <p:nvSpPr>
          <p:cNvPr id="12" name="矩形 9"/>
          <p:cNvSpPr>
            <a:spLocks noChangeArrowheads="1"/>
          </p:cNvSpPr>
          <p:nvPr/>
        </p:nvSpPr>
        <p:spPr bwMode="auto">
          <a:xfrm>
            <a:off x="6948264" y="4941168"/>
            <a:ext cx="1733103" cy="523220"/>
          </a:xfrm>
          <a:prstGeom prst="rect">
            <a:avLst/>
          </a:prstGeom>
          <a:noFill/>
          <a:ln w="9525">
            <a:noFill/>
            <a:miter lim="800000"/>
            <a:headEnd/>
            <a:tailEnd/>
          </a:ln>
        </p:spPr>
        <p:txBody>
          <a:bodyPr wrap="none">
            <a:spAutoFit/>
          </a:bodyPr>
          <a:lstStyle/>
          <a:p>
            <a:r>
              <a:rPr lang="en-US" altLang="zh-TW" sz="1400" dirty="0" smtClean="0"/>
              <a:t>Video Management</a:t>
            </a:r>
          </a:p>
          <a:p>
            <a:r>
              <a:rPr lang="en-US" altLang="zh-TW" sz="1400" dirty="0" smtClean="0"/>
              <a:t>Software</a:t>
            </a:r>
            <a:endParaRPr lang="zh-TW" altLang="en-US" sz="1400" dirty="0"/>
          </a:p>
        </p:txBody>
      </p:sp>
      <p:sp>
        <p:nvSpPr>
          <p:cNvPr id="13"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pPr algn="l"/>
            <a:endParaRPr lang="zh-TW" altLang="en-US">
              <a:solidFill>
                <a:srgbClr val="000000"/>
              </a:solidFill>
              <a:latin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457200" y="188913"/>
            <a:ext cx="8229600" cy="792162"/>
          </a:xfrm>
        </p:spPr>
        <p:txBody>
          <a:bodyPr/>
          <a:lstStyle/>
          <a:p>
            <a:pPr algn="l" eaLnBrk="1" hangingPunct="1"/>
            <a:r>
              <a:rPr lang="en-US" altLang="zh-TW" sz="3000" b="1" dirty="0" smtClean="0">
                <a:solidFill>
                  <a:srgbClr val="6094CE"/>
                </a:solidFill>
              </a:rPr>
              <a:t>Actionable Monitoring &amp; Smart Investigation</a:t>
            </a:r>
          </a:p>
        </p:txBody>
      </p:sp>
      <p:pic>
        <p:nvPicPr>
          <p:cNvPr id="56322" name="Picture 16" descr="VMS_8"/>
          <p:cNvPicPr>
            <a:picLocks noChangeAspect="1" noChangeArrowheads="1"/>
          </p:cNvPicPr>
          <p:nvPr/>
        </p:nvPicPr>
        <p:blipFill>
          <a:blip r:embed="rId3" cstate="print"/>
          <a:srcRect/>
          <a:stretch>
            <a:fillRect/>
          </a:stretch>
        </p:blipFill>
        <p:spPr bwMode="auto">
          <a:xfrm>
            <a:off x="179388" y="1268413"/>
            <a:ext cx="4316412" cy="2470150"/>
          </a:xfrm>
          <a:prstGeom prst="rect">
            <a:avLst/>
          </a:prstGeom>
          <a:noFill/>
          <a:ln w="9525">
            <a:noFill/>
            <a:miter lim="800000"/>
            <a:headEnd/>
            <a:tailEnd/>
          </a:ln>
        </p:spPr>
      </p:pic>
      <p:pic>
        <p:nvPicPr>
          <p:cNvPr id="56323" name="Picture 17" descr="VMS_8_1"/>
          <p:cNvPicPr>
            <a:picLocks noChangeAspect="1" noChangeArrowheads="1"/>
          </p:cNvPicPr>
          <p:nvPr/>
        </p:nvPicPr>
        <p:blipFill>
          <a:blip r:embed="rId4" cstate="print"/>
          <a:srcRect/>
          <a:stretch>
            <a:fillRect/>
          </a:stretch>
        </p:blipFill>
        <p:spPr bwMode="auto">
          <a:xfrm>
            <a:off x="4573588" y="1268413"/>
            <a:ext cx="4319587" cy="2439987"/>
          </a:xfrm>
          <a:prstGeom prst="rect">
            <a:avLst/>
          </a:prstGeom>
          <a:noFill/>
          <a:ln w="9525">
            <a:noFill/>
            <a:miter lim="800000"/>
            <a:headEnd/>
            <a:tailEnd/>
          </a:ln>
        </p:spPr>
      </p:pic>
      <p:pic>
        <p:nvPicPr>
          <p:cNvPr id="56324" name="Picture 18" descr="VMS_8_2"/>
          <p:cNvPicPr>
            <a:picLocks noChangeAspect="1" noChangeArrowheads="1"/>
          </p:cNvPicPr>
          <p:nvPr/>
        </p:nvPicPr>
        <p:blipFill>
          <a:blip r:embed="rId5" cstate="print"/>
          <a:srcRect/>
          <a:stretch>
            <a:fillRect/>
          </a:stretch>
        </p:blipFill>
        <p:spPr bwMode="auto">
          <a:xfrm>
            <a:off x="179388" y="3829050"/>
            <a:ext cx="4318000" cy="2838450"/>
          </a:xfrm>
          <a:prstGeom prst="rect">
            <a:avLst/>
          </a:prstGeom>
          <a:noFill/>
          <a:ln w="9525">
            <a:noFill/>
            <a:miter lim="800000"/>
            <a:headEnd/>
            <a:tailEnd/>
          </a:ln>
        </p:spPr>
      </p:pic>
      <p:pic>
        <p:nvPicPr>
          <p:cNvPr id="56325" name="Picture 19" descr="VMS_8_2"/>
          <p:cNvPicPr>
            <a:picLocks noChangeAspect="1" noChangeArrowheads="1"/>
          </p:cNvPicPr>
          <p:nvPr/>
        </p:nvPicPr>
        <p:blipFill>
          <a:blip r:embed="rId5" cstate="print"/>
          <a:srcRect/>
          <a:stretch>
            <a:fillRect/>
          </a:stretch>
        </p:blipFill>
        <p:spPr bwMode="auto">
          <a:xfrm>
            <a:off x="4572000" y="3829050"/>
            <a:ext cx="4319588" cy="2840038"/>
          </a:xfrm>
          <a:prstGeom prst="rect">
            <a:avLst/>
          </a:prstGeom>
          <a:noFill/>
          <a:ln w="9525">
            <a:noFill/>
            <a:miter lim="800000"/>
            <a:headEnd/>
            <a:tailEnd/>
          </a:ln>
        </p:spPr>
      </p:pic>
      <p:sp>
        <p:nvSpPr>
          <p:cNvPr id="56326"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9261AFD7-F61B-4E63-BFD4-D594955769E0}" type="slidenum">
              <a:rPr lang="en-US" altLang="zh-TW" sz="1400">
                <a:solidFill>
                  <a:srgbClr val="000000"/>
                </a:solidFill>
                <a:latin typeface="Calibri" pitchFamily="34" charset="0"/>
              </a:rPr>
              <a:pPr algn="r"/>
              <a:t>16</a:t>
            </a:fld>
            <a:endParaRPr lang="en-US" altLang="zh-TW" sz="1400">
              <a:solidFill>
                <a:srgbClr val="000000"/>
              </a:solidFill>
              <a:latin typeface="Calibri" pitchFamily="34" charset="0"/>
            </a:endParaRPr>
          </a:p>
        </p:txBody>
      </p:sp>
      <p:sp>
        <p:nvSpPr>
          <p:cNvPr id="8" name="矩形 7"/>
          <p:cNvSpPr/>
          <p:nvPr/>
        </p:nvSpPr>
        <p:spPr>
          <a:xfrm>
            <a:off x="1331913" y="3068638"/>
            <a:ext cx="2031325" cy="369332"/>
          </a:xfrm>
          <a:prstGeom prst="rect">
            <a:avLst/>
          </a:prstGeom>
          <a:solidFill>
            <a:schemeClr val="accent3">
              <a:lumMod val="95000"/>
            </a:schemeClr>
          </a:solidFill>
        </p:spPr>
        <p:txBody>
          <a:bodyPr wrap="none">
            <a:spAutoFit/>
          </a:bodyPr>
          <a:lstStyle/>
          <a:p>
            <a:pPr algn="l">
              <a:defRPr/>
            </a:pPr>
            <a:r>
              <a:rPr lang="zh-CN" altLang="en-US" smtClean="0">
                <a:solidFill>
                  <a:srgbClr val="000000"/>
                </a:solidFill>
                <a:latin typeface="Calibri" pitchFamily="34" charset="0"/>
              </a:rPr>
              <a:t>事件影像自动弹出</a:t>
            </a:r>
            <a:endParaRPr lang="zh-TW" altLang="en-US" dirty="0">
              <a:solidFill>
                <a:srgbClr val="000000"/>
              </a:solidFill>
              <a:latin typeface="Calibri" pitchFamily="34" charset="0"/>
            </a:endParaRPr>
          </a:p>
        </p:txBody>
      </p:sp>
      <p:sp>
        <p:nvSpPr>
          <p:cNvPr id="9" name="矩形 8"/>
          <p:cNvSpPr/>
          <p:nvPr/>
        </p:nvSpPr>
        <p:spPr>
          <a:xfrm>
            <a:off x="5891213" y="3068638"/>
            <a:ext cx="1569660" cy="369332"/>
          </a:xfrm>
          <a:prstGeom prst="rect">
            <a:avLst/>
          </a:prstGeom>
          <a:solidFill>
            <a:schemeClr val="accent3">
              <a:lumMod val="95000"/>
            </a:schemeClr>
          </a:solidFill>
        </p:spPr>
        <p:txBody>
          <a:bodyPr wrap="none">
            <a:spAutoFit/>
          </a:bodyPr>
          <a:lstStyle/>
          <a:p>
            <a:pPr algn="l">
              <a:defRPr/>
            </a:pPr>
            <a:r>
              <a:rPr lang="zh-CN" altLang="en-US" smtClean="0">
                <a:solidFill>
                  <a:srgbClr val="000000"/>
                </a:solidFill>
                <a:latin typeface="Calibri" pitchFamily="34" charset="0"/>
              </a:rPr>
              <a:t>事件影像标记</a:t>
            </a:r>
            <a:endParaRPr lang="zh-TW" altLang="en-US" dirty="0">
              <a:solidFill>
                <a:srgbClr val="000000"/>
              </a:solidFill>
              <a:latin typeface="Calibri" pitchFamily="34" charset="0"/>
            </a:endParaRPr>
          </a:p>
        </p:txBody>
      </p:sp>
      <p:sp>
        <p:nvSpPr>
          <p:cNvPr id="10" name="矩形 9"/>
          <p:cNvSpPr/>
          <p:nvPr/>
        </p:nvSpPr>
        <p:spPr>
          <a:xfrm>
            <a:off x="1258888" y="5876925"/>
            <a:ext cx="1800493" cy="369332"/>
          </a:xfrm>
          <a:prstGeom prst="rect">
            <a:avLst/>
          </a:prstGeom>
          <a:solidFill>
            <a:schemeClr val="accent3">
              <a:lumMod val="95000"/>
            </a:schemeClr>
          </a:solidFill>
        </p:spPr>
        <p:txBody>
          <a:bodyPr wrap="none">
            <a:spAutoFit/>
          </a:bodyPr>
          <a:lstStyle/>
          <a:p>
            <a:pPr algn="l"/>
            <a:r>
              <a:rPr lang="zh-CN" altLang="en-US" smtClean="0">
                <a:solidFill>
                  <a:srgbClr val="000000"/>
                </a:solidFill>
                <a:latin typeface="Calibri" pitchFamily="34" charset="0"/>
              </a:rPr>
              <a:t>数据库快速搜寻</a:t>
            </a:r>
            <a:endParaRPr lang="zh-TW" altLang="en-US" dirty="0">
              <a:solidFill>
                <a:srgbClr val="000000"/>
              </a:solidFill>
              <a:latin typeface="Calibri" pitchFamily="34" charset="0"/>
            </a:endParaRPr>
          </a:p>
        </p:txBody>
      </p:sp>
      <p:sp>
        <p:nvSpPr>
          <p:cNvPr id="11" name="矩形 10"/>
          <p:cNvSpPr/>
          <p:nvPr/>
        </p:nvSpPr>
        <p:spPr>
          <a:xfrm>
            <a:off x="6488340" y="5876925"/>
            <a:ext cx="1107996" cy="369332"/>
          </a:xfrm>
          <a:prstGeom prst="rect">
            <a:avLst/>
          </a:prstGeom>
          <a:solidFill>
            <a:schemeClr val="accent3">
              <a:lumMod val="95000"/>
            </a:schemeClr>
          </a:solidFill>
        </p:spPr>
        <p:txBody>
          <a:bodyPr wrap="none">
            <a:spAutoFit/>
          </a:bodyPr>
          <a:lstStyle/>
          <a:p>
            <a:pPr algn="l"/>
            <a:r>
              <a:rPr lang="zh-TW" altLang="en-US" dirty="0" smtClean="0">
                <a:solidFill>
                  <a:srgbClr val="000000"/>
                </a:solidFill>
                <a:latin typeface="Calibri" pitchFamily="34" charset="0"/>
              </a:rPr>
              <a:t>案件管理</a:t>
            </a:r>
            <a:endParaRPr lang="zh-TW" altLang="en-US" dirty="0">
              <a:solidFill>
                <a:srgbClr val="000000"/>
              </a:solidFill>
              <a:latin typeface="Calibri" pitchFamily="34" charset="0"/>
            </a:endParaRPr>
          </a:p>
        </p:txBody>
      </p:sp>
      <p:sp>
        <p:nvSpPr>
          <p:cNvPr id="56331"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pPr algn="l"/>
            <a:endParaRPr lang="zh-TW" altLang="en-US">
              <a:solidFill>
                <a:srgbClr val="000000"/>
              </a:solidFill>
              <a:latin typeface="Calibri" pitchFamily="34" charset="0"/>
            </a:endParaRPr>
          </a:p>
        </p:txBody>
      </p:sp>
      <p:pic>
        <p:nvPicPr>
          <p:cNvPr id="13" name="Picture 16" descr="VMS_8"/>
          <p:cNvPicPr>
            <a:picLocks noChangeAspect="1" noChangeArrowheads="1"/>
          </p:cNvPicPr>
          <p:nvPr/>
        </p:nvPicPr>
        <p:blipFill>
          <a:blip r:embed="rId3" cstate="print"/>
          <a:srcRect/>
          <a:stretch>
            <a:fillRect/>
          </a:stretch>
        </p:blipFill>
        <p:spPr bwMode="auto">
          <a:xfrm>
            <a:off x="179388" y="1268413"/>
            <a:ext cx="4316412" cy="2470150"/>
          </a:xfrm>
          <a:prstGeom prst="rect">
            <a:avLst/>
          </a:prstGeom>
          <a:noFill/>
          <a:ln w="9525">
            <a:noFill/>
            <a:miter lim="800000"/>
            <a:headEnd/>
            <a:tailEnd/>
          </a:ln>
        </p:spPr>
      </p:pic>
      <p:pic>
        <p:nvPicPr>
          <p:cNvPr id="14" name="Picture 17" descr="VMS_8_1"/>
          <p:cNvPicPr>
            <a:picLocks noChangeAspect="1" noChangeArrowheads="1"/>
          </p:cNvPicPr>
          <p:nvPr/>
        </p:nvPicPr>
        <p:blipFill>
          <a:blip r:embed="rId4" cstate="print"/>
          <a:srcRect/>
          <a:stretch>
            <a:fillRect/>
          </a:stretch>
        </p:blipFill>
        <p:spPr bwMode="auto">
          <a:xfrm>
            <a:off x="4573588" y="1268413"/>
            <a:ext cx="4319587" cy="2439987"/>
          </a:xfrm>
          <a:prstGeom prst="rect">
            <a:avLst/>
          </a:prstGeom>
          <a:noFill/>
          <a:ln w="9525">
            <a:noFill/>
            <a:miter lim="800000"/>
            <a:headEnd/>
            <a:tailEnd/>
          </a:ln>
        </p:spPr>
      </p:pic>
      <p:pic>
        <p:nvPicPr>
          <p:cNvPr id="15" name="Picture 18" descr="VMS_8_2"/>
          <p:cNvPicPr>
            <a:picLocks noChangeAspect="1" noChangeArrowheads="1"/>
          </p:cNvPicPr>
          <p:nvPr/>
        </p:nvPicPr>
        <p:blipFill>
          <a:blip r:embed="rId5" cstate="print"/>
          <a:srcRect/>
          <a:stretch>
            <a:fillRect/>
          </a:stretch>
        </p:blipFill>
        <p:spPr bwMode="auto">
          <a:xfrm>
            <a:off x="179388" y="3829050"/>
            <a:ext cx="4318000" cy="2838450"/>
          </a:xfrm>
          <a:prstGeom prst="rect">
            <a:avLst/>
          </a:prstGeom>
          <a:noFill/>
          <a:ln w="9525">
            <a:noFill/>
            <a:miter lim="800000"/>
            <a:headEnd/>
            <a:tailEnd/>
          </a:ln>
        </p:spPr>
      </p:pic>
      <p:pic>
        <p:nvPicPr>
          <p:cNvPr id="16" name="Picture 19" descr="VMS_8_2"/>
          <p:cNvPicPr>
            <a:picLocks noChangeAspect="1" noChangeArrowheads="1"/>
          </p:cNvPicPr>
          <p:nvPr/>
        </p:nvPicPr>
        <p:blipFill>
          <a:blip r:embed="rId5" cstate="print"/>
          <a:srcRect/>
          <a:stretch>
            <a:fillRect/>
          </a:stretch>
        </p:blipFill>
        <p:spPr bwMode="auto">
          <a:xfrm>
            <a:off x="4572000" y="3829050"/>
            <a:ext cx="4319588" cy="2840038"/>
          </a:xfrm>
          <a:prstGeom prst="rect">
            <a:avLst/>
          </a:prstGeom>
          <a:noFill/>
          <a:ln w="9525">
            <a:noFill/>
            <a:miter lim="800000"/>
            <a:headEnd/>
            <a:tailEnd/>
          </a:ln>
        </p:spPr>
      </p:pic>
      <p:sp>
        <p:nvSpPr>
          <p:cNvPr id="17" name="矩形 16"/>
          <p:cNvSpPr/>
          <p:nvPr/>
        </p:nvSpPr>
        <p:spPr>
          <a:xfrm>
            <a:off x="1331913" y="3068638"/>
            <a:ext cx="2498725" cy="369887"/>
          </a:xfrm>
          <a:prstGeom prst="rect">
            <a:avLst/>
          </a:prstGeom>
          <a:solidFill>
            <a:schemeClr val="accent3">
              <a:lumMod val="95000"/>
            </a:schemeClr>
          </a:solidFill>
        </p:spPr>
        <p:txBody>
          <a:bodyPr wrap="none">
            <a:spAutoFit/>
          </a:bodyPr>
          <a:lstStyle/>
          <a:p>
            <a:pPr>
              <a:defRPr/>
            </a:pPr>
            <a:r>
              <a:rPr lang="en-US" altLang="zh-TW" dirty="0"/>
              <a:t>Instant View/PB VI Event</a:t>
            </a:r>
            <a:endParaRPr lang="zh-TW" altLang="en-US" dirty="0"/>
          </a:p>
        </p:txBody>
      </p:sp>
      <p:sp>
        <p:nvSpPr>
          <p:cNvPr id="18" name="矩形 17"/>
          <p:cNvSpPr/>
          <p:nvPr/>
        </p:nvSpPr>
        <p:spPr>
          <a:xfrm>
            <a:off x="5891213" y="3068638"/>
            <a:ext cx="2136775" cy="369887"/>
          </a:xfrm>
          <a:prstGeom prst="rect">
            <a:avLst/>
          </a:prstGeom>
          <a:solidFill>
            <a:schemeClr val="accent3">
              <a:lumMod val="95000"/>
            </a:schemeClr>
          </a:solidFill>
        </p:spPr>
        <p:txBody>
          <a:bodyPr wrap="none">
            <a:spAutoFit/>
          </a:bodyPr>
          <a:lstStyle/>
          <a:p>
            <a:pPr>
              <a:defRPr/>
            </a:pPr>
            <a:r>
              <a:rPr lang="en-US" altLang="zh-TW" dirty="0"/>
              <a:t>Video Clip Bookmark</a:t>
            </a:r>
            <a:endParaRPr lang="zh-TW" altLang="en-US" dirty="0"/>
          </a:p>
        </p:txBody>
      </p:sp>
      <p:sp>
        <p:nvSpPr>
          <p:cNvPr id="19" name="矩形 18"/>
          <p:cNvSpPr/>
          <p:nvPr/>
        </p:nvSpPr>
        <p:spPr>
          <a:xfrm>
            <a:off x="1258888" y="5876925"/>
            <a:ext cx="2835275" cy="366713"/>
          </a:xfrm>
          <a:prstGeom prst="rect">
            <a:avLst/>
          </a:prstGeom>
          <a:solidFill>
            <a:schemeClr val="accent3">
              <a:lumMod val="95000"/>
            </a:schemeClr>
          </a:solidFill>
        </p:spPr>
        <p:txBody>
          <a:bodyPr wrap="none">
            <a:spAutoFit/>
          </a:bodyPr>
          <a:lstStyle/>
          <a:p>
            <a:pPr>
              <a:defRPr/>
            </a:pPr>
            <a:r>
              <a:rPr lang="en-US" altLang="zh-TW"/>
              <a:t>Database Quick Event Query</a:t>
            </a:r>
            <a:endParaRPr lang="zh-TW" altLang="en-US"/>
          </a:p>
        </p:txBody>
      </p:sp>
      <p:sp>
        <p:nvSpPr>
          <p:cNvPr id="20" name="矩形 19"/>
          <p:cNvSpPr/>
          <p:nvPr/>
        </p:nvSpPr>
        <p:spPr>
          <a:xfrm>
            <a:off x="6084888" y="5876925"/>
            <a:ext cx="1922462" cy="366713"/>
          </a:xfrm>
          <a:prstGeom prst="rect">
            <a:avLst/>
          </a:prstGeom>
          <a:solidFill>
            <a:schemeClr val="accent3">
              <a:lumMod val="95000"/>
            </a:schemeClr>
          </a:solidFill>
        </p:spPr>
        <p:txBody>
          <a:bodyPr wrap="none">
            <a:spAutoFit/>
          </a:bodyPr>
          <a:lstStyle/>
          <a:p>
            <a:pPr>
              <a:defRPr/>
            </a:pPr>
            <a:r>
              <a:rPr lang="en-US" altLang="zh-TW"/>
              <a:t>Case Management</a:t>
            </a:r>
            <a:endParaRPr lang="zh-TW" altLang="en-US"/>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8514" name="Picture 2" descr="http://www.improveyoursecurity.com/images/Control_room_-_640.jpg"/>
          <p:cNvPicPr>
            <a:picLocks noChangeAspect="1" noChangeArrowheads="1"/>
          </p:cNvPicPr>
          <p:nvPr/>
        </p:nvPicPr>
        <p:blipFill>
          <a:blip r:embed="rId3" cstate="print"/>
          <a:srcRect/>
          <a:stretch>
            <a:fillRect/>
          </a:stretch>
        </p:blipFill>
        <p:spPr bwMode="auto">
          <a:xfrm>
            <a:off x="4462722" y="3645024"/>
            <a:ext cx="4477085" cy="2987056"/>
          </a:xfrm>
          <a:prstGeom prst="rect">
            <a:avLst/>
          </a:prstGeom>
          <a:noFill/>
        </p:spPr>
      </p:pic>
      <p:sp>
        <p:nvSpPr>
          <p:cNvPr id="6" name="投影片編號版面配置區 3"/>
          <p:cNvSpPr>
            <a:spLocks noGrp="1"/>
          </p:cNvSpPr>
          <p:nvPr>
            <p:ph type="sldNum" sz="quarter" idx="12"/>
          </p:nvPr>
        </p:nvSpPr>
        <p:spPr/>
        <p:txBody>
          <a:bodyPr/>
          <a:lstStyle/>
          <a:p>
            <a:fld id="{D5B312CC-07A2-4B39-BAEE-AEB796F3D43F}" type="slidenum">
              <a:rPr lang="en-US" altLang="zh-TW"/>
              <a:pPr/>
              <a:t>17</a:t>
            </a:fld>
            <a:endParaRPr lang="en-US" altLang="zh-TW"/>
          </a:p>
        </p:txBody>
      </p:sp>
      <p:sp>
        <p:nvSpPr>
          <p:cNvPr id="407554" name="Rectangle 2"/>
          <p:cNvSpPr>
            <a:spLocks noGrp="1" noChangeArrowheads="1"/>
          </p:cNvSpPr>
          <p:nvPr>
            <p:ph type="title" idx="4294967295"/>
          </p:nvPr>
        </p:nvSpPr>
        <p:spPr>
          <a:xfrm>
            <a:off x="251520" y="116632"/>
            <a:ext cx="8229600" cy="1143000"/>
          </a:xfrm>
        </p:spPr>
        <p:txBody>
          <a:bodyPr/>
          <a:lstStyle/>
          <a:p>
            <a:pPr algn="l">
              <a:lnSpc>
                <a:spcPct val="120000"/>
              </a:lnSpc>
            </a:pPr>
            <a:r>
              <a:rPr lang="en-US" altLang="zh-TW" sz="3000" b="1" dirty="0" smtClean="0">
                <a:solidFill>
                  <a:srgbClr val="6094CE"/>
                </a:solidFill>
              </a:rPr>
              <a:t> Remote client and TV wall matrix</a:t>
            </a:r>
            <a:endParaRPr lang="zh-TW" altLang="en-US" sz="3000" b="1" dirty="0">
              <a:solidFill>
                <a:srgbClr val="6094CE"/>
              </a:solidFill>
            </a:endParaRPr>
          </a:p>
        </p:txBody>
      </p:sp>
      <p:sp>
        <p:nvSpPr>
          <p:cNvPr id="13" name="Rectangle 3"/>
          <p:cNvSpPr txBox="1">
            <a:spLocks noChangeArrowheads="1"/>
          </p:cNvSpPr>
          <p:nvPr/>
        </p:nvSpPr>
        <p:spPr bwMode="auto">
          <a:xfrm>
            <a:off x="457200" y="1412776"/>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a:lnSpc>
                <a:spcPct val="200000"/>
              </a:lnSpc>
              <a:spcBef>
                <a:spcPct val="20000"/>
              </a:spcBef>
              <a:buFontTx/>
              <a:buChar char="•"/>
              <a:defRPr/>
            </a:pPr>
            <a:r>
              <a:rPr lang="en-US" altLang="zh-TW" sz="2000" kern="0" dirty="0" smtClean="0"/>
              <a:t>Remote</a:t>
            </a:r>
            <a:r>
              <a:rPr lang="zh-TW" altLang="en-US" sz="2000" kern="0" dirty="0" smtClean="0"/>
              <a:t> </a:t>
            </a:r>
            <a:r>
              <a:rPr lang="en-US" altLang="zh-TW" sz="2000" kern="0" dirty="0" smtClean="0"/>
              <a:t>CMS Monitor can manage more than 3000 NVR servers</a:t>
            </a:r>
          </a:p>
          <a:p>
            <a:pPr marL="342900" lvl="0" indent="-342900" algn="l">
              <a:lnSpc>
                <a:spcPct val="200000"/>
              </a:lnSpc>
              <a:spcBef>
                <a:spcPct val="20000"/>
              </a:spcBef>
              <a:buFontTx/>
              <a:buChar char="•"/>
              <a:defRPr/>
            </a:pPr>
            <a:r>
              <a:rPr lang="en-US" altLang="zh-TW" sz="2000" kern="0" dirty="0" smtClean="0"/>
              <a:t>Centralization account and authority management</a:t>
            </a:r>
          </a:p>
          <a:p>
            <a:pPr marL="342900" lvl="0" indent="-342900" algn="l">
              <a:lnSpc>
                <a:spcPct val="200000"/>
              </a:lnSpc>
              <a:spcBef>
                <a:spcPct val="20000"/>
              </a:spcBef>
              <a:buFontTx/>
              <a:buChar char="•"/>
              <a:defRPr/>
            </a:pPr>
            <a:r>
              <a:rPr lang="en-US" altLang="zh-TW" sz="2000" kern="0" dirty="0" smtClean="0"/>
              <a:t>Different levels users for operation and available playback video control</a:t>
            </a:r>
          </a:p>
          <a:p>
            <a:pPr marL="342900" lvl="0" indent="-342900" algn="l">
              <a:lnSpc>
                <a:spcPct val="200000"/>
              </a:lnSpc>
              <a:spcBef>
                <a:spcPct val="20000"/>
              </a:spcBef>
              <a:buFontTx/>
              <a:buChar char="•"/>
              <a:defRPr/>
            </a:pPr>
            <a:r>
              <a:rPr kumimoji="0" lang="en-US" altLang="zh-TW" sz="2000" kern="0" dirty="0" smtClean="0"/>
              <a:t>Support TV Wall matrix</a:t>
            </a:r>
          </a:p>
          <a:p>
            <a:pPr marL="342900" lvl="0" indent="-342900" algn="l">
              <a:lnSpc>
                <a:spcPct val="200000"/>
              </a:lnSpc>
              <a:spcBef>
                <a:spcPct val="20000"/>
              </a:spcBef>
              <a:buFontTx/>
              <a:buChar char="•"/>
              <a:defRPr/>
            </a:pPr>
            <a:r>
              <a:rPr kumimoji="0" lang="en-US" altLang="zh-TW" sz="2000" kern="0" dirty="0" smtClean="0"/>
              <a:t>Control up to 120 monitors </a:t>
            </a:r>
          </a:p>
          <a:p>
            <a:pPr marL="342900" lvl="0" indent="-342900" algn="l">
              <a:lnSpc>
                <a:spcPct val="200000"/>
              </a:lnSpc>
              <a:spcBef>
                <a:spcPct val="20000"/>
              </a:spcBef>
              <a:defRPr/>
            </a:pPr>
            <a:r>
              <a:rPr kumimoji="0" lang="en-US" altLang="zh-TW" sz="2000" kern="0" dirty="0" smtClean="0"/>
              <a:t>     simultaneously</a:t>
            </a:r>
          </a:p>
        </p:txBody>
      </p:sp>
      <p:sp>
        <p:nvSpPr>
          <p:cNvPr id="7"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pPr algn="l"/>
            <a:endParaRPr lang="zh-TW" altLang="en-US">
              <a:solidFill>
                <a:srgbClr val="000000"/>
              </a:solidFill>
              <a:latin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18</a:t>
            </a:fld>
            <a:endParaRPr lang="en-US" altLang="zh-TW"/>
          </a:p>
        </p:txBody>
      </p:sp>
      <p:sp>
        <p:nvSpPr>
          <p:cNvPr id="15" name="Rectangle 2"/>
          <p:cNvSpPr txBox="1">
            <a:spLocks noChangeArrowheads="1"/>
          </p:cNvSpPr>
          <p:nvPr/>
        </p:nvSpPr>
        <p:spPr bwMode="auto">
          <a:xfrm>
            <a:off x="323528" y="-99392"/>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zh-TW" sz="2900" b="1" i="0" u="none" strike="noStrike" kern="0" cap="none" spc="0" normalizeH="0" noProof="0" dirty="0" smtClean="0">
                <a:ln>
                  <a:noFill/>
                </a:ln>
                <a:solidFill>
                  <a:srgbClr val="0070C0"/>
                </a:solidFill>
                <a:effectLst/>
                <a:uLnTx/>
                <a:uFillTx/>
                <a:latin typeface="+mj-lt"/>
                <a:ea typeface="+mj-ea"/>
                <a:cs typeface="+mj-cs"/>
              </a:rPr>
              <a:t>Challenges of Video Intelligence of City Surveillance</a:t>
            </a:r>
            <a:endParaRPr kumimoji="1" lang="zh-TW" altLang="en-US" sz="2900" b="0" i="0" u="none" strike="noStrike" kern="0" cap="none" spc="0" normalizeH="0" baseline="0" noProof="0" dirty="0">
              <a:ln>
                <a:noFill/>
              </a:ln>
              <a:solidFill>
                <a:schemeClr val="tx2"/>
              </a:solidFill>
              <a:effectLst/>
              <a:uLnTx/>
              <a:uFillTx/>
              <a:latin typeface="+mj-lt"/>
              <a:ea typeface="+mj-ea"/>
              <a:cs typeface="+mj-cs"/>
            </a:endParaRPr>
          </a:p>
        </p:txBody>
      </p:sp>
      <p:sp>
        <p:nvSpPr>
          <p:cNvPr id="16"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sp>
        <p:nvSpPr>
          <p:cNvPr id="2" name="矩形 1"/>
          <p:cNvSpPr/>
          <p:nvPr/>
        </p:nvSpPr>
        <p:spPr>
          <a:xfrm>
            <a:off x="539552" y="1196752"/>
            <a:ext cx="7704856" cy="5016758"/>
          </a:xfrm>
          <a:prstGeom prst="rect">
            <a:avLst/>
          </a:prstGeom>
        </p:spPr>
        <p:txBody>
          <a:bodyPr wrap="square">
            <a:spAutoFit/>
          </a:bodyPr>
          <a:lstStyle/>
          <a:p>
            <a:pPr marL="342900" indent="-342900" algn="l">
              <a:lnSpc>
                <a:spcPct val="200000"/>
              </a:lnSpc>
              <a:buFont typeface="Wingdings" panose="05000000000000000000" pitchFamily="2" charset="2"/>
              <a:buChar char="ü"/>
            </a:pPr>
            <a:r>
              <a:rPr lang="en-US" altLang="zh-TW" sz="2000" dirty="0" smtClean="0"/>
              <a:t>Real-time Detection of Perimeter Intrusion &amp; Secure Zone Breaches</a:t>
            </a:r>
          </a:p>
          <a:p>
            <a:pPr marL="342900" indent="-342900" algn="l">
              <a:lnSpc>
                <a:spcPct val="200000"/>
              </a:lnSpc>
              <a:buFont typeface="Wingdings" panose="05000000000000000000" pitchFamily="2" charset="2"/>
              <a:buChar char="ü"/>
            </a:pPr>
            <a:r>
              <a:rPr lang="en-US" altLang="zh-TW" sz="2000" dirty="0"/>
              <a:t>Detect Unattended Objects</a:t>
            </a:r>
          </a:p>
          <a:p>
            <a:pPr marL="342900" indent="-342900" algn="l">
              <a:lnSpc>
                <a:spcPct val="200000"/>
              </a:lnSpc>
              <a:buFont typeface="Wingdings" panose="05000000000000000000" pitchFamily="2" charset="2"/>
              <a:buChar char="ü"/>
            </a:pPr>
            <a:r>
              <a:rPr lang="en-US" altLang="zh-TW" sz="2000" dirty="0"/>
              <a:t>Identify Suspicious Activity</a:t>
            </a:r>
            <a:endParaRPr lang="zh-TW" altLang="en-US" sz="2000" dirty="0"/>
          </a:p>
          <a:p>
            <a:pPr marL="342900" indent="-342900" algn="l">
              <a:lnSpc>
                <a:spcPct val="200000"/>
              </a:lnSpc>
              <a:buFont typeface="Wingdings" panose="05000000000000000000" pitchFamily="2" charset="2"/>
              <a:buChar char="ü"/>
            </a:pPr>
            <a:r>
              <a:rPr lang="en-US" altLang="zh-TW" sz="2000" dirty="0" smtClean="0"/>
              <a:t>Increase </a:t>
            </a:r>
            <a:r>
              <a:rPr lang="en-US" altLang="zh-TW" sz="2000" dirty="0"/>
              <a:t>public safety</a:t>
            </a:r>
          </a:p>
          <a:p>
            <a:pPr marL="342900" indent="-342900" algn="l">
              <a:lnSpc>
                <a:spcPct val="200000"/>
              </a:lnSpc>
              <a:buFont typeface="Wingdings" panose="05000000000000000000" pitchFamily="2" charset="2"/>
              <a:buChar char="ü"/>
            </a:pPr>
            <a:r>
              <a:rPr lang="en-US" altLang="zh-TW" sz="2000" dirty="0"/>
              <a:t>Accelerate emergency response</a:t>
            </a:r>
          </a:p>
          <a:p>
            <a:pPr marL="342900" indent="-342900" algn="l">
              <a:lnSpc>
                <a:spcPct val="200000"/>
              </a:lnSpc>
              <a:buFont typeface="Wingdings" panose="05000000000000000000" pitchFamily="2" charset="2"/>
              <a:buChar char="ü"/>
            </a:pPr>
            <a:r>
              <a:rPr lang="en-US" altLang="zh-TW" sz="2000" dirty="0"/>
              <a:t>Reduce Crime</a:t>
            </a:r>
          </a:p>
          <a:p>
            <a:pPr marL="342900" indent="-342900" algn="l">
              <a:lnSpc>
                <a:spcPct val="200000"/>
              </a:lnSpc>
              <a:buFont typeface="Wingdings" panose="05000000000000000000" pitchFamily="2" charset="2"/>
              <a:buChar char="ü"/>
            </a:pPr>
            <a:r>
              <a:rPr lang="en-US" altLang="zh-TW" sz="2000" dirty="0"/>
              <a:t>Improve quality of </a:t>
            </a:r>
            <a:r>
              <a:rPr lang="en-US" altLang="zh-TW" sz="2000" dirty="0" smtClean="0"/>
              <a:t>life</a:t>
            </a:r>
            <a:endParaRPr lang="en-US" altLang="zh-TW" sz="2000" dirty="0"/>
          </a:p>
        </p:txBody>
      </p:sp>
    </p:spTree>
    <p:extLst>
      <p:ext uri="{BB962C8B-B14F-4D97-AF65-F5344CB8AC3E}">
        <p14:creationId xmlns:p14="http://schemas.microsoft.com/office/powerpoint/2010/main" xmlns="" val="3381193474"/>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19</a:t>
            </a:fld>
            <a:endParaRPr lang="en-US" altLang="zh-TW"/>
          </a:p>
        </p:txBody>
      </p:sp>
      <p:sp>
        <p:nvSpPr>
          <p:cNvPr id="15" name="Rectangle 2"/>
          <p:cNvSpPr txBox="1">
            <a:spLocks noChangeArrowheads="1"/>
          </p:cNvSpPr>
          <p:nvPr/>
        </p:nvSpPr>
        <p:spPr bwMode="auto">
          <a:xfrm>
            <a:off x="323528" y="-99392"/>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zh-TW" sz="2900" b="1" i="0" u="none" strike="noStrike" kern="0" cap="none" spc="0" normalizeH="0" baseline="0" noProof="0" dirty="0" smtClean="0">
                <a:ln>
                  <a:noFill/>
                </a:ln>
                <a:solidFill>
                  <a:srgbClr val="0070C0"/>
                </a:solidFill>
                <a:effectLst/>
                <a:uLnTx/>
                <a:uFillTx/>
                <a:latin typeface="+mj-lt"/>
                <a:ea typeface="+mj-ea"/>
                <a:cs typeface="+mj-cs"/>
              </a:rPr>
              <a:t>VI</a:t>
            </a:r>
            <a:r>
              <a:rPr kumimoji="1" lang="en-US" altLang="zh-TW" sz="2900" b="1" i="0" u="none" strike="noStrike" kern="0" cap="none" spc="0" normalizeH="0" noProof="0" dirty="0" smtClean="0">
                <a:ln>
                  <a:noFill/>
                </a:ln>
                <a:solidFill>
                  <a:srgbClr val="0070C0"/>
                </a:solidFill>
                <a:effectLst/>
                <a:uLnTx/>
                <a:uFillTx/>
                <a:latin typeface="+mj-lt"/>
                <a:ea typeface="+mj-ea"/>
                <a:cs typeface="+mj-cs"/>
              </a:rPr>
              <a:t> applications of City Surveillance I</a:t>
            </a:r>
            <a:endParaRPr kumimoji="1" lang="zh-TW" altLang="en-US" sz="2900" b="0" i="0" u="none" strike="noStrike" kern="0" cap="none" spc="0" normalizeH="0" baseline="0" noProof="0" dirty="0">
              <a:ln>
                <a:noFill/>
              </a:ln>
              <a:solidFill>
                <a:schemeClr val="tx2"/>
              </a:solidFill>
              <a:effectLst/>
              <a:uLnTx/>
              <a:uFillTx/>
              <a:latin typeface="+mj-lt"/>
              <a:ea typeface="+mj-ea"/>
              <a:cs typeface="+mj-cs"/>
            </a:endParaRPr>
          </a:p>
        </p:txBody>
      </p:sp>
      <p:sp>
        <p:nvSpPr>
          <p:cNvPr id="16"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pic>
        <p:nvPicPr>
          <p:cNvPr id="3" name="圖片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06480" y="1549196"/>
            <a:ext cx="2541216" cy="1879804"/>
          </a:xfrm>
          <a:prstGeom prst="rect">
            <a:avLst/>
          </a:prstGeom>
        </p:spPr>
      </p:pic>
      <p:sp>
        <p:nvSpPr>
          <p:cNvPr id="4" name="文字方塊 3"/>
          <p:cNvSpPr txBox="1"/>
          <p:nvPr/>
        </p:nvSpPr>
        <p:spPr>
          <a:xfrm>
            <a:off x="3995936" y="1484784"/>
            <a:ext cx="4320480" cy="1200329"/>
          </a:xfrm>
          <a:prstGeom prst="rect">
            <a:avLst/>
          </a:prstGeom>
          <a:noFill/>
        </p:spPr>
        <p:txBody>
          <a:bodyPr wrap="square" rtlCol="0">
            <a:spAutoFit/>
          </a:bodyPr>
          <a:lstStyle/>
          <a:p>
            <a:pPr algn="l"/>
            <a:r>
              <a:rPr lang="en-US" altLang="zh-TW" u="sng" dirty="0" smtClean="0"/>
              <a:t>Forbidden area:</a:t>
            </a:r>
          </a:p>
          <a:p>
            <a:pPr algn="l"/>
            <a:r>
              <a:rPr lang="en-US" altLang="zh-TW" dirty="0" smtClean="0"/>
              <a:t>People that enter preset forbidden area will trigger alarm to inform security guard to help evacuate the area</a:t>
            </a:r>
            <a:endParaRPr lang="zh-TW" altLang="en-US" dirty="0"/>
          </a:p>
        </p:txBody>
      </p:sp>
      <p:sp>
        <p:nvSpPr>
          <p:cNvPr id="8" name="文字方塊 7"/>
          <p:cNvSpPr txBox="1"/>
          <p:nvPr/>
        </p:nvSpPr>
        <p:spPr>
          <a:xfrm>
            <a:off x="668975" y="3770916"/>
            <a:ext cx="3672408" cy="2862322"/>
          </a:xfrm>
          <a:prstGeom prst="rect">
            <a:avLst/>
          </a:prstGeom>
          <a:noFill/>
        </p:spPr>
        <p:txBody>
          <a:bodyPr wrap="square" rtlCol="0">
            <a:spAutoFit/>
          </a:bodyPr>
          <a:lstStyle/>
          <a:p>
            <a:pPr algn="l"/>
            <a:r>
              <a:rPr lang="en-US" altLang="zh-TW" u="sng" dirty="0"/>
              <a:t>Traffic </a:t>
            </a:r>
            <a:r>
              <a:rPr lang="en-US" altLang="zh-TW" u="sng" dirty="0" smtClean="0"/>
              <a:t>Violations(TBD</a:t>
            </a:r>
            <a:r>
              <a:rPr lang="en-US" altLang="zh-TW" u="sng" dirty="0"/>
              <a:t>):</a:t>
            </a:r>
          </a:p>
          <a:p>
            <a:pPr marL="285750" indent="-285750" algn="l">
              <a:buFont typeface="Arial" panose="020B0604020202020204" pitchFamily="34" charset="0"/>
              <a:buChar char="•"/>
            </a:pPr>
            <a:r>
              <a:rPr lang="en-US" altLang="zh-TW" dirty="0"/>
              <a:t>Detect exceptions to the general traffic flow to ensure smooth movement</a:t>
            </a:r>
          </a:p>
          <a:p>
            <a:pPr marL="285750" indent="-285750" algn="l">
              <a:buFont typeface="Arial" panose="020B0604020202020204" pitchFamily="34" charset="0"/>
              <a:buChar char="•"/>
            </a:pPr>
            <a:r>
              <a:rPr lang="en-US" altLang="zh-TW" dirty="0" smtClean="0"/>
              <a:t>Measure </a:t>
            </a:r>
            <a:r>
              <a:rPr lang="en-US" altLang="zh-TW" dirty="0"/>
              <a:t>traffic flow (major intersections, adjacent roads) to enable better planning to avoid congestion, improve traffic flow and maintain clear access points</a:t>
            </a:r>
          </a:p>
        </p:txBody>
      </p:sp>
      <p:grpSp>
        <p:nvGrpSpPr>
          <p:cNvPr id="11" name="群組 32"/>
          <p:cNvGrpSpPr/>
          <p:nvPr/>
        </p:nvGrpSpPr>
        <p:grpSpPr>
          <a:xfrm>
            <a:off x="4572000" y="4179912"/>
            <a:ext cx="2736304" cy="1965702"/>
            <a:chOff x="5796136" y="4458598"/>
            <a:chExt cx="2736304" cy="1800200"/>
          </a:xfrm>
        </p:grpSpPr>
        <p:pic>
          <p:nvPicPr>
            <p:cNvPr id="12" name="Picture 6" descr="http://216.172.188.7/~apextech/wp-content/uploads/2012/01/Intelligent_Video_Analysis_-Object-Tracking.png"/>
            <p:cNvPicPr>
              <a:picLocks noChangeAspect="1" noChangeArrowheads="1"/>
            </p:cNvPicPr>
            <p:nvPr/>
          </p:nvPicPr>
          <p:blipFill>
            <a:blip r:embed="rId4" cstate="screen"/>
            <a:srcRect/>
            <a:stretch>
              <a:fillRect/>
            </a:stretch>
          </p:blipFill>
          <p:spPr bwMode="auto">
            <a:xfrm>
              <a:off x="5796136" y="4458598"/>
              <a:ext cx="2736304" cy="1766258"/>
            </a:xfrm>
            <a:prstGeom prst="rect">
              <a:avLst/>
            </a:prstGeom>
            <a:noFill/>
          </p:spPr>
        </p:pic>
        <p:sp>
          <p:nvSpPr>
            <p:cNvPr id="13" name="手繪多邊形 12"/>
            <p:cNvSpPr/>
            <p:nvPr/>
          </p:nvSpPr>
          <p:spPr>
            <a:xfrm>
              <a:off x="6116663" y="5171863"/>
              <a:ext cx="752354" cy="775861"/>
            </a:xfrm>
            <a:custGeom>
              <a:avLst/>
              <a:gdLst>
                <a:gd name="connsiteX0" fmla="*/ 0 w 752354"/>
                <a:gd name="connsiteY0" fmla="*/ 775861 h 775861"/>
                <a:gd name="connsiteX1" fmla="*/ 11575 w 752354"/>
                <a:gd name="connsiteY1" fmla="*/ 729562 h 775861"/>
                <a:gd name="connsiteX2" fmla="*/ 162046 w 752354"/>
                <a:gd name="connsiteY2" fmla="*/ 683264 h 775861"/>
                <a:gd name="connsiteX3" fmla="*/ 231494 w 752354"/>
                <a:gd name="connsiteY3" fmla="*/ 660114 h 775861"/>
                <a:gd name="connsiteX4" fmla="*/ 416689 w 752354"/>
                <a:gd name="connsiteY4" fmla="*/ 625390 h 775861"/>
                <a:gd name="connsiteX5" fmla="*/ 439838 w 752354"/>
                <a:gd name="connsiteY5" fmla="*/ 579091 h 775861"/>
                <a:gd name="connsiteX6" fmla="*/ 462987 w 752354"/>
                <a:gd name="connsiteY6" fmla="*/ 544367 h 775861"/>
                <a:gd name="connsiteX7" fmla="*/ 474562 w 752354"/>
                <a:gd name="connsiteY7" fmla="*/ 231851 h 775861"/>
                <a:gd name="connsiteX8" fmla="*/ 520861 w 752354"/>
                <a:gd name="connsiteY8" fmla="*/ 220276 h 775861"/>
                <a:gd name="connsiteX9" fmla="*/ 682906 w 752354"/>
                <a:gd name="connsiteY9" fmla="*/ 197127 h 775861"/>
                <a:gd name="connsiteX10" fmla="*/ 717630 w 752354"/>
                <a:gd name="connsiteY10" fmla="*/ 185552 h 775861"/>
                <a:gd name="connsiteX11" fmla="*/ 729205 w 752354"/>
                <a:gd name="connsiteY11" fmla="*/ 139253 h 775861"/>
                <a:gd name="connsiteX12" fmla="*/ 752354 w 752354"/>
                <a:gd name="connsiteY12" fmla="*/ 357 h 77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354" h="775861">
                  <a:moveTo>
                    <a:pt x="0" y="775861"/>
                  </a:moveTo>
                  <a:cubicBezTo>
                    <a:pt x="3858" y="760428"/>
                    <a:pt x="7205" y="744858"/>
                    <a:pt x="11575" y="729562"/>
                  </a:cubicBezTo>
                  <a:cubicBezTo>
                    <a:pt x="33997" y="651083"/>
                    <a:pt x="25623" y="694632"/>
                    <a:pt x="162046" y="683264"/>
                  </a:cubicBezTo>
                  <a:cubicBezTo>
                    <a:pt x="185195" y="675547"/>
                    <a:pt x="207424" y="664126"/>
                    <a:pt x="231494" y="660114"/>
                  </a:cubicBezTo>
                  <a:cubicBezTo>
                    <a:pt x="386082" y="634350"/>
                    <a:pt x="324854" y="648349"/>
                    <a:pt x="416689" y="625390"/>
                  </a:cubicBezTo>
                  <a:cubicBezTo>
                    <a:pt x="424405" y="609957"/>
                    <a:pt x="431277" y="594072"/>
                    <a:pt x="439838" y="579091"/>
                  </a:cubicBezTo>
                  <a:cubicBezTo>
                    <a:pt x="446740" y="567013"/>
                    <a:pt x="461603" y="558209"/>
                    <a:pt x="462987" y="544367"/>
                  </a:cubicBezTo>
                  <a:cubicBezTo>
                    <a:pt x="473360" y="440641"/>
                    <a:pt x="456237" y="334471"/>
                    <a:pt x="474562" y="231851"/>
                  </a:cubicBezTo>
                  <a:cubicBezTo>
                    <a:pt x="477359" y="216191"/>
                    <a:pt x="505565" y="224646"/>
                    <a:pt x="520861" y="220276"/>
                  </a:cubicBezTo>
                  <a:cubicBezTo>
                    <a:pt x="614384" y="193555"/>
                    <a:pt x="479270" y="215638"/>
                    <a:pt x="682906" y="197127"/>
                  </a:cubicBezTo>
                  <a:cubicBezTo>
                    <a:pt x="694481" y="193269"/>
                    <a:pt x="710008" y="195079"/>
                    <a:pt x="717630" y="185552"/>
                  </a:cubicBezTo>
                  <a:cubicBezTo>
                    <a:pt x="727568" y="173130"/>
                    <a:pt x="726955" y="155001"/>
                    <a:pt x="729205" y="139253"/>
                  </a:cubicBezTo>
                  <a:cubicBezTo>
                    <a:pt x="749099" y="0"/>
                    <a:pt x="721781" y="61509"/>
                    <a:pt x="752354" y="357"/>
                  </a:cubicBez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solidFill>
                  <a:srgbClr val="000000"/>
                </a:solidFill>
              </a:endParaRPr>
            </a:p>
          </p:txBody>
        </p:sp>
        <p:cxnSp>
          <p:nvCxnSpPr>
            <p:cNvPr id="14" name="直線接點 13"/>
            <p:cNvCxnSpPr/>
            <p:nvPr/>
          </p:nvCxnSpPr>
          <p:spPr>
            <a:xfrm flipH="1">
              <a:off x="6300192" y="4458598"/>
              <a:ext cx="360040" cy="17281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6948264" y="4530606"/>
              <a:ext cx="360040" cy="17281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7236296" y="4458598"/>
              <a:ext cx="1008112" cy="1800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409280253"/>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fld id="{7996B56C-8B3E-40CA-9C46-673C7B7C3C71}" type="slidenum">
              <a:rPr lang="en-US" altLang="zh-TW"/>
              <a:pPr/>
              <a:t>2</a:t>
            </a:fld>
            <a:endParaRPr lang="en-US" altLang="zh-TW"/>
          </a:p>
        </p:txBody>
      </p:sp>
      <p:sp>
        <p:nvSpPr>
          <p:cNvPr id="288773" name="Rectangle 5"/>
          <p:cNvSpPr>
            <a:spLocks noChangeArrowheads="1"/>
          </p:cNvSpPr>
          <p:nvPr/>
        </p:nvSpPr>
        <p:spPr bwMode="auto">
          <a:xfrm>
            <a:off x="395536" y="188640"/>
            <a:ext cx="8748464" cy="652486"/>
          </a:xfrm>
          <a:prstGeom prst="rect">
            <a:avLst/>
          </a:prstGeom>
          <a:noFill/>
          <a:ln w="9525">
            <a:noFill/>
            <a:miter lim="800000"/>
            <a:headEnd/>
            <a:tailEnd/>
          </a:ln>
          <a:effectLst/>
        </p:spPr>
        <p:txBody>
          <a:bodyPr wrap="square">
            <a:spAutoFit/>
          </a:bodyPr>
          <a:lstStyle/>
          <a:p>
            <a:pPr algn="l">
              <a:lnSpc>
                <a:spcPct val="130000"/>
              </a:lnSpc>
              <a:spcBef>
                <a:spcPts val="400"/>
              </a:spcBef>
              <a:buClr>
                <a:schemeClr val="accent1"/>
              </a:buClr>
              <a:buSzPct val="68000"/>
              <a:buFont typeface="Wingdings 3" pitchFamily="18" charset="2"/>
              <a:buNone/>
            </a:pPr>
            <a:r>
              <a:rPr kumimoji="0" lang="en-US" altLang="zh-CN" sz="2800" b="1" dirty="0" smtClean="0">
                <a:solidFill>
                  <a:srgbClr val="0070C0"/>
                </a:solidFill>
                <a:latin typeface="Lucida Sans Unicode" pitchFamily="34" charset="0"/>
              </a:rPr>
              <a:t>Surveon Technology City Surveillance Solution</a:t>
            </a:r>
            <a:endParaRPr kumimoji="0" lang="zh-TW" altLang="en-US" sz="2800" b="1" dirty="0" smtClean="0">
              <a:solidFill>
                <a:srgbClr val="0070C0"/>
              </a:solidFill>
              <a:latin typeface="Lucida Sans Unicode" pitchFamily="34" charset="0"/>
            </a:endParaRPr>
          </a:p>
        </p:txBody>
      </p:sp>
      <p:pic>
        <p:nvPicPr>
          <p:cNvPr id="13" name="Picture 11" descr="http://flikie.s3.amazonaws.com/ImageStorage/9e/9ed70f98f7514e20ad599ca201795bee.jpg"/>
          <p:cNvPicPr>
            <a:picLocks noChangeAspect="1" noChangeArrowheads="1"/>
          </p:cNvPicPr>
          <p:nvPr/>
        </p:nvPicPr>
        <p:blipFill>
          <a:blip r:embed="rId3" cstate="print"/>
          <a:srcRect t="18134"/>
          <a:stretch>
            <a:fillRect/>
          </a:stretch>
        </p:blipFill>
        <p:spPr bwMode="auto">
          <a:xfrm>
            <a:off x="395536" y="1916832"/>
            <a:ext cx="5440100" cy="3960440"/>
          </a:xfrm>
          <a:prstGeom prst="rect">
            <a:avLst/>
          </a:prstGeom>
          <a:noFill/>
        </p:spPr>
      </p:pic>
      <p:sp>
        <p:nvSpPr>
          <p:cNvPr id="14"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pic>
        <p:nvPicPr>
          <p:cNvPr id="35" name="Picture 6" descr="http://www.surveon.com/images/p_product/NVR_2048_2064.jpg"/>
          <p:cNvPicPr>
            <a:picLocks noChangeAspect="1" noChangeArrowheads="1"/>
          </p:cNvPicPr>
          <p:nvPr/>
        </p:nvPicPr>
        <p:blipFill>
          <a:blip r:embed="rId4" cstate="screen"/>
          <a:srcRect/>
          <a:stretch>
            <a:fillRect/>
          </a:stretch>
        </p:blipFill>
        <p:spPr bwMode="auto">
          <a:xfrm>
            <a:off x="6138910" y="4653136"/>
            <a:ext cx="3005090" cy="1901181"/>
          </a:xfrm>
          <a:prstGeom prst="rect">
            <a:avLst/>
          </a:prstGeom>
          <a:noFill/>
        </p:spPr>
      </p:pic>
      <p:pic>
        <p:nvPicPr>
          <p:cNvPr id="36" name="Picture 5" descr="IP_CAM4260_4160_4365">
            <a:hlinkClick r:id="" action="ppaction://noaction"/>
          </p:cNvPr>
          <p:cNvPicPr>
            <a:picLocks noChangeAspect="1" noChangeArrowheads="1"/>
          </p:cNvPicPr>
          <p:nvPr/>
        </p:nvPicPr>
        <p:blipFill>
          <a:blip r:embed="rId5" cstate="screen"/>
          <a:stretch>
            <a:fillRect/>
          </a:stretch>
        </p:blipFill>
        <p:spPr bwMode="auto">
          <a:xfrm>
            <a:off x="6660232" y="1412776"/>
            <a:ext cx="1866900" cy="1181100"/>
          </a:xfrm>
          <a:prstGeom prst="rect">
            <a:avLst/>
          </a:prstGeom>
          <a:noFill/>
          <a:ln>
            <a:noFill/>
          </a:ln>
        </p:spPr>
      </p:pic>
      <p:sp>
        <p:nvSpPr>
          <p:cNvPr id="37" name="矩形 36"/>
          <p:cNvSpPr/>
          <p:nvPr/>
        </p:nvSpPr>
        <p:spPr>
          <a:xfrm>
            <a:off x="6321382" y="2521868"/>
            <a:ext cx="2291013" cy="307777"/>
          </a:xfrm>
          <a:prstGeom prst="rect">
            <a:avLst/>
          </a:prstGeom>
        </p:spPr>
        <p:txBody>
          <a:bodyPr wrap="none">
            <a:spAutoFit/>
          </a:bodyPr>
          <a:lstStyle/>
          <a:p>
            <a:r>
              <a:rPr lang="en-US" altLang="zh-CN" sz="1400" dirty="0" smtClean="0">
                <a:latin typeface="Lucida Sans Unicode" pitchFamily="34" charset="0"/>
              </a:rPr>
              <a:t>Megapixel HD IP camera</a:t>
            </a:r>
            <a:endParaRPr lang="zh-TW" altLang="en-US" sz="1400" dirty="0"/>
          </a:p>
        </p:txBody>
      </p:sp>
      <p:sp>
        <p:nvSpPr>
          <p:cNvPr id="38" name="矩形 37"/>
          <p:cNvSpPr/>
          <p:nvPr/>
        </p:nvSpPr>
        <p:spPr>
          <a:xfrm>
            <a:off x="6280343" y="6264696"/>
            <a:ext cx="2342244" cy="307777"/>
          </a:xfrm>
          <a:prstGeom prst="rect">
            <a:avLst/>
          </a:prstGeom>
        </p:spPr>
        <p:txBody>
          <a:bodyPr wrap="none">
            <a:spAutoFit/>
          </a:bodyPr>
          <a:lstStyle/>
          <a:p>
            <a:r>
              <a:rPr lang="en-US" altLang="zh-CN" sz="1400" dirty="0" smtClean="0"/>
              <a:t>Video Surveillance Storage</a:t>
            </a:r>
            <a:endParaRPr lang="zh-TW" altLang="en-US" sz="1400" dirty="0"/>
          </a:p>
        </p:txBody>
      </p:sp>
      <p:pic>
        <p:nvPicPr>
          <p:cNvPr id="39" name="Picture 5" descr="VMS_8_2"/>
          <p:cNvPicPr>
            <a:picLocks noChangeAspect="1" noChangeArrowheads="1"/>
          </p:cNvPicPr>
          <p:nvPr/>
        </p:nvPicPr>
        <p:blipFill>
          <a:blip r:embed="rId6" cstate="screen"/>
          <a:srcRect l="10656"/>
          <a:stretch>
            <a:fillRect/>
          </a:stretch>
        </p:blipFill>
        <p:spPr bwMode="auto">
          <a:xfrm>
            <a:off x="6444208" y="2996952"/>
            <a:ext cx="2304256" cy="1584176"/>
          </a:xfrm>
          <a:prstGeom prst="rect">
            <a:avLst/>
          </a:prstGeom>
          <a:noFill/>
          <a:ln w="9525">
            <a:noFill/>
            <a:miter lim="800000"/>
            <a:headEnd/>
            <a:tailEnd/>
          </a:ln>
        </p:spPr>
      </p:pic>
      <p:sp>
        <p:nvSpPr>
          <p:cNvPr id="40" name="矩形 39"/>
          <p:cNvSpPr/>
          <p:nvPr/>
        </p:nvSpPr>
        <p:spPr>
          <a:xfrm>
            <a:off x="6248528" y="4561383"/>
            <a:ext cx="2614819" cy="307777"/>
          </a:xfrm>
          <a:prstGeom prst="rect">
            <a:avLst/>
          </a:prstGeom>
        </p:spPr>
        <p:txBody>
          <a:bodyPr wrap="none">
            <a:spAutoFit/>
          </a:bodyPr>
          <a:lstStyle/>
          <a:p>
            <a:r>
              <a:rPr lang="en-US" altLang="zh-TW" sz="1400" dirty="0" smtClean="0"/>
              <a:t>Enterprise Level VMS Solution</a:t>
            </a:r>
            <a:endParaRPr lang="zh-TW" altLang="en-US" sz="1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20</a:t>
            </a:fld>
            <a:endParaRPr lang="en-US" altLang="zh-TW"/>
          </a:p>
        </p:txBody>
      </p:sp>
      <p:sp>
        <p:nvSpPr>
          <p:cNvPr id="15" name="Rectangle 2"/>
          <p:cNvSpPr txBox="1">
            <a:spLocks noChangeArrowheads="1"/>
          </p:cNvSpPr>
          <p:nvPr/>
        </p:nvSpPr>
        <p:spPr bwMode="auto">
          <a:xfrm>
            <a:off x="323528" y="-99392"/>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zh-TW" sz="2900" b="1" i="0" u="none" strike="noStrike" kern="0" cap="none" spc="0" normalizeH="0" baseline="0" noProof="0" dirty="0" smtClean="0">
                <a:ln>
                  <a:noFill/>
                </a:ln>
                <a:solidFill>
                  <a:srgbClr val="0070C0"/>
                </a:solidFill>
                <a:effectLst/>
                <a:uLnTx/>
                <a:uFillTx/>
                <a:latin typeface="+mj-lt"/>
                <a:ea typeface="+mj-ea"/>
                <a:cs typeface="+mj-cs"/>
              </a:rPr>
              <a:t>VI</a:t>
            </a:r>
            <a:r>
              <a:rPr kumimoji="1" lang="en-US" altLang="zh-TW" sz="2900" b="1" i="0" u="none" strike="noStrike" kern="0" cap="none" spc="0" normalizeH="0" noProof="0" dirty="0" smtClean="0">
                <a:ln>
                  <a:noFill/>
                </a:ln>
                <a:solidFill>
                  <a:srgbClr val="0070C0"/>
                </a:solidFill>
                <a:effectLst/>
                <a:uLnTx/>
                <a:uFillTx/>
                <a:latin typeface="+mj-lt"/>
                <a:ea typeface="+mj-ea"/>
                <a:cs typeface="+mj-cs"/>
              </a:rPr>
              <a:t> applications of City Surveillance II</a:t>
            </a:r>
            <a:endParaRPr kumimoji="1" lang="zh-TW" altLang="en-US" sz="2900" b="0" i="0" u="none" strike="noStrike" kern="0" cap="none" spc="0" normalizeH="0" baseline="0" noProof="0" dirty="0">
              <a:ln>
                <a:noFill/>
              </a:ln>
              <a:solidFill>
                <a:schemeClr val="tx2"/>
              </a:solidFill>
              <a:effectLst/>
              <a:uLnTx/>
              <a:uFillTx/>
              <a:latin typeface="+mj-lt"/>
              <a:ea typeface="+mj-ea"/>
              <a:cs typeface="+mj-cs"/>
            </a:endParaRPr>
          </a:p>
        </p:txBody>
      </p:sp>
      <p:sp>
        <p:nvSpPr>
          <p:cNvPr id="16"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sp>
        <p:nvSpPr>
          <p:cNvPr id="4" name="文字方塊 3"/>
          <p:cNvSpPr txBox="1"/>
          <p:nvPr/>
        </p:nvSpPr>
        <p:spPr>
          <a:xfrm>
            <a:off x="4283968" y="1628800"/>
            <a:ext cx="2880320" cy="1754326"/>
          </a:xfrm>
          <a:prstGeom prst="rect">
            <a:avLst/>
          </a:prstGeom>
          <a:noFill/>
        </p:spPr>
        <p:txBody>
          <a:bodyPr wrap="square" rtlCol="0">
            <a:spAutoFit/>
          </a:bodyPr>
          <a:lstStyle/>
          <a:p>
            <a:pPr algn="l"/>
            <a:r>
              <a:rPr lang="en-US" altLang="zh-TW" u="sng" dirty="0" smtClean="0"/>
              <a:t>Intrusion Detection:</a:t>
            </a:r>
          </a:p>
          <a:p>
            <a:pPr algn="l"/>
            <a:r>
              <a:rPr lang="en-US" altLang="zh-TW" dirty="0" smtClean="0"/>
              <a:t>Be alerted to people or vehicles and other objects that shall not on train tracks or in restricted areas</a:t>
            </a:r>
            <a:endParaRPr lang="zh-TW" altLang="en-US" dirty="0"/>
          </a:p>
        </p:txBody>
      </p:sp>
      <p:sp>
        <p:nvSpPr>
          <p:cNvPr id="8" name="文字方塊 7"/>
          <p:cNvSpPr txBox="1"/>
          <p:nvPr/>
        </p:nvSpPr>
        <p:spPr>
          <a:xfrm>
            <a:off x="899592" y="4221088"/>
            <a:ext cx="2822905" cy="1477328"/>
          </a:xfrm>
          <a:prstGeom prst="rect">
            <a:avLst/>
          </a:prstGeom>
          <a:noFill/>
        </p:spPr>
        <p:txBody>
          <a:bodyPr wrap="square" rtlCol="0">
            <a:spAutoFit/>
          </a:bodyPr>
          <a:lstStyle/>
          <a:p>
            <a:pPr algn="l"/>
            <a:r>
              <a:rPr lang="en-US" altLang="zh-TW" u="sng" dirty="0" smtClean="0"/>
              <a:t>Foreign object:</a:t>
            </a:r>
          </a:p>
          <a:p>
            <a:pPr algn="l"/>
            <a:r>
              <a:rPr lang="en-US" altLang="zh-TW" dirty="0" smtClean="0"/>
              <a:t>Identify suspicious parcels or objects that suddenly appear in preset restricted area</a:t>
            </a:r>
            <a:endParaRPr lang="en-US" altLang="zh-TW" u="sng" dirty="0"/>
          </a:p>
        </p:txBody>
      </p:sp>
      <p:pic>
        <p:nvPicPr>
          <p:cNvPr id="12" name="Picture 6" descr="http://216.172.188.7/~apextech/wp-content/uploads/2012/01/Intelligent_Video_Analysis_-Object-Tracking.png"/>
          <p:cNvPicPr>
            <a:picLocks noChangeAspect="1" noChangeArrowheads="1"/>
          </p:cNvPicPr>
          <p:nvPr/>
        </p:nvPicPr>
        <p:blipFill>
          <a:blip r:embed="rId3" cstate="print"/>
          <a:stretch>
            <a:fillRect/>
          </a:stretch>
        </p:blipFill>
        <p:spPr bwMode="auto">
          <a:xfrm>
            <a:off x="4067944" y="3789039"/>
            <a:ext cx="3492636" cy="2016225"/>
          </a:xfrm>
          <a:prstGeom prst="rect">
            <a:avLst/>
          </a:prstGeom>
          <a:noFill/>
        </p:spPr>
      </p:pic>
      <p:pic>
        <p:nvPicPr>
          <p:cNvPr id="19" name="Picture 10" descr="https://encrypted-tbn2.google.com/images?q=tbn:ANd9GcQkrI67X-OYkSotCNwRZ01WUgqwUuNNJOufFzNjAT0PfiMI0bbtOA"/>
          <p:cNvPicPr>
            <a:picLocks noChangeAspect="1" noChangeArrowheads="1"/>
          </p:cNvPicPr>
          <p:nvPr/>
        </p:nvPicPr>
        <p:blipFill>
          <a:blip r:embed="rId4" cstate="screen"/>
          <a:srcRect/>
          <a:stretch>
            <a:fillRect/>
          </a:stretch>
        </p:blipFill>
        <p:spPr bwMode="auto">
          <a:xfrm>
            <a:off x="755576" y="1484784"/>
            <a:ext cx="2808312" cy="1872208"/>
          </a:xfrm>
          <a:prstGeom prst="rect">
            <a:avLst/>
          </a:prstGeom>
          <a:noFill/>
        </p:spPr>
      </p:pic>
    </p:spTree>
    <p:extLst>
      <p:ext uri="{BB962C8B-B14F-4D97-AF65-F5344CB8AC3E}">
        <p14:creationId xmlns:p14="http://schemas.microsoft.com/office/powerpoint/2010/main" xmlns="" val="1409280253"/>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21</a:t>
            </a:fld>
            <a:endParaRPr lang="en-US" altLang="zh-TW"/>
          </a:p>
        </p:txBody>
      </p:sp>
      <p:sp>
        <p:nvSpPr>
          <p:cNvPr id="407554" name="Rectangle 2"/>
          <p:cNvSpPr>
            <a:spLocks noGrp="1" noChangeArrowheads="1"/>
          </p:cNvSpPr>
          <p:nvPr>
            <p:ph type="title" idx="4294967295"/>
          </p:nvPr>
        </p:nvSpPr>
        <p:spPr>
          <a:xfrm>
            <a:off x="2843808" y="2924944"/>
            <a:ext cx="3168352" cy="1143000"/>
          </a:xfrm>
        </p:spPr>
        <p:txBody>
          <a:bodyPr/>
          <a:lstStyle/>
          <a:p>
            <a:pPr>
              <a:lnSpc>
                <a:spcPct val="120000"/>
              </a:lnSpc>
            </a:pPr>
            <a:r>
              <a:rPr lang="en-US" altLang="zh-TW" sz="2900" dirty="0" smtClean="0"/>
              <a:t>Case Study</a:t>
            </a:r>
            <a:endParaRPr lang="zh-TW" altLang="en-US" sz="2900" dirty="0"/>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6"/>
          <p:cNvSpPr>
            <a:spLocks noGrp="1" noChangeArrowheads="1"/>
          </p:cNvSpPr>
          <p:nvPr>
            <p:ph type="sldNum" sz="quarter" idx="11"/>
          </p:nvPr>
        </p:nvSpPr>
        <p:spPr>
          <a:noFill/>
          <a:ln>
            <a:miter lim="800000"/>
            <a:headEnd/>
            <a:tailEnd/>
          </a:ln>
        </p:spPr>
        <p:txBody>
          <a:bodyPr/>
          <a:lstStyle/>
          <a:p>
            <a:fld id="{A96B794A-F144-47D8-BC91-81E980E0033C}" type="slidenum">
              <a:rPr lang="en-US" altLang="zh-TW" smtClean="0">
                <a:latin typeface="Calibri" pitchFamily="34" charset="0"/>
                <a:ea typeface="新細明體" charset="-120"/>
              </a:rPr>
              <a:pPr/>
              <a:t>22</a:t>
            </a:fld>
            <a:endParaRPr lang="en-US" altLang="zh-TW" smtClean="0">
              <a:latin typeface="Calibri" pitchFamily="34" charset="0"/>
              <a:ea typeface="新細明體" charset="-120"/>
            </a:endParaRPr>
          </a:p>
        </p:txBody>
      </p:sp>
      <p:sp>
        <p:nvSpPr>
          <p:cNvPr id="175106" name="Rectangle 2"/>
          <p:cNvSpPr>
            <a:spLocks noGrp="1" noChangeArrowheads="1"/>
          </p:cNvSpPr>
          <p:nvPr>
            <p:ph type="title"/>
          </p:nvPr>
        </p:nvSpPr>
        <p:spPr>
          <a:xfrm>
            <a:off x="395536" y="125760"/>
            <a:ext cx="8229600" cy="1143000"/>
          </a:xfrm>
        </p:spPr>
        <p:txBody>
          <a:bodyPr/>
          <a:lstStyle/>
          <a:p>
            <a:pPr eaLnBrk="1" hangingPunct="1"/>
            <a:r>
              <a:rPr lang="en-US" altLang="zh-TW" sz="3200" dirty="0" smtClean="0">
                <a:solidFill>
                  <a:schemeClr val="tx1"/>
                </a:solidFill>
              </a:rPr>
              <a:t>3000</a:t>
            </a:r>
            <a:r>
              <a:rPr lang="zh-TW" altLang="en-US" sz="3200" dirty="0" smtClean="0">
                <a:solidFill>
                  <a:schemeClr val="tx1"/>
                </a:solidFill>
              </a:rPr>
              <a:t> </a:t>
            </a:r>
            <a:r>
              <a:rPr lang="en-US" altLang="zh-TW" sz="3200" dirty="0" smtClean="0">
                <a:solidFill>
                  <a:schemeClr val="tx1"/>
                </a:solidFill>
              </a:rPr>
              <a:t>channels City surveillance project – Asia</a:t>
            </a:r>
          </a:p>
        </p:txBody>
      </p:sp>
      <p:pic>
        <p:nvPicPr>
          <p:cNvPr id="3074" name="Picture 2" descr="http://www.miratecinc.com/Miratec%20Images%20Reduced%20Size/5ft.%20coaxial%20cable.jpg"/>
          <p:cNvPicPr>
            <a:picLocks noChangeAspect="1" noChangeArrowheads="1"/>
          </p:cNvPicPr>
          <p:nvPr/>
        </p:nvPicPr>
        <p:blipFill>
          <a:blip r:embed="rId3" cstate="print"/>
          <a:srcRect/>
          <a:stretch>
            <a:fillRect/>
          </a:stretch>
        </p:blipFill>
        <p:spPr bwMode="auto">
          <a:xfrm>
            <a:off x="4093250" y="1570830"/>
            <a:ext cx="1558870" cy="1066082"/>
          </a:xfrm>
          <a:prstGeom prst="rect">
            <a:avLst/>
          </a:prstGeom>
          <a:noFill/>
        </p:spPr>
      </p:pic>
      <p:pic>
        <p:nvPicPr>
          <p:cNvPr id="14" name="Picture 29" descr="CAM2400_2300_2301_2320_2321_01"/>
          <p:cNvPicPr>
            <a:picLocks noChangeAspect="1" noChangeArrowheads="1"/>
          </p:cNvPicPr>
          <p:nvPr/>
        </p:nvPicPr>
        <p:blipFill>
          <a:blip r:embed="rId4" cstate="print"/>
          <a:srcRect/>
          <a:stretch>
            <a:fillRect/>
          </a:stretch>
        </p:blipFill>
        <p:spPr bwMode="auto">
          <a:xfrm>
            <a:off x="1187624" y="1710100"/>
            <a:ext cx="1224136" cy="764688"/>
          </a:xfrm>
          <a:prstGeom prst="rect">
            <a:avLst/>
          </a:prstGeom>
          <a:noFill/>
          <a:ln w="9525">
            <a:noFill/>
            <a:miter lim="800000"/>
            <a:headEnd/>
            <a:tailEnd/>
          </a:ln>
        </p:spPr>
      </p:pic>
      <p:pic>
        <p:nvPicPr>
          <p:cNvPr id="3082" name="Picture 10" descr="http://www.atlasgentech.co.nz/images/Security/Products/_CCTV_Misc/Switches/74016_VC-202-Converter_Large.jpg"/>
          <p:cNvPicPr>
            <a:picLocks noChangeAspect="1" noChangeArrowheads="1"/>
          </p:cNvPicPr>
          <p:nvPr/>
        </p:nvPicPr>
        <p:blipFill>
          <a:blip r:embed="rId5" cstate="print"/>
          <a:srcRect/>
          <a:stretch>
            <a:fillRect/>
          </a:stretch>
        </p:blipFill>
        <p:spPr bwMode="auto">
          <a:xfrm>
            <a:off x="5828481" y="1484784"/>
            <a:ext cx="1119783" cy="1175959"/>
          </a:xfrm>
          <a:prstGeom prst="rect">
            <a:avLst/>
          </a:prstGeom>
          <a:noFill/>
        </p:spPr>
      </p:pic>
      <p:pic>
        <p:nvPicPr>
          <p:cNvPr id="20" name="Picture 10" descr="http://www.atlasgentech.co.nz/images/Security/Products/_CCTV_Misc/Switches/74016_VC-202-Converter_Large.jpg"/>
          <p:cNvPicPr>
            <a:picLocks noChangeAspect="1" noChangeArrowheads="1"/>
          </p:cNvPicPr>
          <p:nvPr/>
        </p:nvPicPr>
        <p:blipFill>
          <a:blip r:embed="rId5" cstate="print"/>
          <a:srcRect/>
          <a:stretch>
            <a:fillRect/>
          </a:stretch>
        </p:blipFill>
        <p:spPr bwMode="auto">
          <a:xfrm>
            <a:off x="2555776" y="1531220"/>
            <a:ext cx="1119783" cy="1175959"/>
          </a:xfrm>
          <a:prstGeom prst="rect">
            <a:avLst/>
          </a:prstGeom>
          <a:noFill/>
        </p:spPr>
      </p:pic>
      <p:sp>
        <p:nvSpPr>
          <p:cNvPr id="22" name="矩形 21"/>
          <p:cNvSpPr/>
          <p:nvPr/>
        </p:nvSpPr>
        <p:spPr bwMode="auto">
          <a:xfrm>
            <a:off x="395536" y="1268760"/>
            <a:ext cx="8352928" cy="1440160"/>
          </a:xfrm>
          <a:prstGeom prst="rect">
            <a:avLst/>
          </a:prstGeom>
          <a:noFill/>
          <a:ln w="9525" cap="flat" cmpd="sng" algn="ctr">
            <a:solidFill>
              <a:srgbClr val="30538C"/>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p:txBody>
      </p:sp>
      <p:sp>
        <p:nvSpPr>
          <p:cNvPr id="28" name="矩形 27"/>
          <p:cNvSpPr/>
          <p:nvPr/>
        </p:nvSpPr>
        <p:spPr>
          <a:xfrm>
            <a:off x="1021548" y="980728"/>
            <a:ext cx="7034811" cy="369332"/>
          </a:xfrm>
          <a:prstGeom prst="rect">
            <a:avLst/>
          </a:prstGeom>
        </p:spPr>
        <p:txBody>
          <a:bodyPr wrap="none">
            <a:spAutoFit/>
          </a:bodyPr>
          <a:lstStyle/>
          <a:p>
            <a:r>
              <a:rPr lang="en-US" altLang="zh-TW" dirty="0" smtClean="0"/>
              <a:t>Front end 3000 x CAM2311 cameras +</a:t>
            </a:r>
            <a:r>
              <a:rPr lang="en-US" altLang="zh-CN" dirty="0" smtClean="0"/>
              <a:t> Network-to-coax equipment</a:t>
            </a:r>
            <a:endParaRPr lang="en-US" altLang="zh-TW" dirty="0" smtClean="0"/>
          </a:p>
        </p:txBody>
      </p:sp>
      <p:sp>
        <p:nvSpPr>
          <p:cNvPr id="31" name="矩形 30"/>
          <p:cNvSpPr/>
          <p:nvPr/>
        </p:nvSpPr>
        <p:spPr>
          <a:xfrm>
            <a:off x="1835696" y="3356992"/>
            <a:ext cx="6912768" cy="923330"/>
          </a:xfrm>
          <a:prstGeom prst="rect">
            <a:avLst/>
          </a:prstGeom>
        </p:spPr>
        <p:txBody>
          <a:bodyPr wrap="square">
            <a:spAutoFit/>
          </a:bodyPr>
          <a:lstStyle/>
          <a:p>
            <a:pPr algn="l"/>
            <a:r>
              <a:rPr lang="en-US" altLang="zh-TW" dirty="0" smtClean="0"/>
              <a:t>Two hundred small areas, each area of up to 16 cameras connected to junction box containing switches and other equipment of Receiver</a:t>
            </a:r>
          </a:p>
        </p:txBody>
      </p:sp>
      <p:pic>
        <p:nvPicPr>
          <p:cNvPr id="34" name="Picture 13"/>
          <p:cNvPicPr>
            <a:picLocks noChangeAspect="1" noChangeArrowheads="1"/>
          </p:cNvPicPr>
          <p:nvPr/>
        </p:nvPicPr>
        <p:blipFill>
          <a:blip r:embed="rId6" cstate="print"/>
          <a:srcRect/>
          <a:stretch>
            <a:fillRect/>
          </a:stretch>
        </p:blipFill>
        <p:spPr bwMode="auto">
          <a:xfrm>
            <a:off x="727917" y="2924944"/>
            <a:ext cx="891755" cy="1268594"/>
          </a:xfrm>
          <a:prstGeom prst="rect">
            <a:avLst/>
          </a:prstGeom>
          <a:noFill/>
          <a:ln w="9525">
            <a:noFill/>
            <a:miter lim="800000"/>
            <a:headEnd/>
            <a:tailEnd/>
          </a:ln>
        </p:spPr>
      </p:pic>
      <p:sp>
        <p:nvSpPr>
          <p:cNvPr id="46" name="矩形 45"/>
          <p:cNvSpPr/>
          <p:nvPr/>
        </p:nvSpPr>
        <p:spPr>
          <a:xfrm>
            <a:off x="6444208" y="2555612"/>
            <a:ext cx="1872208" cy="369332"/>
          </a:xfrm>
          <a:prstGeom prst="rect">
            <a:avLst/>
          </a:prstGeom>
          <a:solidFill>
            <a:schemeClr val="bg1"/>
          </a:solidFill>
          <a:ln>
            <a:solidFill>
              <a:srgbClr val="FF0000"/>
            </a:solidFill>
          </a:ln>
        </p:spPr>
        <p:txBody>
          <a:bodyPr wrap="square" anchor="ctr" anchorCtr="0">
            <a:spAutoFit/>
          </a:bodyPr>
          <a:lstStyle/>
          <a:p>
            <a:pPr algn="ctr"/>
            <a:r>
              <a:rPr lang="en-US" altLang="zh-TW" dirty="0" smtClean="0">
                <a:solidFill>
                  <a:srgbClr val="FF0000"/>
                </a:solidFill>
              </a:rPr>
              <a:t>1000 M, RJ45</a:t>
            </a:r>
          </a:p>
        </p:txBody>
      </p:sp>
      <p:pic>
        <p:nvPicPr>
          <p:cNvPr id="60" name="Picture 4" descr="http://adiraiclassifieds.com/admin/upload/police-station-software.jpg"/>
          <p:cNvPicPr>
            <a:picLocks noChangeAspect="1" noChangeArrowheads="1"/>
          </p:cNvPicPr>
          <p:nvPr/>
        </p:nvPicPr>
        <p:blipFill>
          <a:blip r:embed="rId7" cstate="print"/>
          <a:srcRect/>
          <a:stretch>
            <a:fillRect/>
          </a:stretch>
        </p:blipFill>
        <p:spPr bwMode="auto">
          <a:xfrm>
            <a:off x="611560" y="4627492"/>
            <a:ext cx="1080120" cy="1033756"/>
          </a:xfrm>
          <a:prstGeom prst="rect">
            <a:avLst/>
          </a:prstGeom>
          <a:noFill/>
        </p:spPr>
      </p:pic>
      <p:sp>
        <p:nvSpPr>
          <p:cNvPr id="69" name="矩形 68"/>
          <p:cNvSpPr/>
          <p:nvPr/>
        </p:nvSpPr>
        <p:spPr bwMode="auto">
          <a:xfrm>
            <a:off x="323528" y="2852936"/>
            <a:ext cx="8424936" cy="1440160"/>
          </a:xfrm>
          <a:prstGeom prst="rect">
            <a:avLst/>
          </a:prstGeom>
          <a:noFill/>
          <a:ln w="9525" cap="flat" cmpd="sng" algn="ctr">
            <a:solidFill>
              <a:srgbClr val="30538C"/>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p:txBody>
      </p:sp>
      <p:sp>
        <p:nvSpPr>
          <p:cNvPr id="71" name="矩形 70"/>
          <p:cNvSpPr/>
          <p:nvPr/>
        </p:nvSpPr>
        <p:spPr bwMode="auto">
          <a:xfrm>
            <a:off x="323528" y="4437112"/>
            <a:ext cx="3888432" cy="1872208"/>
          </a:xfrm>
          <a:prstGeom prst="rect">
            <a:avLst/>
          </a:prstGeom>
          <a:noFill/>
          <a:ln w="9525" cap="flat" cmpd="sng" algn="ctr">
            <a:solidFill>
              <a:srgbClr val="30538C"/>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p:txBody>
      </p:sp>
      <p:sp>
        <p:nvSpPr>
          <p:cNvPr id="70" name="矩形 69"/>
          <p:cNvSpPr/>
          <p:nvPr/>
        </p:nvSpPr>
        <p:spPr>
          <a:xfrm>
            <a:off x="755576" y="4149080"/>
            <a:ext cx="1080120" cy="369332"/>
          </a:xfrm>
          <a:prstGeom prst="rect">
            <a:avLst/>
          </a:prstGeom>
          <a:solidFill>
            <a:schemeClr val="bg1"/>
          </a:solidFill>
          <a:ln>
            <a:solidFill>
              <a:srgbClr val="FF0000"/>
            </a:solidFill>
          </a:ln>
        </p:spPr>
        <p:txBody>
          <a:bodyPr wrap="square" anchor="ctr" anchorCtr="0">
            <a:spAutoFit/>
          </a:bodyPr>
          <a:lstStyle/>
          <a:p>
            <a:pPr algn="ctr"/>
            <a:r>
              <a:rPr lang="en-US" altLang="zh-TW" dirty="0" smtClean="0">
                <a:solidFill>
                  <a:srgbClr val="FF0000"/>
                </a:solidFill>
              </a:rPr>
              <a:t>Fiber</a:t>
            </a:r>
          </a:p>
        </p:txBody>
      </p:sp>
      <p:sp>
        <p:nvSpPr>
          <p:cNvPr id="72" name="矩形 71"/>
          <p:cNvSpPr/>
          <p:nvPr/>
        </p:nvSpPr>
        <p:spPr bwMode="auto">
          <a:xfrm>
            <a:off x="4644008" y="4437112"/>
            <a:ext cx="4104456" cy="1872208"/>
          </a:xfrm>
          <a:prstGeom prst="rect">
            <a:avLst/>
          </a:prstGeom>
          <a:noFill/>
          <a:ln w="9525" cap="flat" cmpd="sng" algn="ctr">
            <a:solidFill>
              <a:srgbClr val="30538C"/>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p:txBody>
      </p:sp>
      <p:pic>
        <p:nvPicPr>
          <p:cNvPr id="73" name="Picture 4" descr="http://adiraiclassifieds.com/admin/upload/police-station-software.jpg"/>
          <p:cNvPicPr>
            <a:picLocks noChangeAspect="1" noChangeArrowheads="1"/>
          </p:cNvPicPr>
          <p:nvPr/>
        </p:nvPicPr>
        <p:blipFill>
          <a:blip r:embed="rId7" cstate="print"/>
          <a:srcRect/>
          <a:stretch>
            <a:fillRect/>
          </a:stretch>
        </p:blipFill>
        <p:spPr bwMode="auto">
          <a:xfrm>
            <a:off x="1331640" y="4653136"/>
            <a:ext cx="1080120" cy="1033756"/>
          </a:xfrm>
          <a:prstGeom prst="rect">
            <a:avLst/>
          </a:prstGeom>
          <a:noFill/>
        </p:spPr>
      </p:pic>
      <p:sp>
        <p:nvSpPr>
          <p:cNvPr id="76" name="矩形 75"/>
          <p:cNvSpPr/>
          <p:nvPr/>
        </p:nvSpPr>
        <p:spPr>
          <a:xfrm>
            <a:off x="3707904" y="4437112"/>
            <a:ext cx="1584176" cy="369332"/>
          </a:xfrm>
          <a:prstGeom prst="rect">
            <a:avLst/>
          </a:prstGeom>
          <a:solidFill>
            <a:schemeClr val="bg1"/>
          </a:solidFill>
          <a:ln>
            <a:solidFill>
              <a:srgbClr val="FF0000"/>
            </a:solidFill>
          </a:ln>
        </p:spPr>
        <p:txBody>
          <a:bodyPr wrap="square" anchor="ctr" anchorCtr="0">
            <a:spAutoFit/>
          </a:bodyPr>
          <a:lstStyle/>
          <a:p>
            <a:pPr algn="ctr"/>
            <a:r>
              <a:rPr lang="en-US" altLang="zh-TW" dirty="0" smtClean="0">
                <a:solidFill>
                  <a:srgbClr val="FF0000"/>
                </a:solidFill>
              </a:rPr>
              <a:t>VPN</a:t>
            </a:r>
          </a:p>
        </p:txBody>
      </p:sp>
      <p:sp>
        <p:nvSpPr>
          <p:cNvPr id="77" name="矩形 76"/>
          <p:cNvSpPr/>
          <p:nvPr/>
        </p:nvSpPr>
        <p:spPr>
          <a:xfrm>
            <a:off x="683568" y="5661248"/>
            <a:ext cx="3240360" cy="830997"/>
          </a:xfrm>
          <a:prstGeom prst="rect">
            <a:avLst/>
          </a:prstGeom>
        </p:spPr>
        <p:txBody>
          <a:bodyPr wrap="square">
            <a:spAutoFit/>
          </a:bodyPr>
          <a:lstStyle/>
          <a:p>
            <a:r>
              <a:rPr lang="en-US" altLang="zh-TW" sz="1600" dirty="0" smtClean="0"/>
              <a:t>3-4 areas send to one centralized police station can be used for local monitoring</a:t>
            </a:r>
            <a:endParaRPr lang="zh-TW" altLang="en-US" sz="1600" dirty="0"/>
          </a:p>
        </p:txBody>
      </p:sp>
      <p:pic>
        <p:nvPicPr>
          <p:cNvPr id="3087" name="Picture 15" descr="http://t1.gstatic.com/images?q=tbn:ANd9GcRvvMiJEW4deMVIyvvH8aBr9mqTo7mceJ4HB4NmtbK1dxqteYTK"/>
          <p:cNvPicPr>
            <a:picLocks noChangeAspect="1" noChangeArrowheads="1"/>
          </p:cNvPicPr>
          <p:nvPr/>
        </p:nvPicPr>
        <p:blipFill>
          <a:blip r:embed="rId8" cstate="print"/>
          <a:srcRect/>
          <a:stretch>
            <a:fillRect/>
          </a:stretch>
        </p:blipFill>
        <p:spPr bwMode="auto">
          <a:xfrm>
            <a:off x="6282630" y="4581128"/>
            <a:ext cx="2321818" cy="1559177"/>
          </a:xfrm>
          <a:prstGeom prst="rect">
            <a:avLst/>
          </a:prstGeom>
          <a:noFill/>
        </p:spPr>
      </p:pic>
      <p:sp>
        <p:nvSpPr>
          <p:cNvPr id="79" name="矩形 78"/>
          <p:cNvSpPr/>
          <p:nvPr/>
        </p:nvSpPr>
        <p:spPr>
          <a:xfrm>
            <a:off x="4572000" y="5013176"/>
            <a:ext cx="1872208" cy="1384995"/>
          </a:xfrm>
          <a:prstGeom prst="rect">
            <a:avLst/>
          </a:prstGeom>
        </p:spPr>
        <p:txBody>
          <a:bodyPr wrap="square">
            <a:spAutoFit/>
          </a:bodyPr>
          <a:lstStyle/>
          <a:p>
            <a:pPr>
              <a:lnSpc>
                <a:spcPct val="150000"/>
              </a:lnSpc>
            </a:pPr>
            <a:r>
              <a:rPr lang="en-US" altLang="zh-TW" sz="1400" dirty="0" smtClean="0"/>
              <a:t>Connected to the central terminal control center via VPN</a:t>
            </a:r>
            <a:endParaRPr lang="zh-TW" altLang="en-US" sz="1400" dirty="0"/>
          </a:p>
        </p:txBody>
      </p:sp>
      <p:pic>
        <p:nvPicPr>
          <p:cNvPr id="24" name="Picture 17" descr="VMS_8"/>
          <p:cNvPicPr>
            <a:picLocks noChangeAspect="1" noChangeArrowheads="1"/>
          </p:cNvPicPr>
          <p:nvPr/>
        </p:nvPicPr>
        <p:blipFill>
          <a:blip r:embed="rId9" cstate="print"/>
          <a:srcRect/>
          <a:stretch>
            <a:fillRect/>
          </a:stretch>
        </p:blipFill>
        <p:spPr bwMode="auto">
          <a:xfrm>
            <a:off x="2627784" y="4725144"/>
            <a:ext cx="1298649" cy="843211"/>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6"/>
          <p:cNvSpPr>
            <a:spLocks noGrp="1" noChangeArrowheads="1"/>
          </p:cNvSpPr>
          <p:nvPr>
            <p:ph type="sldNum" sz="quarter" idx="11"/>
          </p:nvPr>
        </p:nvSpPr>
        <p:spPr>
          <a:noFill/>
          <a:ln>
            <a:miter lim="800000"/>
            <a:headEnd/>
            <a:tailEnd/>
          </a:ln>
        </p:spPr>
        <p:txBody>
          <a:bodyPr/>
          <a:lstStyle/>
          <a:p>
            <a:fld id="{A96B794A-F144-47D8-BC91-81E980E0033C}" type="slidenum">
              <a:rPr lang="en-US" altLang="zh-TW" smtClean="0">
                <a:latin typeface="Calibri" pitchFamily="34" charset="0"/>
                <a:ea typeface="新細明體" charset="-120"/>
              </a:rPr>
              <a:pPr/>
              <a:t>23</a:t>
            </a:fld>
            <a:endParaRPr lang="en-US" altLang="zh-TW" smtClean="0">
              <a:latin typeface="Calibri" pitchFamily="34" charset="0"/>
              <a:ea typeface="新細明體" charset="-120"/>
            </a:endParaRPr>
          </a:p>
        </p:txBody>
      </p:sp>
      <p:sp>
        <p:nvSpPr>
          <p:cNvPr id="175106" name="Rectangle 2"/>
          <p:cNvSpPr>
            <a:spLocks noGrp="1" noChangeArrowheads="1"/>
          </p:cNvSpPr>
          <p:nvPr>
            <p:ph type="title"/>
          </p:nvPr>
        </p:nvSpPr>
        <p:spPr>
          <a:xfrm>
            <a:off x="395536" y="125760"/>
            <a:ext cx="8229600" cy="1143000"/>
          </a:xfrm>
        </p:spPr>
        <p:txBody>
          <a:bodyPr/>
          <a:lstStyle/>
          <a:p>
            <a:pPr eaLnBrk="1" hangingPunct="1"/>
            <a:r>
              <a:rPr lang="en-US" altLang="zh-TW" sz="2800" dirty="0" smtClean="0">
                <a:solidFill>
                  <a:schemeClr val="tx1"/>
                </a:solidFill>
              </a:rPr>
              <a:t>1500</a:t>
            </a:r>
            <a:r>
              <a:rPr lang="zh-TW" altLang="en-US" sz="2800" dirty="0" smtClean="0">
                <a:solidFill>
                  <a:schemeClr val="tx1"/>
                </a:solidFill>
              </a:rPr>
              <a:t> </a:t>
            </a:r>
            <a:r>
              <a:rPr lang="en-US" altLang="zh-TW" sz="2800" dirty="0" smtClean="0">
                <a:solidFill>
                  <a:schemeClr val="tx1"/>
                </a:solidFill>
              </a:rPr>
              <a:t>channels New Taipei City </a:t>
            </a:r>
            <a:r>
              <a:rPr lang="en-US" altLang="zh-TW" sz="2800" dirty="0" err="1" smtClean="0">
                <a:solidFill>
                  <a:schemeClr val="tx1"/>
                </a:solidFill>
              </a:rPr>
              <a:t>City</a:t>
            </a:r>
            <a:r>
              <a:rPr lang="en-US" altLang="zh-TW" sz="2800" dirty="0" smtClean="0">
                <a:solidFill>
                  <a:schemeClr val="tx1"/>
                </a:solidFill>
              </a:rPr>
              <a:t> Surveillance Project</a:t>
            </a:r>
          </a:p>
        </p:txBody>
      </p:sp>
      <p:pic>
        <p:nvPicPr>
          <p:cNvPr id="14" name="Picture 29" descr="CAM2400_2300_2301_2320_2321_01"/>
          <p:cNvPicPr>
            <a:picLocks noChangeAspect="1" noChangeArrowheads="1"/>
          </p:cNvPicPr>
          <p:nvPr/>
        </p:nvPicPr>
        <p:blipFill>
          <a:blip r:embed="rId3" cstate="print"/>
          <a:srcRect/>
          <a:stretch>
            <a:fillRect/>
          </a:stretch>
        </p:blipFill>
        <p:spPr bwMode="auto">
          <a:xfrm>
            <a:off x="1187624" y="1710100"/>
            <a:ext cx="1224136" cy="764688"/>
          </a:xfrm>
          <a:prstGeom prst="rect">
            <a:avLst/>
          </a:prstGeom>
          <a:noFill/>
          <a:ln w="9525">
            <a:noFill/>
            <a:miter lim="800000"/>
            <a:headEnd/>
            <a:tailEnd/>
          </a:ln>
        </p:spPr>
      </p:pic>
      <p:sp>
        <p:nvSpPr>
          <p:cNvPr id="22" name="矩形 21"/>
          <p:cNvSpPr/>
          <p:nvPr/>
        </p:nvSpPr>
        <p:spPr bwMode="auto">
          <a:xfrm>
            <a:off x="395536" y="1268760"/>
            <a:ext cx="8352928" cy="1440160"/>
          </a:xfrm>
          <a:prstGeom prst="rect">
            <a:avLst/>
          </a:prstGeom>
          <a:noFill/>
          <a:ln w="9525" cap="flat" cmpd="sng" algn="ctr">
            <a:solidFill>
              <a:srgbClr val="30538C"/>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p:txBody>
      </p:sp>
      <p:sp>
        <p:nvSpPr>
          <p:cNvPr id="28" name="矩形 27"/>
          <p:cNvSpPr/>
          <p:nvPr/>
        </p:nvSpPr>
        <p:spPr>
          <a:xfrm>
            <a:off x="171116" y="980728"/>
            <a:ext cx="5192448" cy="369332"/>
          </a:xfrm>
          <a:prstGeom prst="rect">
            <a:avLst/>
          </a:prstGeom>
        </p:spPr>
        <p:txBody>
          <a:bodyPr wrap="none">
            <a:spAutoFit/>
          </a:bodyPr>
          <a:lstStyle/>
          <a:p>
            <a:r>
              <a:rPr lang="en-US" altLang="zh-TW" dirty="0" smtClean="0"/>
              <a:t>Front end 1500 x HD camera + standard network</a:t>
            </a:r>
          </a:p>
        </p:txBody>
      </p:sp>
      <p:pic>
        <p:nvPicPr>
          <p:cNvPr id="34" name="Picture 13"/>
          <p:cNvPicPr>
            <a:picLocks noChangeAspect="1" noChangeArrowheads="1"/>
          </p:cNvPicPr>
          <p:nvPr/>
        </p:nvPicPr>
        <p:blipFill>
          <a:blip r:embed="rId4" cstate="print"/>
          <a:srcRect/>
          <a:stretch>
            <a:fillRect/>
          </a:stretch>
        </p:blipFill>
        <p:spPr bwMode="auto">
          <a:xfrm>
            <a:off x="5336429" y="1340768"/>
            <a:ext cx="891755" cy="1268594"/>
          </a:xfrm>
          <a:prstGeom prst="rect">
            <a:avLst/>
          </a:prstGeom>
          <a:noFill/>
          <a:ln w="9525">
            <a:noFill/>
            <a:miter lim="800000"/>
            <a:headEnd/>
            <a:tailEnd/>
          </a:ln>
        </p:spPr>
      </p:pic>
      <p:sp>
        <p:nvSpPr>
          <p:cNvPr id="46" name="矩形 45"/>
          <p:cNvSpPr/>
          <p:nvPr/>
        </p:nvSpPr>
        <p:spPr>
          <a:xfrm>
            <a:off x="6372200" y="2060848"/>
            <a:ext cx="2088232" cy="646331"/>
          </a:xfrm>
          <a:prstGeom prst="rect">
            <a:avLst/>
          </a:prstGeom>
          <a:solidFill>
            <a:schemeClr val="bg1"/>
          </a:solidFill>
          <a:ln>
            <a:solidFill>
              <a:srgbClr val="FF0000"/>
            </a:solidFill>
          </a:ln>
        </p:spPr>
        <p:txBody>
          <a:bodyPr wrap="square" anchor="ctr" anchorCtr="0">
            <a:spAutoFit/>
          </a:bodyPr>
          <a:lstStyle/>
          <a:p>
            <a:pPr algn="ctr"/>
            <a:r>
              <a:rPr lang="en-US" altLang="zh-TW" dirty="0" smtClean="0">
                <a:solidFill>
                  <a:srgbClr val="FF0000"/>
                </a:solidFill>
              </a:rPr>
              <a:t>RJ45 POE network</a:t>
            </a:r>
          </a:p>
        </p:txBody>
      </p:sp>
      <p:sp>
        <p:nvSpPr>
          <p:cNvPr id="69" name="矩形 68"/>
          <p:cNvSpPr/>
          <p:nvPr/>
        </p:nvSpPr>
        <p:spPr bwMode="auto">
          <a:xfrm>
            <a:off x="323528" y="2852936"/>
            <a:ext cx="8424936" cy="1440160"/>
          </a:xfrm>
          <a:prstGeom prst="rect">
            <a:avLst/>
          </a:prstGeom>
          <a:noFill/>
          <a:ln w="9525" cap="flat" cmpd="sng" algn="ctr">
            <a:solidFill>
              <a:srgbClr val="30538C"/>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p:txBody>
      </p:sp>
      <p:sp>
        <p:nvSpPr>
          <p:cNvPr id="72" name="矩形 71"/>
          <p:cNvSpPr/>
          <p:nvPr/>
        </p:nvSpPr>
        <p:spPr bwMode="auto">
          <a:xfrm>
            <a:off x="323528" y="4437112"/>
            <a:ext cx="8424936" cy="1872208"/>
          </a:xfrm>
          <a:prstGeom prst="rect">
            <a:avLst/>
          </a:prstGeom>
          <a:noFill/>
          <a:ln w="9525" cap="flat" cmpd="sng" algn="ctr">
            <a:solidFill>
              <a:srgbClr val="30538C"/>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p:txBody>
      </p:sp>
      <p:pic>
        <p:nvPicPr>
          <p:cNvPr id="73" name="Picture 4" descr="http://adiraiclassifieds.com/admin/upload/police-station-software.jpg"/>
          <p:cNvPicPr>
            <a:picLocks noChangeAspect="1" noChangeArrowheads="1"/>
          </p:cNvPicPr>
          <p:nvPr/>
        </p:nvPicPr>
        <p:blipFill>
          <a:blip r:embed="rId5" cstate="print"/>
          <a:srcRect/>
          <a:stretch>
            <a:fillRect/>
          </a:stretch>
        </p:blipFill>
        <p:spPr bwMode="auto">
          <a:xfrm>
            <a:off x="3707904" y="3068960"/>
            <a:ext cx="1080120" cy="1033756"/>
          </a:xfrm>
          <a:prstGeom prst="rect">
            <a:avLst/>
          </a:prstGeom>
          <a:noFill/>
        </p:spPr>
      </p:pic>
      <p:sp>
        <p:nvSpPr>
          <p:cNvPr id="76" name="矩形 75"/>
          <p:cNvSpPr/>
          <p:nvPr/>
        </p:nvSpPr>
        <p:spPr>
          <a:xfrm>
            <a:off x="395536" y="2391272"/>
            <a:ext cx="2808312" cy="923330"/>
          </a:xfrm>
          <a:prstGeom prst="rect">
            <a:avLst/>
          </a:prstGeom>
          <a:solidFill>
            <a:schemeClr val="bg1"/>
          </a:solidFill>
          <a:ln>
            <a:solidFill>
              <a:srgbClr val="FF0000"/>
            </a:solidFill>
          </a:ln>
        </p:spPr>
        <p:txBody>
          <a:bodyPr wrap="square" anchor="ctr" anchorCtr="0">
            <a:spAutoFit/>
          </a:bodyPr>
          <a:lstStyle/>
          <a:p>
            <a:r>
              <a:rPr lang="en-US" altLang="zh-TW" dirty="0" smtClean="0">
                <a:solidFill>
                  <a:srgbClr val="FF0000"/>
                </a:solidFill>
              </a:rPr>
              <a:t>Public network via ADSL</a:t>
            </a:r>
          </a:p>
          <a:p>
            <a:r>
              <a:rPr lang="en-US" altLang="zh-TW" dirty="0" smtClean="0">
                <a:solidFill>
                  <a:srgbClr val="FF0000"/>
                </a:solidFill>
              </a:rPr>
              <a:t>VPN connection to police station</a:t>
            </a:r>
          </a:p>
        </p:txBody>
      </p:sp>
      <p:pic>
        <p:nvPicPr>
          <p:cNvPr id="24" name="Picture 17" descr="VMS_8"/>
          <p:cNvPicPr>
            <a:picLocks noChangeAspect="1" noChangeArrowheads="1"/>
          </p:cNvPicPr>
          <p:nvPr/>
        </p:nvPicPr>
        <p:blipFill>
          <a:blip r:embed="rId6" cstate="print"/>
          <a:srcRect/>
          <a:stretch>
            <a:fillRect/>
          </a:stretch>
        </p:blipFill>
        <p:spPr bwMode="auto">
          <a:xfrm>
            <a:off x="5148064" y="3212976"/>
            <a:ext cx="1298649" cy="843211"/>
          </a:xfrm>
          <a:prstGeom prst="rect">
            <a:avLst/>
          </a:prstGeom>
          <a:noFill/>
          <a:ln w="9525">
            <a:noFill/>
            <a:miter lim="800000"/>
            <a:headEnd/>
            <a:tailEnd/>
          </a:ln>
        </p:spPr>
      </p:pic>
      <p:pic>
        <p:nvPicPr>
          <p:cNvPr id="25" name="Picture 1"/>
          <p:cNvPicPr>
            <a:picLocks noChangeAspect="1" noChangeArrowheads="1"/>
          </p:cNvPicPr>
          <p:nvPr/>
        </p:nvPicPr>
        <p:blipFill>
          <a:blip r:embed="rId7" cstate="print"/>
          <a:srcRect l="13158" r="24561" b="73316"/>
          <a:stretch>
            <a:fillRect/>
          </a:stretch>
        </p:blipFill>
        <p:spPr bwMode="auto">
          <a:xfrm>
            <a:off x="3491880" y="4869160"/>
            <a:ext cx="5112568" cy="1224136"/>
          </a:xfrm>
          <a:prstGeom prst="rect">
            <a:avLst/>
          </a:prstGeom>
          <a:noFill/>
          <a:ln w="9525">
            <a:noFill/>
            <a:miter lim="800000"/>
            <a:headEnd/>
            <a:tailEnd/>
          </a:ln>
        </p:spPr>
      </p:pic>
      <p:sp>
        <p:nvSpPr>
          <p:cNvPr id="26" name="矩形 25"/>
          <p:cNvSpPr/>
          <p:nvPr/>
        </p:nvSpPr>
        <p:spPr>
          <a:xfrm>
            <a:off x="611560" y="3866564"/>
            <a:ext cx="3456384" cy="923330"/>
          </a:xfrm>
          <a:prstGeom prst="rect">
            <a:avLst/>
          </a:prstGeom>
          <a:solidFill>
            <a:schemeClr val="bg1"/>
          </a:solidFill>
          <a:ln>
            <a:solidFill>
              <a:srgbClr val="FF0000"/>
            </a:solidFill>
          </a:ln>
        </p:spPr>
        <p:txBody>
          <a:bodyPr wrap="square" anchor="ctr" anchorCtr="0">
            <a:spAutoFit/>
          </a:bodyPr>
          <a:lstStyle/>
          <a:p>
            <a:r>
              <a:rPr lang="en-US" altLang="zh-TW" dirty="0" smtClean="0">
                <a:solidFill>
                  <a:srgbClr val="FF0000"/>
                </a:solidFill>
              </a:rPr>
              <a:t>Public network through VPN</a:t>
            </a:r>
          </a:p>
          <a:p>
            <a:r>
              <a:rPr lang="en-US" altLang="zh-TW" dirty="0" smtClean="0">
                <a:solidFill>
                  <a:srgbClr val="FF0000"/>
                </a:solidFill>
              </a:rPr>
              <a:t>Central control by back-end control center</a:t>
            </a:r>
          </a:p>
        </p:txBody>
      </p:sp>
      <p:pic>
        <p:nvPicPr>
          <p:cNvPr id="27" name="Picture 7" descr="3U-f_300dpi"/>
          <p:cNvPicPr>
            <a:picLocks noChangeAspect="1" noChangeArrowheads="1"/>
          </p:cNvPicPr>
          <p:nvPr/>
        </p:nvPicPr>
        <p:blipFill>
          <a:blip r:embed="rId8" cstate="print"/>
          <a:srcRect/>
          <a:stretch>
            <a:fillRect/>
          </a:stretch>
        </p:blipFill>
        <p:spPr bwMode="auto">
          <a:xfrm>
            <a:off x="6660232" y="3284984"/>
            <a:ext cx="1849232" cy="645724"/>
          </a:xfrm>
          <a:prstGeom prst="rect">
            <a:avLst/>
          </a:prstGeom>
          <a:noFill/>
          <a:ln w="9525">
            <a:noFill/>
            <a:miter lim="800000"/>
            <a:headEnd/>
            <a:tailEnd/>
          </a:ln>
        </p:spPr>
      </p:pic>
      <p:sp>
        <p:nvSpPr>
          <p:cNvPr id="29" name="矩形 28"/>
          <p:cNvSpPr/>
          <p:nvPr/>
        </p:nvSpPr>
        <p:spPr>
          <a:xfrm>
            <a:off x="6660232" y="3796298"/>
            <a:ext cx="1872208" cy="923330"/>
          </a:xfrm>
          <a:prstGeom prst="rect">
            <a:avLst/>
          </a:prstGeom>
          <a:noFill/>
          <a:ln>
            <a:noFill/>
          </a:ln>
        </p:spPr>
        <p:txBody>
          <a:bodyPr wrap="square" anchor="ctr" anchorCtr="0">
            <a:spAutoFit/>
          </a:bodyPr>
          <a:lstStyle/>
          <a:p>
            <a:pPr algn="ctr"/>
            <a:r>
              <a:rPr lang="en-US" altLang="zh-TW" dirty="0" smtClean="0">
                <a:solidFill>
                  <a:srgbClr val="FF0000"/>
                </a:solidFill>
              </a:rPr>
              <a:t>Distribute Storage to local police station</a:t>
            </a:r>
          </a:p>
        </p:txBody>
      </p:sp>
      <p:pic>
        <p:nvPicPr>
          <p:cNvPr id="30" name="Picture 2"/>
          <p:cNvPicPr>
            <a:picLocks noChangeAspect="1" noChangeArrowheads="1"/>
          </p:cNvPicPr>
          <p:nvPr/>
        </p:nvPicPr>
        <p:blipFill>
          <a:blip r:embed="rId9" cstate="print"/>
          <a:srcRect l="57372" t="2751" r="2495" b="57517"/>
          <a:stretch>
            <a:fillRect/>
          </a:stretch>
        </p:blipFill>
        <p:spPr bwMode="auto">
          <a:xfrm>
            <a:off x="971600" y="4797152"/>
            <a:ext cx="1907239" cy="1440160"/>
          </a:xfrm>
          <a:prstGeom prst="rect">
            <a:avLst/>
          </a:prstGeom>
          <a:noFill/>
          <a:ln w="9525">
            <a:noFill/>
            <a:miter lim="800000"/>
            <a:headEnd/>
            <a:tailEnd/>
          </a:ln>
        </p:spPr>
      </p:pic>
      <p:sp>
        <p:nvSpPr>
          <p:cNvPr id="32" name="矩形 31"/>
          <p:cNvSpPr/>
          <p:nvPr/>
        </p:nvSpPr>
        <p:spPr>
          <a:xfrm>
            <a:off x="4932040" y="6093296"/>
            <a:ext cx="1872208" cy="369332"/>
          </a:xfrm>
          <a:prstGeom prst="rect">
            <a:avLst/>
          </a:prstGeom>
          <a:noFill/>
          <a:ln>
            <a:noFill/>
          </a:ln>
        </p:spPr>
        <p:txBody>
          <a:bodyPr wrap="square" anchor="ctr" anchorCtr="0">
            <a:spAutoFit/>
          </a:bodyPr>
          <a:lstStyle/>
          <a:p>
            <a:pPr algn="ctr"/>
            <a:r>
              <a:rPr lang="en-US" altLang="zh-TW" dirty="0" smtClean="0">
                <a:solidFill>
                  <a:srgbClr val="FF0000"/>
                </a:solidFill>
              </a:rPr>
              <a:t>2 x 5 – TV-Wall</a:t>
            </a:r>
          </a:p>
        </p:txBody>
      </p:sp>
      <p:pic>
        <p:nvPicPr>
          <p:cNvPr id="33" name="Picture 29" descr="CAM2400_2300_2301_2320_2321_01"/>
          <p:cNvPicPr>
            <a:picLocks noChangeAspect="1" noChangeArrowheads="1"/>
          </p:cNvPicPr>
          <p:nvPr/>
        </p:nvPicPr>
        <p:blipFill>
          <a:blip r:embed="rId3" cstate="print"/>
          <a:srcRect/>
          <a:stretch>
            <a:fillRect/>
          </a:stretch>
        </p:blipFill>
        <p:spPr bwMode="auto">
          <a:xfrm>
            <a:off x="2411760" y="1656200"/>
            <a:ext cx="1224136" cy="76468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4294967295"/>
          </p:nvPr>
        </p:nvSpPr>
        <p:spPr>
          <a:xfrm>
            <a:off x="6948488" y="44450"/>
            <a:ext cx="2133600" cy="476250"/>
          </a:xfrm>
          <a:prstGeom prst="rect">
            <a:avLst/>
          </a:prstGeom>
        </p:spPr>
        <p:txBody>
          <a:bodyPr/>
          <a:lstStyle/>
          <a:p>
            <a:fld id="{6559E93F-DEB4-4A1A-A950-F8683964FEB7}" type="slidenum">
              <a:rPr lang="en-US" altLang="zh-TW"/>
              <a:pPr/>
              <a:t>24</a:t>
            </a:fld>
            <a:endParaRPr lang="en-US" altLang="zh-TW"/>
          </a:p>
        </p:txBody>
      </p:sp>
      <p:sp>
        <p:nvSpPr>
          <p:cNvPr id="246786" name="Rectangle 2"/>
          <p:cNvSpPr>
            <a:spLocks noGrp="1" noChangeArrowheads="1"/>
          </p:cNvSpPr>
          <p:nvPr>
            <p:ph type="title"/>
          </p:nvPr>
        </p:nvSpPr>
        <p:spPr>
          <a:xfrm>
            <a:off x="0" y="455613"/>
            <a:ext cx="9140825" cy="1143000"/>
          </a:xfrm>
          <a:noFill/>
        </p:spPr>
        <p:txBody>
          <a:bodyPr/>
          <a:lstStyle/>
          <a:p>
            <a:r>
              <a:rPr lang="en-US" altLang="zh-TW" sz="3600" b="1" dirty="0" smtClean="0">
                <a:latin typeface="Lucida Sans Unicode" pitchFamily="34" charset="0"/>
              </a:rPr>
              <a:t>Subsystem</a:t>
            </a:r>
            <a:r>
              <a:rPr lang="en-US" altLang="zh-TW" sz="3600" dirty="0" smtClean="0"/>
              <a:t> </a:t>
            </a:r>
            <a:r>
              <a:rPr lang="en-US" altLang="zh-TW" sz="3600" b="1" dirty="0" smtClean="0">
                <a:latin typeface="Lucida Sans Unicode" pitchFamily="34" charset="0"/>
              </a:rPr>
              <a:t> 3</a:t>
            </a:r>
            <a:r>
              <a:rPr lang="en-US" altLang="zh-TW" sz="3600" b="1" baseline="30000" dirty="0" smtClean="0">
                <a:latin typeface="Lucida Sans Unicode" pitchFamily="34" charset="0"/>
              </a:rPr>
              <a:t>rd</a:t>
            </a:r>
            <a:r>
              <a:rPr lang="en-US" altLang="zh-TW" sz="3600" b="1" dirty="0" smtClean="0">
                <a:latin typeface="Lucida Sans Unicode" pitchFamily="34" charset="0"/>
              </a:rPr>
              <a:t> party software integration</a:t>
            </a:r>
            <a:endParaRPr lang="en-US" altLang="zh-TW" sz="3600" b="1" dirty="0">
              <a:latin typeface="Lucida Sans Unicode" pitchFamily="34" charset="0"/>
            </a:endParaRPr>
          </a:p>
        </p:txBody>
      </p:sp>
      <p:pic>
        <p:nvPicPr>
          <p:cNvPr id="30721" name="Picture 1"/>
          <p:cNvPicPr>
            <a:picLocks noChangeAspect="1" noChangeArrowheads="1"/>
          </p:cNvPicPr>
          <p:nvPr/>
        </p:nvPicPr>
        <p:blipFill>
          <a:blip r:embed="rId3" cstate="print"/>
          <a:srcRect/>
          <a:stretch>
            <a:fillRect/>
          </a:stretch>
        </p:blipFill>
        <p:spPr bwMode="auto">
          <a:xfrm>
            <a:off x="35496" y="1484784"/>
            <a:ext cx="9036496" cy="489654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4294967295"/>
          </p:nvPr>
        </p:nvSpPr>
        <p:spPr>
          <a:xfrm>
            <a:off x="6948488" y="44450"/>
            <a:ext cx="2133600" cy="476250"/>
          </a:xfrm>
          <a:prstGeom prst="rect">
            <a:avLst/>
          </a:prstGeom>
        </p:spPr>
        <p:txBody>
          <a:bodyPr/>
          <a:lstStyle/>
          <a:p>
            <a:fld id="{6559E93F-DEB4-4A1A-A950-F8683964FEB7}" type="slidenum">
              <a:rPr lang="en-US" altLang="zh-TW"/>
              <a:pPr/>
              <a:t>25</a:t>
            </a:fld>
            <a:endParaRPr lang="en-US" altLang="zh-TW"/>
          </a:p>
        </p:txBody>
      </p:sp>
      <p:sp>
        <p:nvSpPr>
          <p:cNvPr id="246786" name="Rectangle 2"/>
          <p:cNvSpPr>
            <a:spLocks noGrp="1" noChangeArrowheads="1"/>
          </p:cNvSpPr>
          <p:nvPr>
            <p:ph type="title"/>
          </p:nvPr>
        </p:nvSpPr>
        <p:spPr>
          <a:xfrm>
            <a:off x="0" y="455613"/>
            <a:ext cx="9140825" cy="1143000"/>
          </a:xfrm>
          <a:noFill/>
        </p:spPr>
        <p:txBody>
          <a:bodyPr/>
          <a:lstStyle/>
          <a:p>
            <a:r>
              <a:rPr lang="en-US" altLang="zh-TW" sz="3600" b="1" dirty="0" smtClean="0">
                <a:latin typeface="Arial" pitchFamily="34" charset="0"/>
                <a:cs typeface="Arial" pitchFamily="34" charset="0"/>
              </a:rPr>
              <a:t>3</a:t>
            </a:r>
            <a:r>
              <a:rPr lang="en-US" altLang="zh-TW" sz="3600" b="1" baseline="30000" dirty="0" smtClean="0">
                <a:latin typeface="Arial" pitchFamily="34" charset="0"/>
                <a:cs typeface="Arial" pitchFamily="34" charset="0"/>
              </a:rPr>
              <a:t>rd</a:t>
            </a:r>
            <a:r>
              <a:rPr lang="en-US" altLang="zh-TW" sz="3600" b="1" dirty="0" smtClean="0">
                <a:latin typeface="Arial" pitchFamily="34" charset="0"/>
                <a:cs typeface="Arial" pitchFamily="34" charset="0"/>
              </a:rPr>
              <a:t> party integration</a:t>
            </a:r>
            <a:br>
              <a:rPr lang="en-US" altLang="zh-TW" sz="3600" b="1" dirty="0" smtClean="0">
                <a:latin typeface="Arial" pitchFamily="34" charset="0"/>
                <a:cs typeface="Arial" pitchFamily="34" charset="0"/>
              </a:rPr>
            </a:br>
            <a:r>
              <a:rPr lang="en-US" altLang="zh-TW" sz="3600" b="1" dirty="0" smtClean="0">
                <a:latin typeface="Arial" pitchFamily="34" charset="0"/>
                <a:cs typeface="Arial" pitchFamily="34" charset="0"/>
              </a:rPr>
              <a:t>- GPS integration</a:t>
            </a:r>
            <a:endParaRPr lang="en-US" altLang="zh-TW" sz="3600" b="1" dirty="0">
              <a:latin typeface="Arial" pitchFamily="34" charset="0"/>
              <a:cs typeface="Arial" pitchFamily="34" charset="0"/>
            </a:endParaRPr>
          </a:p>
        </p:txBody>
      </p:sp>
      <p:pic>
        <p:nvPicPr>
          <p:cNvPr id="22529" name="Picture 1"/>
          <p:cNvPicPr>
            <a:picLocks noChangeAspect="1" noChangeArrowheads="1"/>
          </p:cNvPicPr>
          <p:nvPr/>
        </p:nvPicPr>
        <p:blipFill>
          <a:blip r:embed="rId3" cstate="print"/>
          <a:srcRect/>
          <a:stretch>
            <a:fillRect/>
          </a:stretch>
        </p:blipFill>
        <p:spPr bwMode="auto">
          <a:xfrm>
            <a:off x="437331" y="1630635"/>
            <a:ext cx="8239125" cy="453466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4294967295"/>
          </p:nvPr>
        </p:nvSpPr>
        <p:spPr>
          <a:xfrm>
            <a:off x="6948488" y="44450"/>
            <a:ext cx="2133600" cy="476250"/>
          </a:xfrm>
          <a:prstGeom prst="rect">
            <a:avLst/>
          </a:prstGeom>
        </p:spPr>
        <p:txBody>
          <a:bodyPr/>
          <a:lstStyle/>
          <a:p>
            <a:fld id="{6559E93F-DEB4-4A1A-A950-F8683964FEB7}" type="slidenum">
              <a:rPr lang="en-US" altLang="zh-TW"/>
              <a:pPr/>
              <a:t>26</a:t>
            </a:fld>
            <a:endParaRPr lang="en-US" altLang="zh-TW"/>
          </a:p>
        </p:txBody>
      </p:sp>
      <p:sp>
        <p:nvSpPr>
          <p:cNvPr id="246786" name="Rectangle 2"/>
          <p:cNvSpPr>
            <a:spLocks noGrp="1" noChangeArrowheads="1"/>
          </p:cNvSpPr>
          <p:nvPr>
            <p:ph type="title"/>
          </p:nvPr>
        </p:nvSpPr>
        <p:spPr>
          <a:xfrm>
            <a:off x="0" y="455613"/>
            <a:ext cx="9140825" cy="1143000"/>
          </a:xfrm>
          <a:noFill/>
        </p:spPr>
        <p:txBody>
          <a:bodyPr/>
          <a:lstStyle/>
          <a:p>
            <a:r>
              <a:rPr lang="en-US" altLang="zh-TW" sz="3600" b="1" dirty="0" smtClean="0">
                <a:latin typeface="Lucida Sans Unicode" pitchFamily="34" charset="0"/>
              </a:rPr>
              <a:t>3</a:t>
            </a:r>
            <a:r>
              <a:rPr lang="en-US" altLang="zh-TW" sz="3600" b="1" baseline="30000" dirty="0" smtClean="0">
                <a:latin typeface="Lucida Sans Unicode" pitchFamily="34" charset="0"/>
              </a:rPr>
              <a:t>rd</a:t>
            </a:r>
            <a:r>
              <a:rPr lang="en-US" altLang="zh-TW" sz="3600" b="1" dirty="0" smtClean="0">
                <a:latin typeface="Lucida Sans Unicode" pitchFamily="34" charset="0"/>
              </a:rPr>
              <a:t> party connection Integration</a:t>
            </a:r>
            <a:br>
              <a:rPr lang="en-US" altLang="zh-TW" sz="3600" b="1" dirty="0" smtClean="0">
                <a:latin typeface="Lucida Sans Unicode" pitchFamily="34" charset="0"/>
              </a:rPr>
            </a:br>
            <a:r>
              <a:rPr lang="en-US" altLang="zh-TW" sz="3600" b="1" dirty="0" smtClean="0">
                <a:latin typeface="Lucida Sans Unicode" pitchFamily="34" charset="0"/>
              </a:rPr>
              <a:t>-</a:t>
            </a:r>
            <a:r>
              <a:rPr lang="en-US" altLang="zh-TW" sz="2400" b="1" dirty="0" smtClean="0">
                <a:latin typeface="Lucida Sans Unicode" pitchFamily="34" charset="0"/>
              </a:rPr>
              <a:t>AMX automatic control system Integration </a:t>
            </a:r>
            <a:endParaRPr lang="en-US" altLang="zh-TW" sz="2400" b="1" dirty="0">
              <a:latin typeface="Lucida Sans Unicode" pitchFamily="34" charset="0"/>
            </a:endParaRPr>
          </a:p>
        </p:txBody>
      </p:sp>
      <p:pic>
        <p:nvPicPr>
          <p:cNvPr id="18433" name="Picture 1"/>
          <p:cNvPicPr>
            <a:picLocks noChangeAspect="1" noChangeArrowheads="1"/>
          </p:cNvPicPr>
          <p:nvPr/>
        </p:nvPicPr>
        <p:blipFill>
          <a:blip r:embed="rId3" cstate="print"/>
          <a:srcRect/>
          <a:stretch>
            <a:fillRect/>
          </a:stretch>
        </p:blipFill>
        <p:spPr bwMode="auto">
          <a:xfrm>
            <a:off x="827584" y="1700808"/>
            <a:ext cx="7458075" cy="2133600"/>
          </a:xfrm>
          <a:prstGeom prst="rect">
            <a:avLst/>
          </a:prstGeom>
          <a:noFill/>
          <a:ln w="9525">
            <a:noFill/>
            <a:miter lim="800000"/>
            <a:headEnd/>
            <a:tailEnd/>
          </a:ln>
        </p:spPr>
      </p:pic>
      <p:sp>
        <p:nvSpPr>
          <p:cNvPr id="16" name="矩形 15"/>
          <p:cNvSpPr/>
          <p:nvPr/>
        </p:nvSpPr>
        <p:spPr>
          <a:xfrm>
            <a:off x="971600" y="4061971"/>
            <a:ext cx="7272808" cy="2031325"/>
          </a:xfrm>
          <a:prstGeom prst="rect">
            <a:avLst/>
          </a:prstGeom>
        </p:spPr>
        <p:txBody>
          <a:bodyPr wrap="square">
            <a:spAutoFit/>
          </a:bodyPr>
          <a:lstStyle/>
          <a:p>
            <a:r>
              <a:rPr lang="en-US" altLang="zh-TW" dirty="0" smtClean="0">
                <a:solidFill>
                  <a:schemeClr val="tx2"/>
                </a:solidFill>
                <a:latin typeface="Lucida Sans Unicode" pitchFamily="34" charset="0"/>
                <a:ea typeface="+mj-ea"/>
                <a:cs typeface="+mj-cs"/>
              </a:rPr>
              <a:t>Full graphical user interface Through click and drag, can choose the video source, and do all kinds of size, scale, displacement and other changes. According to the situation occurs, the display will automatically zoom images and electronic maps of the region. Integrated control of the case shows, conferences, video, audio, lighting ... And other systems, emergency personnel to shorten the reaction time.</a:t>
            </a:r>
            <a:endParaRPr lang="zh-TW" altLang="en-US" dirty="0" smtClean="0">
              <a:solidFill>
                <a:schemeClr val="tx2"/>
              </a:solidFill>
              <a:latin typeface="Lucida Sans Unicode" pitchFamily="34" charset="0"/>
              <a:ea typeface="+mj-ea"/>
              <a:cs typeface="+mj-cs"/>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27</a:t>
            </a:fld>
            <a:endParaRPr lang="en-US" altLang="zh-TW"/>
          </a:p>
        </p:txBody>
      </p:sp>
      <p:sp>
        <p:nvSpPr>
          <p:cNvPr id="407554" name="Rectangle 2"/>
          <p:cNvSpPr>
            <a:spLocks noGrp="1" noChangeArrowheads="1"/>
          </p:cNvSpPr>
          <p:nvPr>
            <p:ph type="title" idx="4294967295"/>
          </p:nvPr>
        </p:nvSpPr>
        <p:spPr>
          <a:xfrm>
            <a:off x="251520" y="116632"/>
            <a:ext cx="8229600" cy="936104"/>
          </a:xfrm>
        </p:spPr>
        <p:txBody>
          <a:bodyPr/>
          <a:lstStyle/>
          <a:p>
            <a:pPr algn="l">
              <a:lnSpc>
                <a:spcPct val="120000"/>
              </a:lnSpc>
            </a:pPr>
            <a:r>
              <a:rPr lang="en-US" altLang="zh-TW" sz="2900" dirty="0" smtClean="0"/>
              <a:t>Surveon </a:t>
            </a:r>
            <a:r>
              <a:rPr lang="en-US" altLang="zh-TW" sz="2900" smtClean="0"/>
              <a:t>Solution Advantages</a:t>
            </a:r>
            <a:endParaRPr lang="zh-TW" altLang="en-US" sz="2900" dirty="0"/>
          </a:p>
        </p:txBody>
      </p:sp>
      <p:sp>
        <p:nvSpPr>
          <p:cNvPr id="13" name="Rectangle 3"/>
          <p:cNvSpPr txBox="1">
            <a:spLocks noChangeArrowheads="1"/>
          </p:cNvSpPr>
          <p:nvPr/>
        </p:nvSpPr>
        <p:spPr bwMode="auto">
          <a:xfrm>
            <a:off x="467544" y="908720"/>
            <a:ext cx="8229600" cy="58052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a:lnSpc>
                <a:spcPct val="200000"/>
              </a:lnSpc>
              <a:spcBef>
                <a:spcPct val="20000"/>
              </a:spcBef>
              <a:buFontTx/>
              <a:buChar char="•"/>
              <a:defRPr/>
            </a:pPr>
            <a:r>
              <a:rPr lang="en-US" altLang="zh-CN" kern="0" dirty="0" smtClean="0"/>
              <a:t>The only in house design camera, NVR and Storage devices provider in surveillance industry</a:t>
            </a:r>
          </a:p>
          <a:p>
            <a:pPr marL="342900" lvl="0" indent="-342900" algn="l">
              <a:lnSpc>
                <a:spcPct val="200000"/>
              </a:lnSpc>
              <a:spcBef>
                <a:spcPct val="20000"/>
              </a:spcBef>
              <a:buFontTx/>
              <a:buChar char="•"/>
              <a:defRPr/>
            </a:pPr>
            <a:r>
              <a:rPr lang="en-US" altLang="zh-TW" kern="0" dirty="0" smtClean="0"/>
              <a:t>End to End full integration. Performance and stability complete examination</a:t>
            </a:r>
          </a:p>
          <a:p>
            <a:pPr marL="342900" lvl="0" indent="-342900" algn="l">
              <a:lnSpc>
                <a:spcPct val="200000"/>
              </a:lnSpc>
              <a:spcBef>
                <a:spcPct val="20000"/>
              </a:spcBef>
              <a:buFontTx/>
              <a:buChar char="•"/>
              <a:defRPr/>
            </a:pPr>
            <a:r>
              <a:rPr lang="en-US" altLang="zh-CN" kern="0" dirty="0" smtClean="0"/>
              <a:t>Optimize and enhancement for high definition Management and recording</a:t>
            </a:r>
          </a:p>
          <a:p>
            <a:pPr marL="342900" lvl="0" indent="-342900" algn="l">
              <a:lnSpc>
                <a:spcPct val="200000"/>
              </a:lnSpc>
              <a:spcBef>
                <a:spcPct val="20000"/>
              </a:spcBef>
              <a:buFontTx/>
              <a:buChar char="•"/>
              <a:defRPr/>
            </a:pPr>
            <a:r>
              <a:rPr lang="en-US" altLang="zh-CN" kern="0" dirty="0" smtClean="0"/>
              <a:t>Design for NVR and Storage n</a:t>
            </a:r>
            <a:r>
              <a:rPr lang="en-US" altLang="zh-TW" kern="0" dirty="0" smtClean="0"/>
              <a:t>ot simply outsourcing COTS solution bundle with software</a:t>
            </a:r>
          </a:p>
          <a:p>
            <a:pPr marL="342900" lvl="0" indent="-342900" algn="l">
              <a:lnSpc>
                <a:spcPct val="200000"/>
              </a:lnSpc>
              <a:spcBef>
                <a:spcPct val="20000"/>
              </a:spcBef>
              <a:buFontTx/>
              <a:buChar char="•"/>
              <a:defRPr/>
            </a:pPr>
            <a:r>
              <a:rPr lang="en-US" altLang="zh-TW" kern="0" dirty="0" smtClean="0"/>
              <a:t>High quality Megapixel HD Cameras and enterprise CMS software</a:t>
            </a:r>
          </a:p>
          <a:p>
            <a:pPr marL="342900" lvl="0" indent="-342900" algn="l">
              <a:lnSpc>
                <a:spcPct val="200000"/>
              </a:lnSpc>
              <a:spcBef>
                <a:spcPct val="20000"/>
              </a:spcBef>
              <a:buFontTx/>
              <a:buChar char="•"/>
              <a:defRPr/>
            </a:pPr>
            <a:r>
              <a:rPr lang="en-US" altLang="zh-TW" kern="0" dirty="0" smtClean="0"/>
              <a:t>15 years Taiwan company, worldwide customers and products</a:t>
            </a:r>
          </a:p>
          <a:p>
            <a:pPr marL="342900" lvl="0" indent="-342900" algn="l">
              <a:lnSpc>
                <a:spcPct val="200000"/>
              </a:lnSpc>
              <a:spcBef>
                <a:spcPct val="20000"/>
              </a:spcBef>
              <a:buFontTx/>
              <a:buChar char="•"/>
              <a:defRPr/>
            </a:pPr>
            <a:r>
              <a:rPr lang="en-US" altLang="zh-TW" kern="0" dirty="0" smtClean="0"/>
              <a:t>Full product line Industrial components and 3 year product warranty</a:t>
            </a:r>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28</a:t>
            </a:fld>
            <a:endParaRPr lang="en-US" altLang="zh-TW"/>
          </a:p>
        </p:txBody>
      </p:sp>
      <p:sp>
        <p:nvSpPr>
          <p:cNvPr id="407554" name="Rectangle 2"/>
          <p:cNvSpPr>
            <a:spLocks noGrp="1" noChangeArrowheads="1"/>
          </p:cNvSpPr>
          <p:nvPr>
            <p:ph type="title" idx="4294967295"/>
          </p:nvPr>
        </p:nvSpPr>
        <p:spPr>
          <a:xfrm>
            <a:off x="2123728" y="2996952"/>
            <a:ext cx="4248472" cy="1143000"/>
          </a:xfrm>
        </p:spPr>
        <p:txBody>
          <a:bodyPr/>
          <a:lstStyle/>
          <a:p>
            <a:pPr>
              <a:lnSpc>
                <a:spcPct val="120000"/>
              </a:lnSpc>
            </a:pPr>
            <a:r>
              <a:rPr lang="en-US" altLang="zh-TW" sz="2900" dirty="0" smtClean="0"/>
              <a:t>Question and Answer</a:t>
            </a:r>
            <a:endParaRPr lang="zh-TW" altLang="en-US" sz="2900" dirty="0"/>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fld id="{6353BFDF-F4EE-49DD-A8D2-C1AA0FEA8A37}" type="slidenum">
              <a:rPr lang="en-US" altLang="zh-TW"/>
              <a:pPr/>
              <a:t>3</a:t>
            </a:fld>
            <a:endParaRPr lang="en-US" altLang="zh-TW"/>
          </a:p>
        </p:txBody>
      </p:sp>
      <p:sp>
        <p:nvSpPr>
          <p:cNvPr id="347138" name="Rectangle 2"/>
          <p:cNvSpPr>
            <a:spLocks noGrp="1" noChangeArrowheads="1"/>
          </p:cNvSpPr>
          <p:nvPr>
            <p:ph type="title"/>
          </p:nvPr>
        </p:nvSpPr>
        <p:spPr>
          <a:xfrm>
            <a:off x="457200" y="44624"/>
            <a:ext cx="8229600" cy="1143000"/>
          </a:xfrm>
        </p:spPr>
        <p:txBody>
          <a:bodyPr/>
          <a:lstStyle/>
          <a:p>
            <a:pPr algn="l"/>
            <a:r>
              <a:rPr lang="en-US" altLang="zh-CN" sz="3700" b="1" dirty="0" smtClean="0">
                <a:solidFill>
                  <a:srgbClr val="0070C0"/>
                </a:solidFill>
              </a:rPr>
              <a:t>City Surveillance key objectives</a:t>
            </a:r>
            <a:endParaRPr lang="zh-TW" altLang="en-US" sz="3700" b="1" dirty="0">
              <a:solidFill>
                <a:srgbClr val="0070C0"/>
              </a:solidFill>
            </a:endParaRPr>
          </a:p>
        </p:txBody>
      </p:sp>
      <p:sp>
        <p:nvSpPr>
          <p:cNvPr id="5" name="Rectangle 2"/>
          <p:cNvSpPr>
            <a:spLocks noChangeArrowheads="1"/>
          </p:cNvSpPr>
          <p:nvPr/>
        </p:nvSpPr>
        <p:spPr bwMode="auto">
          <a:xfrm>
            <a:off x="251520" y="1340769"/>
            <a:ext cx="8640960" cy="5632311"/>
          </a:xfrm>
          <a:prstGeom prst="rect">
            <a:avLst/>
          </a:prstGeom>
          <a:noFill/>
          <a:ln w="9525">
            <a:noFill/>
            <a:miter lim="800000"/>
            <a:headEnd/>
            <a:tailEnd/>
          </a:ln>
          <a:effectLst/>
        </p:spPr>
        <p:txBody>
          <a:bodyPr wrap="square">
            <a:spAutoFit/>
          </a:bodyPr>
          <a:lstStyle/>
          <a:p>
            <a:pPr algn="l">
              <a:lnSpc>
                <a:spcPct val="150000"/>
              </a:lnSpc>
            </a:pPr>
            <a:r>
              <a:rPr lang="en-US" altLang="zh-TW" sz="1600" dirty="0" smtClean="0"/>
              <a:t>  Video and network technology development for urban development network video surveillance provide a good foundation for improving social order, crack down on crime, protect the lives and property of citizens and other goals. City surveillance has become the most important security projects also geographic coverage and a wide range of thousands of cameras installation provisioning, makes city surveillance program put emphasis especially on the program's integrity, economy and reliability. Other than this, demand diversification and installation characteristics, forces the project selection must support scalability and openness.</a:t>
            </a:r>
            <a:endParaRPr lang="zh-TW" altLang="zh-TW" sz="1600" dirty="0" smtClean="0"/>
          </a:p>
          <a:p>
            <a:pPr algn="l">
              <a:lnSpc>
                <a:spcPct val="150000"/>
              </a:lnSpc>
            </a:pPr>
            <a:r>
              <a:rPr lang="zh-CN" altLang="en-US" sz="1600" dirty="0" smtClean="0"/>
              <a:t>   </a:t>
            </a:r>
            <a:r>
              <a:rPr lang="en-US" altLang="zh-TW" sz="1600" dirty="0" smtClean="0"/>
              <a:t>Front end camera and the back-end storage solutions selection determines economic and reliability of the entire project, software platform architecture determines the limit of third-party open interfaces and system expansion. Surveon with all in-house design from the camera to the storage production capacity of more than 15 years in the storage and security projects accumulated strength, provides our partners a truly complete and highly reliable solution. Surveon enterprise-level client-server architecture management software can help integrators resolve the openness and scalability needs.</a:t>
            </a:r>
            <a:endParaRPr lang="zh-TW" altLang="zh-TW" sz="1600" dirty="0" smtClean="0"/>
          </a:p>
          <a:p>
            <a:pPr algn="l">
              <a:lnSpc>
                <a:spcPct val="150000"/>
              </a:lnSpc>
            </a:pPr>
            <a:endParaRPr lang="en-US" altLang="zh-TW" sz="1600" dirty="0"/>
          </a:p>
        </p:txBody>
      </p:sp>
      <p:sp>
        <p:nvSpPr>
          <p:cNvPr id="6"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4</a:t>
            </a:fld>
            <a:endParaRPr lang="en-US" altLang="zh-TW"/>
          </a:p>
        </p:txBody>
      </p:sp>
      <p:sp>
        <p:nvSpPr>
          <p:cNvPr id="407554" name="Rectangle 2"/>
          <p:cNvSpPr>
            <a:spLocks noGrp="1" noChangeArrowheads="1"/>
          </p:cNvSpPr>
          <p:nvPr>
            <p:ph type="title" idx="4294967295"/>
          </p:nvPr>
        </p:nvSpPr>
        <p:spPr>
          <a:xfrm>
            <a:off x="323528" y="-99392"/>
            <a:ext cx="8820472" cy="1152128"/>
          </a:xfrm>
        </p:spPr>
        <p:txBody>
          <a:bodyPr/>
          <a:lstStyle/>
          <a:p>
            <a:pPr algn="l">
              <a:lnSpc>
                <a:spcPct val="120000"/>
              </a:lnSpc>
            </a:pPr>
            <a:r>
              <a:rPr lang="en-US" altLang="zh-TW" sz="2800" dirty="0" smtClean="0">
                <a:solidFill>
                  <a:srgbClr val="0070C0"/>
                </a:solidFill>
              </a:rPr>
              <a:t>Surveon - Enterprise-Level Client-Server video Solutions</a:t>
            </a:r>
            <a:endParaRPr lang="zh-TW" altLang="en-US" sz="2800" dirty="0">
              <a:solidFill>
                <a:srgbClr val="0070C0"/>
              </a:solidFill>
            </a:endParaRPr>
          </a:p>
        </p:txBody>
      </p:sp>
      <p:sp>
        <p:nvSpPr>
          <p:cNvPr id="13" name="矩形 12"/>
          <p:cNvSpPr/>
          <p:nvPr/>
        </p:nvSpPr>
        <p:spPr>
          <a:xfrm>
            <a:off x="2123728" y="5157192"/>
            <a:ext cx="1201389" cy="1443152"/>
          </a:xfrm>
          <a:prstGeom prst="rect">
            <a:avLst/>
          </a:prstGeom>
        </p:spPr>
        <p:txBody>
          <a:bodyPr wrap="square">
            <a:spAutoFit/>
          </a:bodyPr>
          <a:lstStyle/>
          <a:p>
            <a:pPr>
              <a:lnSpc>
                <a:spcPct val="150000"/>
              </a:lnSpc>
            </a:pPr>
            <a:r>
              <a:rPr lang="en-US" altLang="zh-TW" sz="1200" dirty="0" smtClean="0"/>
              <a:t>Cell</a:t>
            </a:r>
          </a:p>
          <a:p>
            <a:pPr>
              <a:lnSpc>
                <a:spcPct val="150000"/>
              </a:lnSpc>
            </a:pPr>
            <a:r>
              <a:rPr lang="en-US" altLang="zh-TW" sz="1200" dirty="0" smtClean="0"/>
              <a:t>Important </a:t>
            </a:r>
          </a:p>
          <a:p>
            <a:pPr>
              <a:lnSpc>
                <a:spcPct val="150000"/>
              </a:lnSpc>
            </a:pPr>
            <a:r>
              <a:rPr lang="en-US" altLang="zh-TW" sz="1200" dirty="0" smtClean="0"/>
              <a:t>sites</a:t>
            </a:r>
          </a:p>
          <a:p>
            <a:pPr>
              <a:lnSpc>
                <a:spcPct val="150000"/>
              </a:lnSpc>
            </a:pPr>
            <a:r>
              <a:rPr lang="en-US" altLang="zh-TW" sz="1200" dirty="0" smtClean="0"/>
              <a:t>Government</a:t>
            </a:r>
          </a:p>
          <a:p>
            <a:pPr>
              <a:lnSpc>
                <a:spcPct val="150000"/>
              </a:lnSpc>
            </a:pPr>
            <a:r>
              <a:rPr lang="en-US" altLang="zh-TW" sz="1200" dirty="0" smtClean="0"/>
              <a:t>Public areas</a:t>
            </a:r>
            <a:endParaRPr lang="zh-TW" altLang="en-US" sz="1200" dirty="0"/>
          </a:p>
        </p:txBody>
      </p:sp>
      <p:sp>
        <p:nvSpPr>
          <p:cNvPr id="14" name="矩形 13"/>
          <p:cNvSpPr/>
          <p:nvPr/>
        </p:nvSpPr>
        <p:spPr bwMode="auto">
          <a:xfrm>
            <a:off x="251520" y="5085184"/>
            <a:ext cx="4104456" cy="1584176"/>
          </a:xfrm>
          <a:prstGeom prst="rect">
            <a:avLst/>
          </a:prstGeom>
          <a:noFill/>
          <a:ln w="9525" cap="flat" cmpd="sng" algn="ctr">
            <a:solidFill>
              <a:schemeClr val="accent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23" name="矩形 22"/>
          <p:cNvSpPr/>
          <p:nvPr/>
        </p:nvSpPr>
        <p:spPr>
          <a:xfrm>
            <a:off x="4153499" y="5445224"/>
            <a:ext cx="994565" cy="707886"/>
          </a:xfrm>
          <a:prstGeom prst="rect">
            <a:avLst/>
          </a:prstGeom>
        </p:spPr>
        <p:txBody>
          <a:bodyPr wrap="square">
            <a:spAutoFit/>
          </a:bodyPr>
          <a:lstStyle/>
          <a:p>
            <a:r>
              <a:rPr lang="en-US" altLang="zh-TW" sz="4000" dirty="0" smtClean="0"/>
              <a:t>…</a:t>
            </a:r>
            <a:endParaRPr lang="zh-TW" altLang="en-US" sz="4000" dirty="0"/>
          </a:p>
        </p:txBody>
      </p:sp>
      <p:pic>
        <p:nvPicPr>
          <p:cNvPr id="24" name="Picture 2"/>
          <p:cNvPicPr>
            <a:picLocks noChangeAspect="1" noChangeArrowheads="1"/>
          </p:cNvPicPr>
          <p:nvPr/>
        </p:nvPicPr>
        <p:blipFill>
          <a:blip r:embed="rId3" cstate="print"/>
          <a:srcRect t="2622" b="21337"/>
          <a:stretch>
            <a:fillRect/>
          </a:stretch>
        </p:blipFill>
        <p:spPr bwMode="auto">
          <a:xfrm>
            <a:off x="467544" y="1124744"/>
            <a:ext cx="8064896" cy="3751083"/>
          </a:xfrm>
          <a:prstGeom prst="rect">
            <a:avLst/>
          </a:prstGeom>
          <a:noFill/>
          <a:ln w="9525">
            <a:noFill/>
            <a:miter lim="800000"/>
            <a:headEnd/>
            <a:tailEnd/>
          </a:ln>
        </p:spPr>
      </p:pic>
      <p:sp>
        <p:nvSpPr>
          <p:cNvPr id="10" name="矩形 9"/>
          <p:cNvSpPr/>
          <p:nvPr/>
        </p:nvSpPr>
        <p:spPr>
          <a:xfrm>
            <a:off x="960254" y="4869160"/>
            <a:ext cx="1505540" cy="369332"/>
          </a:xfrm>
          <a:prstGeom prst="rect">
            <a:avLst/>
          </a:prstGeom>
          <a:solidFill>
            <a:schemeClr val="bg1"/>
          </a:solidFill>
        </p:spPr>
        <p:txBody>
          <a:bodyPr wrap="none">
            <a:spAutoFit/>
          </a:bodyPr>
          <a:lstStyle/>
          <a:p>
            <a:r>
              <a:rPr lang="en-US" altLang="zh-TW" dirty="0" smtClean="0"/>
              <a:t>Area monitor</a:t>
            </a:r>
            <a:endParaRPr lang="zh-TW" altLang="en-US" dirty="0"/>
          </a:p>
        </p:txBody>
      </p:sp>
      <p:pic>
        <p:nvPicPr>
          <p:cNvPr id="25" name="Picture 15" descr="http://t1.gstatic.com/images?q=tbn:ANd9GcRvvMiJEW4deMVIyvvH8aBr9mqTo7mceJ4HB4NmtbK1dxqteYTK"/>
          <p:cNvPicPr>
            <a:picLocks noChangeAspect="1" noChangeArrowheads="1"/>
          </p:cNvPicPr>
          <p:nvPr/>
        </p:nvPicPr>
        <p:blipFill>
          <a:blip r:embed="rId4" cstate="print"/>
          <a:srcRect/>
          <a:stretch>
            <a:fillRect/>
          </a:stretch>
        </p:blipFill>
        <p:spPr bwMode="auto">
          <a:xfrm>
            <a:off x="395536" y="2564904"/>
            <a:ext cx="2107359" cy="1415161"/>
          </a:xfrm>
          <a:prstGeom prst="rect">
            <a:avLst/>
          </a:prstGeom>
          <a:noFill/>
        </p:spPr>
      </p:pic>
      <p:sp>
        <p:nvSpPr>
          <p:cNvPr id="26" name="矩形 25"/>
          <p:cNvSpPr/>
          <p:nvPr/>
        </p:nvSpPr>
        <p:spPr>
          <a:xfrm>
            <a:off x="395536" y="2060848"/>
            <a:ext cx="2088232" cy="600164"/>
          </a:xfrm>
          <a:prstGeom prst="rect">
            <a:avLst/>
          </a:prstGeom>
          <a:solidFill>
            <a:schemeClr val="bg1"/>
          </a:solidFill>
        </p:spPr>
        <p:txBody>
          <a:bodyPr wrap="square">
            <a:spAutoFit/>
          </a:bodyPr>
          <a:lstStyle/>
          <a:p>
            <a:pPr algn="l">
              <a:lnSpc>
                <a:spcPct val="150000"/>
              </a:lnSpc>
            </a:pPr>
            <a:r>
              <a:rPr lang="en-US" altLang="zh-TW" sz="1100" dirty="0" smtClean="0"/>
              <a:t>Area monitoring &amp; relevant administrative departments</a:t>
            </a:r>
          </a:p>
        </p:txBody>
      </p:sp>
      <p:pic>
        <p:nvPicPr>
          <p:cNvPr id="28" name="Picture 4"/>
          <p:cNvPicPr>
            <a:picLocks noChangeAspect="1" noChangeArrowheads="1"/>
          </p:cNvPicPr>
          <p:nvPr/>
        </p:nvPicPr>
        <p:blipFill>
          <a:blip r:embed="rId5" cstate="print"/>
          <a:srcRect l="16418"/>
          <a:stretch>
            <a:fillRect/>
          </a:stretch>
        </p:blipFill>
        <p:spPr bwMode="auto">
          <a:xfrm>
            <a:off x="3131840" y="5301208"/>
            <a:ext cx="1099735" cy="795363"/>
          </a:xfrm>
          <a:prstGeom prst="rect">
            <a:avLst/>
          </a:prstGeom>
          <a:noFill/>
          <a:ln w="9525">
            <a:noFill/>
            <a:miter lim="800000"/>
            <a:headEnd/>
            <a:tailEnd/>
          </a:ln>
          <a:effectLst/>
        </p:spPr>
      </p:pic>
      <p:sp>
        <p:nvSpPr>
          <p:cNvPr id="29" name="矩形 28"/>
          <p:cNvSpPr/>
          <p:nvPr/>
        </p:nvSpPr>
        <p:spPr>
          <a:xfrm>
            <a:off x="3059832" y="6093296"/>
            <a:ext cx="1247842" cy="523220"/>
          </a:xfrm>
          <a:prstGeom prst="rect">
            <a:avLst/>
          </a:prstGeom>
        </p:spPr>
        <p:txBody>
          <a:bodyPr wrap="square">
            <a:spAutoFit/>
          </a:bodyPr>
          <a:lstStyle/>
          <a:p>
            <a:r>
              <a:rPr lang="en-US" altLang="zh-TW" sz="1400" dirty="0" smtClean="0"/>
              <a:t>Local area monitor</a:t>
            </a:r>
            <a:endParaRPr lang="zh-TW" altLang="en-US" sz="1400" dirty="0"/>
          </a:p>
        </p:txBody>
      </p:sp>
      <p:sp>
        <p:nvSpPr>
          <p:cNvPr id="31" name="矩形 30"/>
          <p:cNvSpPr/>
          <p:nvPr/>
        </p:nvSpPr>
        <p:spPr>
          <a:xfrm>
            <a:off x="6660232" y="5301208"/>
            <a:ext cx="1387262" cy="1477328"/>
          </a:xfrm>
          <a:prstGeom prst="rect">
            <a:avLst/>
          </a:prstGeom>
        </p:spPr>
        <p:txBody>
          <a:bodyPr wrap="square">
            <a:spAutoFit/>
          </a:bodyPr>
          <a:lstStyle/>
          <a:p>
            <a:pPr>
              <a:lnSpc>
                <a:spcPct val="150000"/>
              </a:lnSpc>
            </a:pPr>
            <a:r>
              <a:rPr lang="en-US" altLang="zh-TW" sz="1200" dirty="0" smtClean="0"/>
              <a:t>Violation  </a:t>
            </a:r>
          </a:p>
          <a:p>
            <a:pPr>
              <a:lnSpc>
                <a:spcPct val="150000"/>
              </a:lnSpc>
            </a:pPr>
            <a:r>
              <a:rPr lang="en-US" altLang="zh-TW" sz="1200" dirty="0" smtClean="0"/>
              <a:t>Capture</a:t>
            </a:r>
          </a:p>
          <a:p>
            <a:pPr>
              <a:lnSpc>
                <a:spcPct val="150000"/>
              </a:lnSpc>
            </a:pPr>
            <a:r>
              <a:rPr lang="en-US" altLang="zh-TW" sz="1200" dirty="0" smtClean="0"/>
              <a:t>Case retrieve</a:t>
            </a:r>
          </a:p>
          <a:p>
            <a:pPr>
              <a:lnSpc>
                <a:spcPct val="150000"/>
              </a:lnSpc>
            </a:pPr>
            <a:r>
              <a:rPr lang="en-US" altLang="zh-TW" sz="1200" dirty="0" smtClean="0"/>
              <a:t>Case tracking</a:t>
            </a:r>
          </a:p>
          <a:p>
            <a:pPr>
              <a:lnSpc>
                <a:spcPct val="150000"/>
              </a:lnSpc>
            </a:pPr>
            <a:r>
              <a:rPr lang="en-US" altLang="zh-TW" sz="1200" dirty="0" smtClean="0"/>
              <a:t>Traffic manage</a:t>
            </a:r>
          </a:p>
        </p:txBody>
      </p:sp>
      <p:sp>
        <p:nvSpPr>
          <p:cNvPr id="32" name="矩形 31"/>
          <p:cNvSpPr/>
          <p:nvPr/>
        </p:nvSpPr>
        <p:spPr bwMode="auto">
          <a:xfrm>
            <a:off x="4860032" y="5085184"/>
            <a:ext cx="4176464" cy="1584176"/>
          </a:xfrm>
          <a:prstGeom prst="rect">
            <a:avLst/>
          </a:prstGeom>
          <a:noFill/>
          <a:ln w="9525" cap="flat" cmpd="sng" algn="ctr">
            <a:solidFill>
              <a:schemeClr val="accent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33" name="矩形 32"/>
          <p:cNvSpPr/>
          <p:nvPr/>
        </p:nvSpPr>
        <p:spPr>
          <a:xfrm>
            <a:off x="5608715" y="4869160"/>
            <a:ext cx="1569661" cy="369332"/>
          </a:xfrm>
          <a:prstGeom prst="rect">
            <a:avLst/>
          </a:prstGeom>
          <a:solidFill>
            <a:schemeClr val="bg1"/>
          </a:solidFill>
        </p:spPr>
        <p:txBody>
          <a:bodyPr wrap="none">
            <a:spAutoFit/>
          </a:bodyPr>
          <a:lstStyle/>
          <a:p>
            <a:r>
              <a:rPr lang="en-US" altLang="zh-TW" dirty="0" smtClean="0"/>
              <a:t>Road monitor</a:t>
            </a:r>
            <a:endParaRPr lang="zh-TW" altLang="en-US" dirty="0"/>
          </a:p>
        </p:txBody>
      </p:sp>
      <p:pic>
        <p:nvPicPr>
          <p:cNvPr id="34" name="Picture 4"/>
          <p:cNvPicPr>
            <a:picLocks noChangeAspect="1" noChangeArrowheads="1"/>
          </p:cNvPicPr>
          <p:nvPr/>
        </p:nvPicPr>
        <p:blipFill>
          <a:blip r:embed="rId5" cstate="print"/>
          <a:srcRect l="16418"/>
          <a:stretch>
            <a:fillRect/>
          </a:stretch>
        </p:blipFill>
        <p:spPr bwMode="auto">
          <a:xfrm>
            <a:off x="7812360" y="5301208"/>
            <a:ext cx="1099735" cy="795363"/>
          </a:xfrm>
          <a:prstGeom prst="rect">
            <a:avLst/>
          </a:prstGeom>
          <a:noFill/>
          <a:ln w="9525">
            <a:noFill/>
            <a:miter lim="800000"/>
            <a:headEnd/>
            <a:tailEnd/>
          </a:ln>
          <a:effectLst/>
        </p:spPr>
      </p:pic>
      <p:pic>
        <p:nvPicPr>
          <p:cNvPr id="26628" name="Picture 4" descr="http://t3.gstatic.com/images?q=tbn:ANd9GcT3hOBsS6on-f5Dsu8Rp0pt7TOUJepLnnYDAkEevzjUQUb9n6LZ7Q"/>
          <p:cNvPicPr>
            <a:picLocks noChangeAspect="1" noChangeArrowheads="1"/>
          </p:cNvPicPr>
          <p:nvPr/>
        </p:nvPicPr>
        <p:blipFill>
          <a:blip r:embed="rId6" cstate="print"/>
          <a:srcRect r="20833"/>
          <a:stretch>
            <a:fillRect/>
          </a:stretch>
        </p:blipFill>
        <p:spPr bwMode="auto">
          <a:xfrm>
            <a:off x="899592" y="5301208"/>
            <a:ext cx="1368152" cy="1160538"/>
          </a:xfrm>
          <a:prstGeom prst="rect">
            <a:avLst/>
          </a:prstGeom>
          <a:noFill/>
        </p:spPr>
      </p:pic>
      <p:pic>
        <p:nvPicPr>
          <p:cNvPr id="26630" name="Picture 6" descr="http://t2.gstatic.com/images?q=tbn:ANd9GcTGTpRML-NCpY8ijS-4ZEanWHt0mcdc-ZRzlZUGCtD5p2wDaFyA8A"/>
          <p:cNvPicPr>
            <a:picLocks noChangeAspect="1" noChangeArrowheads="1"/>
          </p:cNvPicPr>
          <p:nvPr/>
        </p:nvPicPr>
        <p:blipFill>
          <a:blip r:embed="rId7" cstate="print">
            <a:lum bright="30000"/>
          </a:blip>
          <a:srcRect t="12393"/>
          <a:stretch>
            <a:fillRect/>
          </a:stretch>
        </p:blipFill>
        <p:spPr bwMode="auto">
          <a:xfrm>
            <a:off x="5364088" y="1484784"/>
            <a:ext cx="2619375" cy="1527052"/>
          </a:xfrm>
          <a:prstGeom prst="rect">
            <a:avLst/>
          </a:prstGeom>
          <a:noFill/>
        </p:spPr>
      </p:pic>
      <p:sp>
        <p:nvSpPr>
          <p:cNvPr id="27" name="矩形 26"/>
          <p:cNvSpPr/>
          <p:nvPr/>
        </p:nvSpPr>
        <p:spPr>
          <a:xfrm>
            <a:off x="5220072" y="1196753"/>
            <a:ext cx="3312368" cy="346249"/>
          </a:xfrm>
          <a:prstGeom prst="rect">
            <a:avLst/>
          </a:prstGeom>
          <a:solidFill>
            <a:schemeClr val="bg1"/>
          </a:solidFill>
        </p:spPr>
        <p:txBody>
          <a:bodyPr wrap="square">
            <a:spAutoFit/>
          </a:bodyPr>
          <a:lstStyle/>
          <a:p>
            <a:pPr algn="l">
              <a:lnSpc>
                <a:spcPct val="150000"/>
              </a:lnSpc>
            </a:pPr>
            <a:r>
              <a:rPr lang="en-US" altLang="zh-CN" sz="1100" dirty="0" smtClean="0"/>
              <a:t>central public security  level 1 command center</a:t>
            </a:r>
            <a:endParaRPr lang="en-US" altLang="zh-TW" sz="1100" dirty="0" smtClean="0"/>
          </a:p>
        </p:txBody>
      </p:sp>
      <p:sp>
        <p:nvSpPr>
          <p:cNvPr id="36" name="矩形 35"/>
          <p:cNvSpPr/>
          <p:nvPr/>
        </p:nvSpPr>
        <p:spPr>
          <a:xfrm>
            <a:off x="7812360" y="6165304"/>
            <a:ext cx="1115617" cy="523220"/>
          </a:xfrm>
          <a:prstGeom prst="rect">
            <a:avLst/>
          </a:prstGeom>
        </p:spPr>
        <p:txBody>
          <a:bodyPr wrap="square">
            <a:spAutoFit/>
          </a:bodyPr>
          <a:lstStyle/>
          <a:p>
            <a:r>
              <a:rPr lang="en-US" altLang="zh-TW" sz="1400" dirty="0" smtClean="0"/>
              <a:t>Local area monitor</a:t>
            </a:r>
            <a:endParaRPr lang="zh-TW" altLang="en-US" sz="1400" dirty="0"/>
          </a:p>
        </p:txBody>
      </p:sp>
      <p:pic>
        <p:nvPicPr>
          <p:cNvPr id="37" name="Picture 2" descr="http://www.surveon.com/images/p_product/IP_CAM2400_2300_2320.jpg"/>
          <p:cNvPicPr>
            <a:picLocks noChangeAspect="1" noChangeArrowheads="1"/>
          </p:cNvPicPr>
          <p:nvPr/>
        </p:nvPicPr>
        <p:blipFill>
          <a:blip r:embed="rId8" cstate="print"/>
          <a:srcRect/>
          <a:stretch>
            <a:fillRect/>
          </a:stretch>
        </p:blipFill>
        <p:spPr bwMode="auto">
          <a:xfrm>
            <a:off x="251520" y="5301208"/>
            <a:ext cx="728710" cy="461021"/>
          </a:xfrm>
          <a:prstGeom prst="rect">
            <a:avLst/>
          </a:prstGeom>
          <a:noFill/>
        </p:spPr>
      </p:pic>
      <p:pic>
        <p:nvPicPr>
          <p:cNvPr id="38" name="Picture 2" descr="http://www.surveon.com/images/p_product/IP_CAM2400_2300_2320.jpg"/>
          <p:cNvPicPr>
            <a:picLocks noChangeAspect="1" noChangeArrowheads="1"/>
          </p:cNvPicPr>
          <p:nvPr/>
        </p:nvPicPr>
        <p:blipFill>
          <a:blip r:embed="rId8" cstate="print"/>
          <a:srcRect/>
          <a:stretch>
            <a:fillRect/>
          </a:stretch>
        </p:blipFill>
        <p:spPr bwMode="auto">
          <a:xfrm>
            <a:off x="251520" y="6021288"/>
            <a:ext cx="728710" cy="461021"/>
          </a:xfrm>
          <a:prstGeom prst="rect">
            <a:avLst/>
          </a:prstGeom>
          <a:noFill/>
        </p:spPr>
      </p:pic>
      <p:pic>
        <p:nvPicPr>
          <p:cNvPr id="26626" name="Picture 2" descr="http://img.fs0757.com/InfoImg/252012/0913/2012091309013031.jpg"/>
          <p:cNvPicPr>
            <a:picLocks noChangeAspect="1" noChangeArrowheads="1"/>
          </p:cNvPicPr>
          <p:nvPr/>
        </p:nvPicPr>
        <p:blipFill>
          <a:blip r:embed="rId9" cstate="print"/>
          <a:srcRect l="5556" b="24764"/>
          <a:stretch>
            <a:fillRect/>
          </a:stretch>
        </p:blipFill>
        <p:spPr bwMode="auto">
          <a:xfrm>
            <a:off x="5580112" y="5301208"/>
            <a:ext cx="1224136" cy="1087738"/>
          </a:xfrm>
          <a:prstGeom prst="rect">
            <a:avLst/>
          </a:prstGeom>
          <a:noFill/>
        </p:spPr>
      </p:pic>
      <p:pic>
        <p:nvPicPr>
          <p:cNvPr id="41" name="Picture 23" descr="3U-f-w"/>
          <p:cNvPicPr>
            <a:picLocks noChangeAspect="1" noChangeArrowheads="1"/>
          </p:cNvPicPr>
          <p:nvPr/>
        </p:nvPicPr>
        <p:blipFill>
          <a:blip r:embed="rId10" cstate="print"/>
          <a:srcRect/>
          <a:stretch>
            <a:fillRect/>
          </a:stretch>
        </p:blipFill>
        <p:spPr bwMode="auto">
          <a:xfrm>
            <a:off x="2771800" y="2349376"/>
            <a:ext cx="1243885" cy="431552"/>
          </a:xfrm>
          <a:prstGeom prst="rect">
            <a:avLst/>
          </a:prstGeom>
          <a:noFill/>
          <a:ln w="9525">
            <a:noFill/>
            <a:miter lim="800000"/>
            <a:headEnd/>
            <a:tailEnd/>
          </a:ln>
        </p:spPr>
      </p:pic>
      <p:pic>
        <p:nvPicPr>
          <p:cNvPr id="43" name="Picture 23" descr="3U-f-w"/>
          <p:cNvPicPr>
            <a:picLocks noChangeAspect="1" noChangeArrowheads="1"/>
          </p:cNvPicPr>
          <p:nvPr/>
        </p:nvPicPr>
        <p:blipFill>
          <a:blip r:embed="rId10" cstate="print"/>
          <a:srcRect/>
          <a:stretch>
            <a:fillRect/>
          </a:stretch>
        </p:blipFill>
        <p:spPr bwMode="auto">
          <a:xfrm>
            <a:off x="2771800" y="1989832"/>
            <a:ext cx="1243885" cy="431552"/>
          </a:xfrm>
          <a:prstGeom prst="rect">
            <a:avLst/>
          </a:prstGeom>
          <a:noFill/>
          <a:ln w="9525">
            <a:noFill/>
            <a:miter lim="800000"/>
            <a:headEnd/>
            <a:tailEnd/>
          </a:ln>
        </p:spPr>
      </p:pic>
      <p:pic>
        <p:nvPicPr>
          <p:cNvPr id="44" name="Picture 23" descr="3U-f-w"/>
          <p:cNvPicPr>
            <a:picLocks noChangeAspect="1" noChangeArrowheads="1"/>
          </p:cNvPicPr>
          <p:nvPr/>
        </p:nvPicPr>
        <p:blipFill>
          <a:blip r:embed="rId10" cstate="print"/>
          <a:srcRect/>
          <a:stretch>
            <a:fillRect/>
          </a:stretch>
        </p:blipFill>
        <p:spPr bwMode="auto">
          <a:xfrm>
            <a:off x="2771800" y="1629792"/>
            <a:ext cx="1243885" cy="431552"/>
          </a:xfrm>
          <a:prstGeom prst="rect">
            <a:avLst/>
          </a:prstGeom>
          <a:noFill/>
          <a:ln w="9525">
            <a:noFill/>
            <a:miter lim="800000"/>
            <a:headEnd/>
            <a:tailEnd/>
          </a:ln>
        </p:spPr>
      </p:pic>
      <p:sp>
        <p:nvSpPr>
          <p:cNvPr id="45" name="矩形 44"/>
          <p:cNvSpPr/>
          <p:nvPr/>
        </p:nvSpPr>
        <p:spPr>
          <a:xfrm>
            <a:off x="2699792" y="1282551"/>
            <a:ext cx="1296144" cy="346249"/>
          </a:xfrm>
          <a:prstGeom prst="rect">
            <a:avLst/>
          </a:prstGeom>
          <a:solidFill>
            <a:schemeClr val="bg1"/>
          </a:solidFill>
        </p:spPr>
        <p:txBody>
          <a:bodyPr wrap="square">
            <a:spAutoFit/>
          </a:bodyPr>
          <a:lstStyle/>
          <a:p>
            <a:pPr>
              <a:lnSpc>
                <a:spcPct val="150000"/>
              </a:lnSpc>
            </a:pPr>
            <a:r>
              <a:rPr lang="en-US" altLang="zh-TW" sz="1100" dirty="0" smtClean="0"/>
              <a:t>IP</a:t>
            </a:r>
            <a:r>
              <a:rPr lang="zh-TW" altLang="en-US" sz="1100" dirty="0" smtClean="0"/>
              <a:t> </a:t>
            </a:r>
            <a:r>
              <a:rPr lang="en-US" altLang="zh-TW" sz="1100" dirty="0" smtClean="0"/>
              <a:t>SAN</a:t>
            </a:r>
          </a:p>
        </p:txBody>
      </p:sp>
      <p:pic>
        <p:nvPicPr>
          <p:cNvPr id="47" name="Picture 6" descr="http://www.surveon.com/images/p_product/IP_CAM6351.jpg"/>
          <p:cNvPicPr>
            <a:picLocks noChangeAspect="1" noChangeArrowheads="1"/>
          </p:cNvPicPr>
          <p:nvPr/>
        </p:nvPicPr>
        <p:blipFill>
          <a:blip r:embed="rId11" cstate="print"/>
          <a:srcRect l="19285" r="22858"/>
          <a:stretch>
            <a:fillRect/>
          </a:stretch>
        </p:blipFill>
        <p:spPr bwMode="auto">
          <a:xfrm>
            <a:off x="4932040" y="5488259"/>
            <a:ext cx="619159" cy="677045"/>
          </a:xfrm>
          <a:prstGeom prst="rect">
            <a:avLst/>
          </a:prstGeom>
          <a:noFill/>
        </p:spPr>
      </p:pic>
      <p:sp>
        <p:nvSpPr>
          <p:cNvPr id="50"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5</a:t>
            </a:fld>
            <a:endParaRPr lang="en-US" altLang="zh-TW"/>
          </a:p>
        </p:txBody>
      </p:sp>
      <p:graphicFrame>
        <p:nvGraphicFramePr>
          <p:cNvPr id="5" name="表格 4"/>
          <p:cNvGraphicFramePr>
            <a:graphicFrameLocks noGrp="1"/>
          </p:cNvGraphicFramePr>
          <p:nvPr/>
        </p:nvGraphicFramePr>
        <p:xfrm>
          <a:off x="179512" y="941654"/>
          <a:ext cx="8712968" cy="5880242"/>
        </p:xfrm>
        <a:graphic>
          <a:graphicData uri="http://schemas.openxmlformats.org/drawingml/2006/table">
            <a:tbl>
              <a:tblPr firstRow="1" bandRow="1">
                <a:tableStyleId>{5C22544A-7EE6-4342-B048-85BDC9FD1C3A}</a:tableStyleId>
              </a:tblPr>
              <a:tblGrid>
                <a:gridCol w="1680551"/>
                <a:gridCol w="2098894"/>
                <a:gridCol w="2287913"/>
                <a:gridCol w="2645610"/>
              </a:tblGrid>
              <a:tr h="795189">
                <a:tc>
                  <a:txBody>
                    <a:bodyPr/>
                    <a:lstStyle/>
                    <a:p>
                      <a:pPr algn="ctr"/>
                      <a:endParaRPr lang="zh-TW"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600" b="0" dirty="0" smtClean="0">
                          <a:solidFill>
                            <a:schemeClr val="tx1"/>
                          </a:solidFill>
                        </a:rPr>
                        <a:t>Small</a:t>
                      </a:r>
                      <a:r>
                        <a:rPr lang="en-US" altLang="zh-TW" sz="1600" b="0" baseline="0" dirty="0" smtClean="0">
                          <a:solidFill>
                            <a:schemeClr val="tx1"/>
                          </a:solidFill>
                        </a:rPr>
                        <a:t> Area</a:t>
                      </a:r>
                      <a:endParaRPr lang="en-US" altLang="zh-TW" sz="1600" b="0" dirty="0" smtClean="0">
                        <a:solidFill>
                          <a:schemeClr val="tx1"/>
                        </a:solidFill>
                      </a:endParaRPr>
                    </a:p>
                    <a:p>
                      <a:pPr algn="ctr"/>
                      <a:r>
                        <a:rPr lang="en-US" altLang="zh-TW" sz="1600" b="0" dirty="0" smtClean="0">
                          <a:solidFill>
                            <a:schemeClr val="tx1"/>
                          </a:solidFill>
                        </a:rPr>
                        <a:t>500</a:t>
                      </a:r>
                      <a:r>
                        <a:rPr lang="en-US" altLang="zh-TW" sz="1600" b="0" baseline="0" dirty="0" smtClean="0">
                          <a:solidFill>
                            <a:schemeClr val="tx1"/>
                          </a:solidFill>
                        </a:rPr>
                        <a:t>  - 1000</a:t>
                      </a:r>
                      <a:r>
                        <a:rPr lang="zh-TW" altLang="en-US" sz="1600" b="0" baseline="0" dirty="0" smtClean="0">
                          <a:solidFill>
                            <a:schemeClr val="tx1"/>
                          </a:solidFill>
                        </a:rPr>
                        <a:t> </a:t>
                      </a:r>
                      <a:r>
                        <a:rPr lang="en-US" altLang="zh-TW" sz="1600" b="0" baseline="0" dirty="0" smtClean="0">
                          <a:solidFill>
                            <a:schemeClr val="tx1"/>
                          </a:solidFill>
                        </a:rPr>
                        <a:t>channels</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600" b="0" dirty="0" smtClean="0">
                          <a:solidFill>
                            <a:schemeClr val="tx1"/>
                          </a:solidFill>
                        </a:rPr>
                        <a:t>Medium</a:t>
                      </a:r>
                      <a:r>
                        <a:rPr lang="en-US" altLang="zh-TW" sz="1600" b="0" baseline="0" dirty="0" smtClean="0">
                          <a:solidFill>
                            <a:schemeClr val="tx1"/>
                          </a:solidFill>
                        </a:rPr>
                        <a:t> Area</a:t>
                      </a:r>
                      <a:endParaRPr lang="en-US" altLang="zh-TW" sz="1600" b="0" dirty="0" smtClean="0">
                        <a:solidFill>
                          <a:schemeClr val="tx1"/>
                        </a:solidFill>
                      </a:endParaRPr>
                    </a:p>
                    <a:p>
                      <a:pPr algn="ctr"/>
                      <a:r>
                        <a:rPr lang="en-US" altLang="zh-TW" sz="1600" b="0" dirty="0" smtClean="0">
                          <a:solidFill>
                            <a:schemeClr val="tx1"/>
                          </a:solidFill>
                        </a:rPr>
                        <a:t>1000</a:t>
                      </a:r>
                      <a:r>
                        <a:rPr lang="en-US" altLang="zh-TW" sz="1600" b="0" baseline="0" dirty="0" smtClean="0">
                          <a:solidFill>
                            <a:schemeClr val="tx1"/>
                          </a:solidFill>
                        </a:rPr>
                        <a:t> - </a:t>
                      </a:r>
                      <a:r>
                        <a:rPr lang="en-US" altLang="zh-TW" sz="1600" b="0" dirty="0" smtClean="0">
                          <a:solidFill>
                            <a:schemeClr val="tx1"/>
                          </a:solidFill>
                        </a:rPr>
                        <a:t>3000</a:t>
                      </a:r>
                      <a:r>
                        <a:rPr lang="zh-TW" altLang="en-US" sz="1600" b="0" dirty="0" smtClean="0">
                          <a:solidFill>
                            <a:schemeClr val="tx1"/>
                          </a:solidFill>
                        </a:rPr>
                        <a:t> </a:t>
                      </a:r>
                      <a:r>
                        <a:rPr lang="en-US" altLang="zh-TW" sz="1600" b="0" dirty="0" smtClean="0">
                          <a:solidFill>
                            <a:schemeClr val="tx1"/>
                          </a:solidFill>
                        </a:rPr>
                        <a:t>channels</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600" b="0" dirty="0" smtClean="0">
                          <a:solidFill>
                            <a:schemeClr val="tx1"/>
                          </a:solidFill>
                        </a:rPr>
                        <a:t>Large scale</a:t>
                      </a:r>
                      <a:r>
                        <a:rPr lang="en-US" altLang="zh-TW" sz="1600" b="0" baseline="0" dirty="0" smtClean="0">
                          <a:solidFill>
                            <a:schemeClr val="tx1"/>
                          </a:solidFill>
                        </a:rPr>
                        <a:t> Area</a:t>
                      </a:r>
                      <a:endParaRPr lang="en-US" altLang="zh-TW" sz="1600" b="0" dirty="0" smtClean="0">
                        <a:solidFill>
                          <a:schemeClr val="tx1"/>
                        </a:solidFill>
                      </a:endParaRPr>
                    </a:p>
                    <a:p>
                      <a:pPr algn="ctr"/>
                      <a:r>
                        <a:rPr lang="en-US" altLang="zh-TW" sz="1600" b="0" dirty="0" smtClean="0">
                          <a:solidFill>
                            <a:schemeClr val="tx1"/>
                          </a:solidFill>
                        </a:rPr>
                        <a:t>3000+ channels (separate</a:t>
                      </a:r>
                      <a:r>
                        <a:rPr lang="en-US" altLang="zh-TW" sz="1600" b="0" baseline="0" dirty="0" smtClean="0">
                          <a:solidFill>
                            <a:schemeClr val="tx1"/>
                          </a:solidFill>
                        </a:rPr>
                        <a:t> area)</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47032">
                <a:tc>
                  <a:txBody>
                    <a:bodyPr/>
                    <a:lstStyle/>
                    <a:p>
                      <a:pPr algn="l"/>
                      <a:r>
                        <a:rPr lang="en-US" altLang="zh-CN" sz="1600" dirty="0" smtClean="0"/>
                        <a:t>Record storage</a:t>
                      </a:r>
                      <a:r>
                        <a:rPr lang="en-US" altLang="zh-CN" sz="1600" baseline="0" dirty="0" smtClean="0"/>
                        <a:t> system</a:t>
                      </a:r>
                      <a:endParaRPr lang="zh-TW"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dirty="0" smtClean="0">
                          <a:solidFill>
                            <a:schemeClr val="tx1"/>
                          </a:solidFill>
                        </a:rPr>
                        <a:t>IP SAN</a:t>
                      </a:r>
                      <a:r>
                        <a:rPr lang="en-US" altLang="zh-TW" sz="1600" b="0" baseline="0" dirty="0" smtClean="0">
                          <a:solidFill>
                            <a:schemeClr val="tx1"/>
                          </a:solidFill>
                        </a:rPr>
                        <a:t> </a:t>
                      </a:r>
                      <a:r>
                        <a:rPr lang="en-US" altLang="zh-TW" sz="1600" b="0" dirty="0" err="1" smtClean="0">
                          <a:solidFill>
                            <a:schemeClr val="tx1"/>
                          </a:solidFill>
                        </a:rPr>
                        <a:t>EonStor</a:t>
                      </a:r>
                      <a:r>
                        <a:rPr lang="en-US" altLang="zh-TW" sz="1600" b="0" dirty="0" smtClean="0">
                          <a:solidFill>
                            <a:schemeClr val="tx1"/>
                          </a:solidFill>
                        </a:rPr>
                        <a:t> </a:t>
                      </a:r>
                      <a:r>
                        <a:rPr lang="en-US" altLang="zh-TW" sz="1600" b="0" dirty="0" err="1" smtClean="0">
                          <a:solidFill>
                            <a:schemeClr val="tx1"/>
                          </a:solidFill>
                        </a:rPr>
                        <a:t>iSCSI</a:t>
                      </a:r>
                      <a:r>
                        <a:rPr lang="zh-TW" altLang="en-US" sz="1600" b="0" baseline="0" dirty="0" smtClean="0">
                          <a:solidFill>
                            <a:schemeClr val="tx1"/>
                          </a:solidFill>
                        </a:rPr>
                        <a:t> </a:t>
                      </a:r>
                      <a:r>
                        <a:rPr lang="en-US" altLang="zh-TW" sz="1600" b="0" baseline="0" dirty="0" smtClean="0">
                          <a:solidFill>
                            <a:schemeClr val="tx1"/>
                          </a:solidFill>
                        </a:rPr>
                        <a:t>series</a:t>
                      </a:r>
                      <a:endParaRPr lang="en-US" altLang="zh-TW" sz="16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dirty="0" smtClean="0">
                          <a:solidFill>
                            <a:schemeClr val="tx1"/>
                          </a:solidFill>
                        </a:rPr>
                        <a:t>IP SAN</a:t>
                      </a:r>
                      <a:r>
                        <a:rPr lang="en-US" altLang="zh-TW" sz="1600" b="0" baseline="0" dirty="0" smtClean="0">
                          <a:solidFill>
                            <a:schemeClr val="tx1"/>
                          </a:solidFill>
                        </a:rPr>
                        <a:t> </a:t>
                      </a:r>
                      <a:r>
                        <a:rPr lang="en-US" altLang="zh-TW" sz="1600" b="0" dirty="0" err="1" smtClean="0">
                          <a:solidFill>
                            <a:schemeClr val="tx1"/>
                          </a:solidFill>
                        </a:rPr>
                        <a:t>EonStor</a:t>
                      </a:r>
                      <a:r>
                        <a:rPr lang="en-US" altLang="zh-TW" sz="1600" b="0" dirty="0" smtClean="0">
                          <a:solidFill>
                            <a:schemeClr val="tx1"/>
                          </a:solidFill>
                        </a:rPr>
                        <a:t> </a:t>
                      </a:r>
                      <a:r>
                        <a:rPr lang="en-US" altLang="zh-TW" sz="1600" b="0" dirty="0" err="1" smtClean="0">
                          <a:solidFill>
                            <a:schemeClr val="tx1"/>
                          </a:solidFill>
                        </a:rPr>
                        <a:t>iSCSI</a:t>
                      </a:r>
                      <a:r>
                        <a:rPr lang="zh-TW" altLang="en-US" sz="1600" b="0" baseline="0" dirty="0" smtClean="0">
                          <a:solidFill>
                            <a:schemeClr val="tx1"/>
                          </a:solidFill>
                        </a:rPr>
                        <a:t>  </a:t>
                      </a:r>
                      <a:r>
                        <a:rPr lang="en-US" altLang="zh-TW" sz="1600" b="0" baseline="0" dirty="0" smtClean="0">
                          <a:solidFill>
                            <a:schemeClr val="tx1"/>
                          </a:solidFill>
                        </a:rPr>
                        <a:t>series</a:t>
                      </a:r>
                      <a:endParaRPr lang="en-US" altLang="zh-TW" sz="16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dirty="0" smtClean="0">
                          <a:solidFill>
                            <a:schemeClr val="tx1"/>
                          </a:solidFill>
                        </a:rPr>
                        <a:t>IP SAN</a:t>
                      </a:r>
                      <a:r>
                        <a:rPr lang="zh-TW" altLang="en-US" sz="1600" b="0" dirty="0" smtClean="0">
                          <a:solidFill>
                            <a:schemeClr val="tx1"/>
                          </a:solidFill>
                        </a:rPr>
                        <a:t> </a:t>
                      </a:r>
                      <a:r>
                        <a:rPr lang="en-US" altLang="zh-TW" sz="1600" b="0" dirty="0" smtClean="0">
                          <a:solidFill>
                            <a:schemeClr val="tx1"/>
                          </a:solidFill>
                        </a:rPr>
                        <a:t>or Fiber SAN </a:t>
                      </a:r>
                      <a:r>
                        <a:rPr lang="en-US" altLang="zh-TW" sz="1600" b="0" dirty="0" err="1" smtClean="0">
                          <a:solidFill>
                            <a:schemeClr val="tx1"/>
                          </a:solidFill>
                        </a:rPr>
                        <a:t>EonStor</a:t>
                      </a:r>
                      <a:r>
                        <a:rPr lang="zh-TW" altLang="en-US" sz="1600" b="0" dirty="0" smtClean="0">
                          <a:solidFill>
                            <a:schemeClr val="tx1"/>
                          </a:solidFill>
                        </a:rPr>
                        <a:t> </a:t>
                      </a:r>
                      <a:r>
                        <a:rPr lang="en-US" altLang="zh-TW" sz="1600" b="0" baseline="0" dirty="0" smtClean="0">
                          <a:solidFill>
                            <a:schemeClr val="tx1"/>
                          </a:solidFill>
                        </a:rPr>
                        <a:t>series</a:t>
                      </a:r>
                      <a:endParaRPr lang="en-US" altLang="zh-TW" sz="16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47032">
                <a:tc>
                  <a:txBody>
                    <a:bodyPr/>
                    <a:lstStyle/>
                    <a:p>
                      <a:pPr algn="l"/>
                      <a:r>
                        <a:rPr lang="en-US" altLang="zh-TW" sz="1600" dirty="0" smtClean="0"/>
                        <a:t>VI and database system</a:t>
                      </a:r>
                      <a:endParaRPr lang="zh-TW"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dirty="0" smtClean="0">
                          <a:solidFill>
                            <a:schemeClr val="tx1"/>
                          </a:solidFill>
                        </a:rPr>
                        <a:t>NVR2164</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dirty="0" smtClean="0">
                          <a:solidFill>
                            <a:schemeClr val="tx1"/>
                          </a:solidFill>
                        </a:rPr>
                        <a:t>NVR2164</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dirty="0" smtClean="0">
                          <a:solidFill>
                            <a:schemeClr val="tx1"/>
                          </a:solidFill>
                        </a:rPr>
                        <a:t>NVR2164</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030801">
                <a:tc>
                  <a:txBody>
                    <a:bodyPr/>
                    <a:lstStyle/>
                    <a:p>
                      <a:pPr algn="l"/>
                      <a:r>
                        <a:rPr lang="en-US" altLang="zh-TW" sz="1600" dirty="0" smtClean="0"/>
                        <a:t>Client management and monitor software</a:t>
                      </a:r>
                      <a:endParaRPr lang="zh-TW"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l"/>
                      <a:r>
                        <a:rPr lang="en-US" altLang="zh-TW" sz="1600" b="0" dirty="0" smtClean="0">
                          <a:solidFill>
                            <a:schemeClr val="tx1"/>
                          </a:solidFill>
                        </a:rPr>
                        <a:t>Surveon Enterprise</a:t>
                      </a:r>
                      <a:r>
                        <a:rPr lang="en-US" altLang="zh-TW" sz="1600" b="0" baseline="0" dirty="0" smtClean="0">
                          <a:solidFill>
                            <a:schemeClr val="tx1"/>
                          </a:solidFill>
                        </a:rPr>
                        <a:t> </a:t>
                      </a:r>
                      <a:r>
                        <a:rPr lang="en-US" altLang="zh-TW" sz="1600" b="0" dirty="0" smtClean="0">
                          <a:solidFill>
                            <a:schemeClr val="tx1"/>
                          </a:solidFill>
                        </a:rPr>
                        <a:t>software 2.4.8, mobile client browser client</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95189">
                <a:tc>
                  <a:txBody>
                    <a:bodyPr/>
                    <a:lstStyle/>
                    <a:p>
                      <a:pPr algn="l"/>
                      <a:r>
                        <a:rPr lang="en-US" altLang="zh-TW" sz="1600" dirty="0" smtClean="0"/>
                        <a:t>Central Management </a:t>
                      </a:r>
                    </a:p>
                    <a:p>
                      <a:pPr algn="l"/>
                      <a:r>
                        <a:rPr lang="en-US" altLang="zh-TW" sz="1600" dirty="0" smtClean="0"/>
                        <a:t>Software</a:t>
                      </a:r>
                      <a:endParaRPr lang="zh-TW"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dirty="0" smtClean="0">
                          <a:solidFill>
                            <a:schemeClr val="tx1"/>
                          </a:solidFill>
                        </a:rPr>
                        <a:t>Required. Standard model</a:t>
                      </a:r>
                      <a:r>
                        <a:rPr lang="en-US" altLang="zh-TW" sz="1600" b="0" baseline="0" dirty="0" smtClean="0">
                          <a:solidFill>
                            <a:schemeClr val="tx1"/>
                          </a:solidFill>
                        </a:rPr>
                        <a:t> can support multiple NV</a:t>
                      </a:r>
                      <a:r>
                        <a:rPr lang="en-US" altLang="zh-TW" sz="1600" b="0" dirty="0" smtClean="0">
                          <a:solidFill>
                            <a:schemeClr val="tx1"/>
                          </a:solidFill>
                        </a:rPr>
                        <a:t>R</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smtClean="0">
                          <a:solidFill>
                            <a:schemeClr val="tx1"/>
                          </a:solidFill>
                        </a:rPr>
                        <a:t>Required. Standard model</a:t>
                      </a:r>
                      <a:r>
                        <a:rPr lang="en-US" altLang="zh-TW" sz="1600" b="0" baseline="0" smtClean="0">
                          <a:solidFill>
                            <a:schemeClr val="tx1"/>
                          </a:solidFill>
                        </a:rPr>
                        <a:t> can support multiple NV</a:t>
                      </a:r>
                      <a:r>
                        <a:rPr lang="en-US" altLang="zh-TW" sz="1600" b="0" smtClean="0">
                          <a:solidFill>
                            <a:schemeClr val="tx1"/>
                          </a:solidFill>
                        </a:rPr>
                        <a:t>R</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dirty="0" smtClean="0">
                          <a:solidFill>
                            <a:schemeClr val="tx1"/>
                          </a:solidFill>
                        </a:rPr>
                        <a:t>Required. Standard model</a:t>
                      </a:r>
                      <a:r>
                        <a:rPr lang="en-US" altLang="zh-TW" sz="1600" b="0" baseline="0" dirty="0" smtClean="0">
                          <a:solidFill>
                            <a:schemeClr val="tx1"/>
                          </a:solidFill>
                        </a:rPr>
                        <a:t> can support multiple NV</a:t>
                      </a:r>
                      <a:r>
                        <a:rPr lang="en-US" altLang="zh-TW" sz="1600" b="0" dirty="0" smtClean="0">
                          <a:solidFill>
                            <a:schemeClr val="tx1"/>
                          </a:solidFill>
                        </a:rPr>
                        <a:t>R</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47169">
                <a:tc>
                  <a:txBody>
                    <a:bodyPr/>
                    <a:lstStyle/>
                    <a:p>
                      <a:pPr algn="l"/>
                      <a:r>
                        <a:rPr lang="en-US" altLang="zh-TW" sz="1600" dirty="0" smtClean="0"/>
                        <a:t>SDK</a:t>
                      </a:r>
                      <a:endParaRPr lang="zh-TW"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dirty="0" smtClean="0">
                          <a:solidFill>
                            <a:schemeClr val="tx1"/>
                          </a:solidFill>
                        </a:rPr>
                        <a:t>Surveon NVR SDK</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smtClean="0">
                          <a:solidFill>
                            <a:schemeClr val="tx1"/>
                          </a:solidFill>
                        </a:rPr>
                        <a:t>Surveon NVR SDK</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dirty="0" smtClean="0">
                          <a:solidFill>
                            <a:schemeClr val="tx1"/>
                          </a:solidFill>
                        </a:rPr>
                        <a:t>Surveon NVR SDK</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47169">
                <a:tc>
                  <a:txBody>
                    <a:bodyPr/>
                    <a:lstStyle/>
                    <a:p>
                      <a:pPr algn="l"/>
                      <a:r>
                        <a:rPr lang="en-US" altLang="zh-TW" sz="1600" dirty="0" smtClean="0"/>
                        <a:t>TV Wall</a:t>
                      </a:r>
                      <a:endParaRPr lang="zh-TW"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dirty="0" smtClean="0">
                          <a:solidFill>
                            <a:schemeClr val="tx1"/>
                          </a:solidFill>
                        </a:rPr>
                        <a:t>Yes</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dirty="0" smtClean="0">
                          <a:solidFill>
                            <a:schemeClr val="tx1"/>
                          </a:solidFill>
                        </a:rPr>
                        <a:t>Yes</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dirty="0" smtClean="0">
                          <a:solidFill>
                            <a:schemeClr val="tx1"/>
                          </a:solidFill>
                        </a:rPr>
                        <a:t>Yes</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59578">
                <a:tc>
                  <a:txBody>
                    <a:bodyPr/>
                    <a:lstStyle/>
                    <a:p>
                      <a:pPr algn="l"/>
                      <a:r>
                        <a:rPr lang="en-US" altLang="zh-TW" sz="1600" dirty="0" smtClean="0"/>
                        <a:t>Cameras</a:t>
                      </a:r>
                      <a:endParaRPr lang="zh-TW"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l"/>
                      <a:r>
                        <a:rPr lang="en-US" altLang="zh-TW" sz="1600" b="0" dirty="0" smtClean="0">
                          <a:solidFill>
                            <a:schemeClr val="tx1"/>
                          </a:solidFill>
                        </a:rPr>
                        <a:t>2M</a:t>
                      </a:r>
                      <a:r>
                        <a:rPr lang="en-US" altLang="zh-TW" sz="1600" b="0" baseline="0" dirty="0" smtClean="0">
                          <a:solidFill>
                            <a:schemeClr val="tx1"/>
                          </a:solidFill>
                        </a:rPr>
                        <a:t> Box type, 3M Box type,  5M Box type, 2M intersection box type,2M Speed Dome</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Rectangle 2"/>
          <p:cNvSpPr txBox="1">
            <a:spLocks noChangeArrowheads="1"/>
          </p:cNvSpPr>
          <p:nvPr/>
        </p:nvSpPr>
        <p:spPr bwMode="auto">
          <a:xfrm>
            <a:off x="323528" y="-99392"/>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lang="en-US" altLang="zh-CN" sz="2900" b="1" kern="0" dirty="0" smtClean="0">
                <a:solidFill>
                  <a:srgbClr val="0070C0"/>
                </a:solidFill>
                <a:latin typeface="+mj-lt"/>
                <a:ea typeface="+mj-ea"/>
                <a:cs typeface="+mj-cs"/>
              </a:rPr>
              <a:t>Surveon City Surveillance Solution</a:t>
            </a:r>
            <a:endParaRPr kumimoji="1" lang="zh-TW" altLang="en-US" sz="2900" b="0" i="0" u="none" strike="noStrike" kern="0" cap="none" spc="0" normalizeH="0" baseline="0" noProof="0" dirty="0">
              <a:ln>
                <a:noFill/>
              </a:ln>
              <a:solidFill>
                <a:schemeClr val="tx2"/>
              </a:solidFill>
              <a:effectLst/>
              <a:uLnTx/>
              <a:uFillTx/>
              <a:latin typeface="+mj-lt"/>
              <a:ea typeface="+mj-ea"/>
              <a:cs typeface="+mj-cs"/>
            </a:endParaRPr>
          </a:p>
        </p:txBody>
      </p:sp>
      <p:sp>
        <p:nvSpPr>
          <p:cNvPr id="8"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6</a:t>
            </a:fld>
            <a:endParaRPr lang="en-US" altLang="zh-TW"/>
          </a:p>
        </p:txBody>
      </p:sp>
      <p:sp>
        <p:nvSpPr>
          <p:cNvPr id="407554" name="Rectangle 2"/>
          <p:cNvSpPr>
            <a:spLocks noGrp="1" noChangeArrowheads="1"/>
          </p:cNvSpPr>
          <p:nvPr>
            <p:ph type="title" idx="4294967295"/>
          </p:nvPr>
        </p:nvSpPr>
        <p:spPr>
          <a:xfrm>
            <a:off x="323528" y="-99392"/>
            <a:ext cx="8229600" cy="1143000"/>
          </a:xfrm>
        </p:spPr>
        <p:txBody>
          <a:bodyPr/>
          <a:lstStyle/>
          <a:p>
            <a:pPr algn="l">
              <a:lnSpc>
                <a:spcPct val="120000"/>
              </a:lnSpc>
            </a:pPr>
            <a:r>
              <a:rPr lang="en-US" altLang="zh-CN" sz="2900" b="1" dirty="0" smtClean="0">
                <a:solidFill>
                  <a:srgbClr val="0070C0"/>
                </a:solidFill>
              </a:rPr>
              <a:t>Surveon City surveillance standard 128 channels package</a:t>
            </a:r>
            <a:endParaRPr lang="zh-TW" altLang="en-US" sz="2900" dirty="0"/>
          </a:p>
        </p:txBody>
      </p:sp>
      <p:graphicFrame>
        <p:nvGraphicFramePr>
          <p:cNvPr id="7" name="表格 6"/>
          <p:cNvGraphicFramePr>
            <a:graphicFrameLocks noGrp="1"/>
          </p:cNvGraphicFramePr>
          <p:nvPr/>
        </p:nvGraphicFramePr>
        <p:xfrm>
          <a:off x="323527" y="4437113"/>
          <a:ext cx="8280920" cy="2165236"/>
        </p:xfrm>
        <a:graphic>
          <a:graphicData uri="http://schemas.openxmlformats.org/drawingml/2006/table">
            <a:tbl>
              <a:tblPr firstRow="1" bandRow="1">
                <a:tableStyleId>{5C22544A-7EE6-4342-B048-85BDC9FD1C3A}</a:tableStyleId>
              </a:tblPr>
              <a:tblGrid>
                <a:gridCol w="1087394"/>
                <a:gridCol w="1667993"/>
                <a:gridCol w="1667993"/>
                <a:gridCol w="1928770"/>
                <a:gridCol w="1928770"/>
              </a:tblGrid>
              <a:tr h="531350">
                <a:tc>
                  <a:txBody>
                    <a:bodyPr/>
                    <a:lstStyle/>
                    <a:p>
                      <a:pPr algn="ctr"/>
                      <a:endParaRPr lang="zh-TW"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600" b="0" dirty="0" smtClean="0">
                          <a:solidFill>
                            <a:schemeClr val="tx1"/>
                          </a:solidFill>
                        </a:rPr>
                        <a:t>Storage</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600" b="0" dirty="0" smtClean="0">
                          <a:solidFill>
                            <a:schemeClr val="tx1"/>
                          </a:solidFill>
                        </a:rPr>
                        <a:t>Cameras</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600" b="0" dirty="0" smtClean="0">
                          <a:solidFill>
                            <a:schemeClr val="tx1"/>
                          </a:solidFill>
                        </a:rPr>
                        <a:t>HD NVR</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600" b="0" baseline="0" dirty="0" smtClean="0">
                          <a:solidFill>
                            <a:schemeClr val="tx1"/>
                          </a:solidFill>
                        </a:rPr>
                        <a:t>Software package</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36801">
                <a:tc>
                  <a:txBody>
                    <a:bodyPr/>
                    <a:lstStyle/>
                    <a:p>
                      <a:pPr algn="ctr"/>
                      <a:r>
                        <a:rPr lang="en-US" altLang="zh-TW" sz="1600" dirty="0" smtClean="0"/>
                        <a:t>Project included</a:t>
                      </a:r>
                      <a:endParaRPr lang="zh-TW"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dirty="0" smtClean="0">
                          <a:solidFill>
                            <a:schemeClr val="tx1"/>
                          </a:solidFill>
                        </a:rPr>
                        <a:t>7 x </a:t>
                      </a:r>
                      <a:r>
                        <a:rPr lang="en-US" altLang="zh-TW" sz="1600" b="0" dirty="0" err="1" smtClean="0">
                          <a:solidFill>
                            <a:schemeClr val="tx1"/>
                          </a:solidFill>
                        </a:rPr>
                        <a:t>EonStor</a:t>
                      </a:r>
                      <a:endParaRPr lang="en-US" altLang="zh-TW" sz="1600" b="0" baseline="0" dirty="0" smtClean="0">
                        <a:solidFill>
                          <a:schemeClr val="tx1"/>
                        </a:solidFill>
                      </a:endParaRPr>
                    </a:p>
                    <a:p>
                      <a:pPr algn="l"/>
                      <a:r>
                        <a:rPr lang="en-US" altLang="zh-TW" sz="1600" b="0" baseline="0" dirty="0" smtClean="0">
                          <a:solidFill>
                            <a:schemeClr val="tx1"/>
                          </a:solidFill>
                        </a:rPr>
                        <a:t>IP SAN</a:t>
                      </a:r>
                      <a:endParaRPr lang="en-US" altLang="zh-TW" sz="16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dirty="0" smtClean="0">
                          <a:solidFill>
                            <a:schemeClr val="tx1"/>
                          </a:solidFill>
                        </a:rPr>
                        <a:t>128</a:t>
                      </a:r>
                      <a:r>
                        <a:rPr lang="zh-TW" altLang="en-US" sz="1600" b="0" baseline="0" dirty="0" smtClean="0">
                          <a:solidFill>
                            <a:schemeClr val="tx1"/>
                          </a:solidFill>
                        </a:rPr>
                        <a:t> </a:t>
                      </a:r>
                      <a:r>
                        <a:rPr lang="en-US" altLang="zh-TW" sz="1600" b="0" baseline="0" dirty="0" smtClean="0">
                          <a:solidFill>
                            <a:schemeClr val="tx1"/>
                          </a:solidFill>
                        </a:rPr>
                        <a:t>x CAM2311</a:t>
                      </a:r>
                      <a:endParaRPr lang="en-US" altLang="zh-TW" sz="16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dirty="0" smtClean="0">
                          <a:solidFill>
                            <a:schemeClr val="tx1"/>
                          </a:solidFill>
                        </a:rPr>
                        <a:t>2 x NVR2164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dirty="0" smtClean="0">
                          <a:solidFill>
                            <a:schemeClr val="tx1"/>
                          </a:solidFill>
                        </a:rPr>
                        <a:t>CMS,TV</a:t>
                      </a:r>
                      <a:r>
                        <a:rPr lang="en-US" altLang="zh-TW" sz="1600" b="0" baseline="0" dirty="0" smtClean="0">
                          <a:solidFill>
                            <a:schemeClr val="tx1"/>
                          </a:solidFill>
                        </a:rPr>
                        <a:t> wall, clients, management software</a:t>
                      </a:r>
                      <a:endParaRPr lang="en-US" altLang="zh-TW" sz="16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67086">
                <a:tc>
                  <a:txBody>
                    <a:bodyPr/>
                    <a:lstStyle/>
                    <a:p>
                      <a:pPr algn="ctr"/>
                      <a:r>
                        <a:rPr lang="en-US" altLang="zh-TW" sz="1600" dirty="0" smtClean="0"/>
                        <a:t>Note</a:t>
                      </a:r>
                      <a:endParaRPr lang="zh-TW"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l"/>
                      <a:r>
                        <a:rPr lang="en-US" altLang="zh-TW" sz="1600" b="0" dirty="0" smtClean="0">
                          <a:solidFill>
                            <a:schemeClr val="tx1"/>
                          </a:solidFill>
                        </a:rPr>
                        <a:t>Not</a:t>
                      </a:r>
                      <a:r>
                        <a:rPr lang="en-US" altLang="zh-TW" sz="1600" b="0" baseline="0" dirty="0" smtClean="0">
                          <a:solidFill>
                            <a:schemeClr val="tx1"/>
                          </a:solidFill>
                        </a:rPr>
                        <a:t> included client PC and TV wall matrix hardware</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8" name="表格 7"/>
          <p:cNvGraphicFramePr>
            <a:graphicFrameLocks noGrp="1"/>
          </p:cNvGraphicFramePr>
          <p:nvPr/>
        </p:nvGraphicFramePr>
        <p:xfrm>
          <a:off x="323527" y="1671980"/>
          <a:ext cx="8208912" cy="2225040"/>
        </p:xfrm>
        <a:graphic>
          <a:graphicData uri="http://schemas.openxmlformats.org/drawingml/2006/table">
            <a:tbl>
              <a:tblPr firstRow="1" bandRow="1">
                <a:tableStyleId>{5C22544A-7EE6-4342-B048-85BDC9FD1C3A}</a:tableStyleId>
              </a:tblPr>
              <a:tblGrid>
                <a:gridCol w="1077938"/>
                <a:gridCol w="1653489"/>
                <a:gridCol w="1653489"/>
                <a:gridCol w="1911998"/>
                <a:gridCol w="1911998"/>
              </a:tblGrid>
              <a:tr h="551016">
                <a:tc>
                  <a:txBody>
                    <a:bodyPr/>
                    <a:lstStyle/>
                    <a:p>
                      <a:pPr algn="ctr"/>
                      <a:endParaRPr lang="zh-TW"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600" b="0" dirty="0" smtClean="0">
                          <a:solidFill>
                            <a:schemeClr val="tx1"/>
                          </a:solidFill>
                        </a:rPr>
                        <a:t>Cameras</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600" b="0" dirty="0" smtClean="0">
                          <a:solidFill>
                            <a:schemeClr val="tx1"/>
                          </a:solidFill>
                        </a:rPr>
                        <a:t>Record days</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b="0" dirty="0" smtClean="0">
                          <a:solidFill>
                            <a:schemeClr val="tx1"/>
                          </a:solidFill>
                        </a:rPr>
                        <a:t>Daily record</a:t>
                      </a:r>
                      <a:r>
                        <a:rPr lang="en-US" altLang="zh-CN" sz="1600" b="0" baseline="0" dirty="0" smtClean="0">
                          <a:solidFill>
                            <a:schemeClr val="tx1"/>
                          </a:solidFill>
                        </a:rPr>
                        <a:t> hour</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600" b="0" dirty="0" smtClean="0">
                          <a:solidFill>
                            <a:schemeClr val="tx1"/>
                          </a:solidFill>
                        </a:rPr>
                        <a:t>Frame rate and bit</a:t>
                      </a:r>
                      <a:r>
                        <a:rPr lang="en-US" altLang="zh-TW" sz="1600" b="0" baseline="0" dirty="0" smtClean="0">
                          <a:solidFill>
                            <a:schemeClr val="tx1"/>
                          </a:solidFill>
                        </a:rPr>
                        <a:t> rate</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83022">
                <a:tc>
                  <a:txBody>
                    <a:bodyPr/>
                    <a:lstStyle/>
                    <a:p>
                      <a:pPr algn="ctr"/>
                      <a:r>
                        <a:rPr lang="en-US" altLang="zh-TW" sz="1600" dirty="0" smtClean="0"/>
                        <a:t>Project included</a:t>
                      </a:r>
                      <a:endParaRPr lang="zh-TW"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600" b="0" dirty="0" smtClean="0">
                          <a:solidFill>
                            <a:schemeClr val="tx1"/>
                          </a:solidFill>
                        </a:rPr>
                        <a:t>128</a:t>
                      </a:r>
                    </a:p>
                    <a:p>
                      <a:pPr algn="ctr"/>
                      <a:r>
                        <a:rPr lang="en-US" altLang="zh-TW" sz="1600" b="0" dirty="0" smtClean="0">
                          <a:solidFill>
                            <a:schemeClr val="tx1"/>
                          </a:solidFill>
                        </a:rPr>
                        <a:t>Full</a:t>
                      </a:r>
                      <a:r>
                        <a:rPr lang="en-US" altLang="zh-TW" sz="1600" b="0" baseline="0" dirty="0" smtClean="0">
                          <a:solidFill>
                            <a:schemeClr val="tx1"/>
                          </a:solidFill>
                        </a:rPr>
                        <a:t> HD</a:t>
                      </a:r>
                      <a:r>
                        <a:rPr lang="zh-TW" altLang="en-US" sz="1600" b="0" baseline="0" dirty="0" smtClean="0">
                          <a:solidFill>
                            <a:schemeClr val="tx1"/>
                          </a:solidFill>
                        </a:rPr>
                        <a:t> </a:t>
                      </a:r>
                      <a:r>
                        <a:rPr lang="en-US" altLang="zh-TW" sz="1600" b="0" baseline="0" dirty="0" smtClean="0">
                          <a:solidFill>
                            <a:schemeClr val="tx1"/>
                          </a:solidFill>
                        </a:rPr>
                        <a:t>cameras</a:t>
                      </a:r>
                      <a:endParaRPr lang="en-US" altLang="zh-TW" sz="16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600" b="0" dirty="0" smtClean="0">
                          <a:solidFill>
                            <a:schemeClr val="tx1"/>
                          </a:solidFill>
                        </a:rPr>
                        <a:t>30</a:t>
                      </a:r>
                      <a:r>
                        <a:rPr lang="en-US" altLang="zh-TW" sz="1600" b="0" baseline="0" dirty="0" smtClean="0">
                          <a:solidFill>
                            <a:schemeClr val="tx1"/>
                          </a:solidFill>
                        </a:rPr>
                        <a:t> days</a:t>
                      </a:r>
                      <a:endParaRPr lang="en-US" altLang="zh-TW" sz="16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600" b="0" dirty="0" smtClean="0">
                          <a:solidFill>
                            <a:schemeClr val="tx1"/>
                          </a:solidFill>
                        </a:rPr>
                        <a:t>24</a:t>
                      </a:r>
                      <a:r>
                        <a:rPr lang="zh-TW" altLang="en-US" sz="1600" b="0" dirty="0" smtClean="0">
                          <a:solidFill>
                            <a:schemeClr val="tx1"/>
                          </a:solidFill>
                        </a:rPr>
                        <a:t> </a:t>
                      </a:r>
                      <a:r>
                        <a:rPr lang="en-US" altLang="zh-TW" sz="1600" b="0" dirty="0" smtClean="0">
                          <a:solidFill>
                            <a:schemeClr val="tx1"/>
                          </a:solidFill>
                        </a:rPr>
                        <a:t>hours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600" b="0" dirty="0" smtClean="0">
                          <a:solidFill>
                            <a:schemeClr val="tx1"/>
                          </a:solidFill>
                        </a:rPr>
                        <a:t>25</a:t>
                      </a:r>
                      <a:r>
                        <a:rPr lang="en-US" altLang="zh-TW" sz="1600" b="0" baseline="0" dirty="0" smtClean="0">
                          <a:solidFill>
                            <a:schemeClr val="tx1"/>
                          </a:solidFill>
                        </a:rPr>
                        <a:t> FPS @ 6Mbps</a:t>
                      </a:r>
                      <a:endParaRPr lang="en-US" altLang="zh-TW" sz="16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83022">
                <a:tc>
                  <a:txBody>
                    <a:bodyPr/>
                    <a:lstStyle/>
                    <a:p>
                      <a:pPr algn="ctr"/>
                      <a:r>
                        <a:rPr lang="en-US" altLang="zh-TW" sz="1600" dirty="0" smtClean="0"/>
                        <a:t>Note</a:t>
                      </a:r>
                      <a:endParaRPr lang="zh-TW"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r>
                        <a:rPr lang="en-US" altLang="zh-CN" sz="1600" b="0" dirty="0" smtClean="0">
                          <a:solidFill>
                            <a:schemeClr val="tx1"/>
                          </a:solidFill>
                        </a:rPr>
                        <a:t>This program has been</a:t>
                      </a:r>
                      <a:r>
                        <a:rPr lang="en-US" altLang="zh-CN" sz="1600" b="0" baseline="0" dirty="0" smtClean="0">
                          <a:solidFill>
                            <a:schemeClr val="tx1"/>
                          </a:solidFill>
                        </a:rPr>
                        <a:t> validated </a:t>
                      </a:r>
                      <a:r>
                        <a:rPr lang="en-US" altLang="zh-CN" sz="1600" b="0" dirty="0" smtClean="0">
                          <a:solidFill>
                            <a:schemeClr val="tx1"/>
                          </a:solidFill>
                        </a:rPr>
                        <a:t>over hundreds of hours of complete end-to-end verification from the camera, NVR storage</a:t>
                      </a:r>
                    </a:p>
                    <a:p>
                      <a:pPr algn="ctr"/>
                      <a:r>
                        <a:rPr lang="en-US" altLang="zh-CN" sz="1600" b="0" dirty="0" smtClean="0">
                          <a:solidFill>
                            <a:schemeClr val="tx1"/>
                          </a:solidFill>
                        </a:rPr>
                        <a:t>and practical application to the global security projects</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矩形 8"/>
          <p:cNvSpPr/>
          <p:nvPr/>
        </p:nvSpPr>
        <p:spPr>
          <a:xfrm>
            <a:off x="1378360" y="1124744"/>
            <a:ext cx="5968301" cy="369332"/>
          </a:xfrm>
          <a:prstGeom prst="rect">
            <a:avLst/>
          </a:prstGeom>
        </p:spPr>
        <p:txBody>
          <a:bodyPr wrap="none">
            <a:spAutoFit/>
          </a:bodyPr>
          <a:lstStyle/>
          <a:p>
            <a:r>
              <a:rPr lang="en-US" altLang="zh-CN" dirty="0" smtClean="0"/>
              <a:t>City surveillance standard program package applications</a:t>
            </a:r>
            <a:endParaRPr lang="zh-TW" altLang="en-US" dirty="0"/>
          </a:p>
        </p:txBody>
      </p:sp>
      <p:sp>
        <p:nvSpPr>
          <p:cNvPr id="10" name="矩形 9"/>
          <p:cNvSpPr/>
          <p:nvPr/>
        </p:nvSpPr>
        <p:spPr>
          <a:xfrm>
            <a:off x="1265948" y="3995772"/>
            <a:ext cx="6455614" cy="369332"/>
          </a:xfrm>
          <a:prstGeom prst="rect">
            <a:avLst/>
          </a:prstGeom>
        </p:spPr>
        <p:txBody>
          <a:bodyPr wrap="none">
            <a:spAutoFit/>
          </a:bodyPr>
          <a:lstStyle/>
          <a:p>
            <a:r>
              <a:rPr lang="en-US" altLang="zh-CN" dirty="0" smtClean="0"/>
              <a:t>City surveillance standard program package contains devices</a:t>
            </a:r>
            <a:endParaRPr lang="zh-TW" altLang="en-US" dirty="0"/>
          </a:p>
        </p:txBody>
      </p:sp>
      <p:sp>
        <p:nvSpPr>
          <p:cNvPr id="11"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7</a:t>
            </a:fld>
            <a:endParaRPr lang="en-US" altLang="zh-TW"/>
          </a:p>
        </p:txBody>
      </p:sp>
      <p:sp>
        <p:nvSpPr>
          <p:cNvPr id="11" name="Rectangle 2"/>
          <p:cNvSpPr txBox="1">
            <a:spLocks noChangeArrowheads="1"/>
          </p:cNvSpPr>
          <p:nvPr/>
        </p:nvSpPr>
        <p:spPr bwMode="auto">
          <a:xfrm>
            <a:off x="323528" y="-99392"/>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lnSpc>
                <a:spcPct val="120000"/>
              </a:lnSpc>
              <a:defRPr/>
            </a:pPr>
            <a:r>
              <a:rPr lang="en-US" altLang="zh-TW" sz="2900" b="1" dirty="0" smtClean="0">
                <a:solidFill>
                  <a:srgbClr val="0070C0"/>
                </a:solidFill>
                <a:latin typeface="+mj-lt"/>
                <a:ea typeface="+mj-ea"/>
                <a:cs typeface="+mj-cs"/>
              </a:rPr>
              <a:t>128 channels program package, high scalability</a:t>
            </a:r>
            <a:endParaRPr lang="zh-TW" altLang="en-US" sz="2900" b="1" dirty="0">
              <a:solidFill>
                <a:srgbClr val="0070C0"/>
              </a:solidFill>
              <a:latin typeface="+mj-lt"/>
              <a:ea typeface="+mj-ea"/>
              <a:cs typeface="+mj-cs"/>
            </a:endParaRPr>
          </a:p>
        </p:txBody>
      </p:sp>
      <p:sp>
        <p:nvSpPr>
          <p:cNvPr id="12"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pic>
        <p:nvPicPr>
          <p:cNvPr id="16" name="Picture 4"/>
          <p:cNvPicPr>
            <a:picLocks noChangeAspect="1" noChangeArrowheads="1"/>
          </p:cNvPicPr>
          <p:nvPr/>
        </p:nvPicPr>
        <p:blipFill>
          <a:blip r:embed="rId3" cstate="print"/>
          <a:srcRect l="16418"/>
          <a:stretch>
            <a:fillRect/>
          </a:stretch>
        </p:blipFill>
        <p:spPr bwMode="auto">
          <a:xfrm>
            <a:off x="251520" y="5307341"/>
            <a:ext cx="1497992" cy="1083395"/>
          </a:xfrm>
          <a:prstGeom prst="rect">
            <a:avLst/>
          </a:prstGeom>
          <a:noFill/>
          <a:ln w="9525">
            <a:noFill/>
            <a:miter lim="800000"/>
            <a:headEnd/>
            <a:tailEnd/>
          </a:ln>
          <a:effectLst/>
        </p:spPr>
      </p:pic>
      <p:pic>
        <p:nvPicPr>
          <p:cNvPr id="17" name="Picture 2"/>
          <p:cNvPicPr>
            <a:picLocks noChangeAspect="1" noChangeArrowheads="1"/>
          </p:cNvPicPr>
          <p:nvPr/>
        </p:nvPicPr>
        <p:blipFill>
          <a:blip r:embed="rId4" cstate="print"/>
          <a:srcRect t="10970" b="14315"/>
          <a:stretch>
            <a:fillRect/>
          </a:stretch>
        </p:blipFill>
        <p:spPr bwMode="auto">
          <a:xfrm>
            <a:off x="2555776" y="5110350"/>
            <a:ext cx="3528392" cy="1487002"/>
          </a:xfrm>
          <a:prstGeom prst="rect">
            <a:avLst/>
          </a:prstGeom>
          <a:noFill/>
          <a:ln w="9525">
            <a:noFill/>
            <a:miter lim="800000"/>
            <a:headEnd/>
            <a:tailEnd/>
          </a:ln>
        </p:spPr>
      </p:pic>
      <p:pic>
        <p:nvPicPr>
          <p:cNvPr id="18" name="Picture 4"/>
          <p:cNvPicPr>
            <a:picLocks noChangeAspect="1" noChangeArrowheads="1"/>
          </p:cNvPicPr>
          <p:nvPr/>
        </p:nvPicPr>
        <p:blipFill>
          <a:blip r:embed="rId3" cstate="print"/>
          <a:srcRect l="16418"/>
          <a:stretch>
            <a:fillRect/>
          </a:stretch>
        </p:blipFill>
        <p:spPr bwMode="auto">
          <a:xfrm>
            <a:off x="553727" y="5304066"/>
            <a:ext cx="1497992" cy="1083395"/>
          </a:xfrm>
          <a:prstGeom prst="rect">
            <a:avLst/>
          </a:prstGeom>
          <a:noFill/>
          <a:ln w="9525">
            <a:noFill/>
            <a:miter lim="800000"/>
            <a:headEnd/>
            <a:tailEnd/>
          </a:ln>
          <a:effectLst/>
        </p:spPr>
      </p:pic>
      <p:pic>
        <p:nvPicPr>
          <p:cNvPr id="19" name="Picture 4"/>
          <p:cNvPicPr>
            <a:picLocks noChangeAspect="1" noChangeArrowheads="1"/>
          </p:cNvPicPr>
          <p:nvPr/>
        </p:nvPicPr>
        <p:blipFill>
          <a:blip r:embed="rId3" cstate="print"/>
          <a:srcRect l="16418"/>
          <a:stretch>
            <a:fillRect/>
          </a:stretch>
        </p:blipFill>
        <p:spPr bwMode="auto">
          <a:xfrm>
            <a:off x="827583" y="5304066"/>
            <a:ext cx="1497992" cy="1083395"/>
          </a:xfrm>
          <a:prstGeom prst="rect">
            <a:avLst/>
          </a:prstGeom>
          <a:noFill/>
          <a:ln w="9525">
            <a:noFill/>
            <a:miter lim="800000"/>
            <a:headEnd/>
            <a:tailEnd/>
          </a:ln>
          <a:effectLst/>
        </p:spPr>
      </p:pic>
      <p:sp>
        <p:nvSpPr>
          <p:cNvPr id="20" name="矩形 19"/>
          <p:cNvSpPr/>
          <p:nvPr/>
        </p:nvSpPr>
        <p:spPr>
          <a:xfrm>
            <a:off x="6444208" y="5301208"/>
            <a:ext cx="2155016" cy="1287532"/>
          </a:xfrm>
          <a:prstGeom prst="rect">
            <a:avLst/>
          </a:prstGeom>
        </p:spPr>
        <p:txBody>
          <a:bodyPr wrap="square">
            <a:spAutoFit/>
          </a:bodyPr>
          <a:lstStyle/>
          <a:p>
            <a:pPr>
              <a:lnSpc>
                <a:spcPct val="150000"/>
              </a:lnSpc>
            </a:pPr>
            <a:r>
              <a:rPr lang="en-US" altLang="zh-CN" kern="0" dirty="0" smtClean="0">
                <a:solidFill>
                  <a:schemeClr val="tx2"/>
                </a:solidFill>
              </a:rPr>
              <a:t>TV wall and matrix client can extend unlimited</a:t>
            </a:r>
            <a:endParaRPr lang="zh-TW" altLang="en-US" dirty="0"/>
          </a:p>
        </p:txBody>
      </p:sp>
      <p:pic>
        <p:nvPicPr>
          <p:cNvPr id="21" name="Picture 18" descr="NVR2000+3U"/>
          <p:cNvPicPr>
            <a:picLocks noChangeAspect="1" noChangeArrowheads="1"/>
          </p:cNvPicPr>
          <p:nvPr/>
        </p:nvPicPr>
        <p:blipFill>
          <a:blip r:embed="rId5" cstate="print"/>
          <a:srcRect/>
          <a:stretch>
            <a:fillRect/>
          </a:stretch>
        </p:blipFill>
        <p:spPr bwMode="auto">
          <a:xfrm>
            <a:off x="107504" y="1484784"/>
            <a:ext cx="2472266" cy="1482031"/>
          </a:xfrm>
          <a:prstGeom prst="rect">
            <a:avLst/>
          </a:prstGeom>
          <a:noFill/>
          <a:ln w="9525">
            <a:noFill/>
            <a:miter lim="800000"/>
            <a:headEnd/>
            <a:tailEnd/>
          </a:ln>
        </p:spPr>
      </p:pic>
      <p:pic>
        <p:nvPicPr>
          <p:cNvPr id="22" name="Picture 18" descr="NVR2000+3U"/>
          <p:cNvPicPr>
            <a:picLocks noChangeAspect="1" noChangeArrowheads="1"/>
          </p:cNvPicPr>
          <p:nvPr/>
        </p:nvPicPr>
        <p:blipFill>
          <a:blip r:embed="rId5" cstate="print"/>
          <a:srcRect/>
          <a:stretch>
            <a:fillRect/>
          </a:stretch>
        </p:blipFill>
        <p:spPr bwMode="auto">
          <a:xfrm>
            <a:off x="2843808" y="1484784"/>
            <a:ext cx="2472266" cy="1482031"/>
          </a:xfrm>
          <a:prstGeom prst="rect">
            <a:avLst/>
          </a:prstGeom>
          <a:noFill/>
          <a:ln w="9525">
            <a:noFill/>
            <a:miter lim="800000"/>
            <a:headEnd/>
            <a:tailEnd/>
          </a:ln>
        </p:spPr>
      </p:pic>
      <p:pic>
        <p:nvPicPr>
          <p:cNvPr id="23" name="Picture 18" descr="NVR2000+3U"/>
          <p:cNvPicPr>
            <a:picLocks noChangeAspect="1" noChangeArrowheads="1"/>
          </p:cNvPicPr>
          <p:nvPr/>
        </p:nvPicPr>
        <p:blipFill>
          <a:blip r:embed="rId5" cstate="print"/>
          <a:srcRect/>
          <a:stretch>
            <a:fillRect/>
          </a:stretch>
        </p:blipFill>
        <p:spPr bwMode="auto">
          <a:xfrm>
            <a:off x="6420214" y="1442913"/>
            <a:ext cx="2472266" cy="1482031"/>
          </a:xfrm>
          <a:prstGeom prst="rect">
            <a:avLst/>
          </a:prstGeom>
          <a:noFill/>
          <a:ln w="9525">
            <a:noFill/>
            <a:miter lim="800000"/>
            <a:headEnd/>
            <a:tailEnd/>
          </a:ln>
        </p:spPr>
      </p:pic>
      <p:sp>
        <p:nvSpPr>
          <p:cNvPr id="24" name="Rectangle 2"/>
          <p:cNvSpPr txBox="1">
            <a:spLocks noChangeArrowheads="1"/>
          </p:cNvSpPr>
          <p:nvPr/>
        </p:nvSpPr>
        <p:spPr bwMode="auto">
          <a:xfrm>
            <a:off x="179512" y="1124744"/>
            <a:ext cx="2448198" cy="2591867"/>
          </a:xfrm>
          <a:prstGeom prst="rect">
            <a:avLst/>
          </a:prstGeom>
          <a:noFill/>
          <a:ln w="9525">
            <a:solidFill>
              <a:srgbClr val="000080"/>
            </a:solidFill>
            <a:prstDash val="dashDot"/>
            <a:miter lim="800000"/>
            <a:headEnd/>
            <a:tailEnd/>
          </a:ln>
        </p:spPr>
        <p:txBody>
          <a:bodyPr anchor="t"/>
          <a:lstStyle/>
          <a:p>
            <a:pPr>
              <a:lnSpc>
                <a:spcPct val="150000"/>
              </a:lnSpc>
            </a:pPr>
            <a:r>
              <a:rPr lang="en-US" altLang="zh-TW" b="1" dirty="0" smtClean="0">
                <a:solidFill>
                  <a:srgbClr val="0070C0"/>
                </a:solidFill>
              </a:rPr>
              <a:t>128 cameras</a:t>
            </a:r>
            <a:endParaRPr kumimoji="0" lang="en-US" altLang="zh-TW" dirty="0" smtClean="0"/>
          </a:p>
          <a:p>
            <a:pPr algn="ctr">
              <a:lnSpc>
                <a:spcPct val="150000"/>
              </a:lnSpc>
            </a:pPr>
            <a:endParaRPr kumimoji="0" lang="en-US" altLang="zh-TW" dirty="0" smtClean="0"/>
          </a:p>
          <a:p>
            <a:pPr algn="ctr">
              <a:lnSpc>
                <a:spcPct val="150000"/>
              </a:lnSpc>
            </a:pPr>
            <a:endParaRPr kumimoji="0" lang="en-US" altLang="zh-TW" dirty="0"/>
          </a:p>
        </p:txBody>
      </p:sp>
      <p:sp>
        <p:nvSpPr>
          <p:cNvPr id="25" name="Rectangle 2"/>
          <p:cNvSpPr txBox="1">
            <a:spLocks noChangeArrowheads="1"/>
          </p:cNvSpPr>
          <p:nvPr/>
        </p:nvSpPr>
        <p:spPr bwMode="auto">
          <a:xfrm>
            <a:off x="2843882" y="1125165"/>
            <a:ext cx="2448198" cy="2591867"/>
          </a:xfrm>
          <a:prstGeom prst="rect">
            <a:avLst/>
          </a:prstGeom>
          <a:noFill/>
          <a:ln w="9525">
            <a:solidFill>
              <a:srgbClr val="000080"/>
            </a:solidFill>
            <a:prstDash val="dashDot"/>
            <a:miter lim="800000"/>
            <a:headEnd/>
            <a:tailEnd/>
          </a:ln>
        </p:spPr>
        <p:txBody>
          <a:bodyPr anchor="t"/>
          <a:lstStyle/>
          <a:p>
            <a:pPr>
              <a:lnSpc>
                <a:spcPct val="150000"/>
              </a:lnSpc>
            </a:pPr>
            <a:r>
              <a:rPr lang="en-US" altLang="zh-TW" b="1" dirty="0" smtClean="0">
                <a:solidFill>
                  <a:srgbClr val="0070C0"/>
                </a:solidFill>
              </a:rPr>
              <a:t>256 cameras</a:t>
            </a:r>
            <a:endParaRPr kumimoji="0" lang="en-US" altLang="zh-TW" dirty="0" smtClean="0"/>
          </a:p>
          <a:p>
            <a:pPr algn="ctr">
              <a:lnSpc>
                <a:spcPct val="150000"/>
              </a:lnSpc>
            </a:pPr>
            <a:endParaRPr kumimoji="0" lang="en-US" altLang="zh-TW" dirty="0" smtClean="0"/>
          </a:p>
          <a:p>
            <a:pPr algn="ctr">
              <a:lnSpc>
                <a:spcPct val="150000"/>
              </a:lnSpc>
            </a:pPr>
            <a:endParaRPr kumimoji="0" lang="en-US" altLang="zh-TW" dirty="0"/>
          </a:p>
        </p:txBody>
      </p:sp>
      <p:sp>
        <p:nvSpPr>
          <p:cNvPr id="26" name="Rectangle 2"/>
          <p:cNvSpPr txBox="1">
            <a:spLocks noChangeArrowheads="1"/>
          </p:cNvSpPr>
          <p:nvPr/>
        </p:nvSpPr>
        <p:spPr bwMode="auto">
          <a:xfrm>
            <a:off x="6444208" y="1124744"/>
            <a:ext cx="2448198" cy="2591867"/>
          </a:xfrm>
          <a:prstGeom prst="rect">
            <a:avLst/>
          </a:prstGeom>
          <a:noFill/>
          <a:ln w="9525">
            <a:solidFill>
              <a:srgbClr val="000080"/>
            </a:solidFill>
            <a:prstDash val="dashDot"/>
            <a:miter lim="800000"/>
            <a:headEnd/>
            <a:tailEnd/>
          </a:ln>
        </p:spPr>
        <p:txBody>
          <a:bodyPr anchor="t"/>
          <a:lstStyle/>
          <a:p>
            <a:pPr algn="ctr">
              <a:lnSpc>
                <a:spcPct val="150000"/>
              </a:lnSpc>
            </a:pPr>
            <a:r>
              <a:rPr lang="en-US" altLang="zh-TW" b="1" dirty="0" smtClean="0">
                <a:solidFill>
                  <a:srgbClr val="0070C0"/>
                </a:solidFill>
              </a:rPr>
              <a:t>3000 +</a:t>
            </a:r>
            <a:r>
              <a:rPr lang="zh-TW" altLang="en-US" b="1" dirty="0" smtClean="0">
                <a:solidFill>
                  <a:srgbClr val="0070C0"/>
                </a:solidFill>
              </a:rPr>
              <a:t> </a:t>
            </a:r>
            <a:r>
              <a:rPr lang="en-US" altLang="zh-TW" b="1" dirty="0" smtClean="0">
                <a:solidFill>
                  <a:srgbClr val="0070C0"/>
                </a:solidFill>
              </a:rPr>
              <a:t>cameras</a:t>
            </a:r>
          </a:p>
          <a:p>
            <a:pPr algn="ctr">
              <a:lnSpc>
                <a:spcPct val="150000"/>
              </a:lnSpc>
            </a:pPr>
            <a:endParaRPr kumimoji="0" lang="en-US" altLang="zh-TW" dirty="0" smtClean="0"/>
          </a:p>
          <a:p>
            <a:pPr algn="ctr">
              <a:lnSpc>
                <a:spcPct val="150000"/>
              </a:lnSpc>
            </a:pPr>
            <a:endParaRPr kumimoji="0" lang="en-US" altLang="zh-TW" dirty="0"/>
          </a:p>
        </p:txBody>
      </p:sp>
      <p:sp>
        <p:nvSpPr>
          <p:cNvPr id="27" name="矩形 26"/>
          <p:cNvSpPr/>
          <p:nvPr/>
        </p:nvSpPr>
        <p:spPr>
          <a:xfrm>
            <a:off x="0" y="2636912"/>
            <a:ext cx="2699792" cy="1200329"/>
          </a:xfrm>
          <a:prstGeom prst="rect">
            <a:avLst/>
          </a:prstGeom>
        </p:spPr>
        <p:txBody>
          <a:bodyPr wrap="square">
            <a:spAutoFit/>
          </a:bodyPr>
          <a:lstStyle/>
          <a:p>
            <a:pPr>
              <a:lnSpc>
                <a:spcPct val="150000"/>
              </a:lnSpc>
            </a:pPr>
            <a:r>
              <a:rPr kumimoji="0" lang="en-US" altLang="zh-TW" sz="1600" dirty="0" smtClean="0"/>
              <a:t>Including cameras, NVR, RAID.30 days 24 hours video</a:t>
            </a:r>
          </a:p>
        </p:txBody>
      </p:sp>
      <p:sp>
        <p:nvSpPr>
          <p:cNvPr id="28" name="矩形 27"/>
          <p:cNvSpPr/>
          <p:nvPr/>
        </p:nvSpPr>
        <p:spPr>
          <a:xfrm>
            <a:off x="2915816" y="2636912"/>
            <a:ext cx="2434364" cy="1200329"/>
          </a:xfrm>
          <a:prstGeom prst="rect">
            <a:avLst/>
          </a:prstGeom>
        </p:spPr>
        <p:txBody>
          <a:bodyPr wrap="square">
            <a:spAutoFit/>
          </a:bodyPr>
          <a:lstStyle/>
          <a:p>
            <a:pPr>
              <a:lnSpc>
                <a:spcPct val="150000"/>
              </a:lnSpc>
            </a:pPr>
            <a:r>
              <a:rPr kumimoji="0" lang="en-US" altLang="zh-TW" sz="1600" dirty="0" smtClean="0"/>
              <a:t>Including cameras, NVR, RAID.30 days 24 hours video</a:t>
            </a:r>
          </a:p>
        </p:txBody>
      </p:sp>
      <p:sp>
        <p:nvSpPr>
          <p:cNvPr id="29" name="矩形 28"/>
          <p:cNvSpPr/>
          <p:nvPr/>
        </p:nvSpPr>
        <p:spPr>
          <a:xfrm>
            <a:off x="6444208" y="2636912"/>
            <a:ext cx="2474558" cy="1200329"/>
          </a:xfrm>
          <a:prstGeom prst="rect">
            <a:avLst/>
          </a:prstGeom>
        </p:spPr>
        <p:txBody>
          <a:bodyPr wrap="square">
            <a:spAutoFit/>
          </a:bodyPr>
          <a:lstStyle/>
          <a:p>
            <a:pPr>
              <a:lnSpc>
                <a:spcPct val="150000"/>
              </a:lnSpc>
            </a:pPr>
            <a:r>
              <a:rPr kumimoji="0" lang="en-US" altLang="zh-TW" sz="1600" dirty="0" smtClean="0"/>
              <a:t>Including cameras, NVR, RAID.30 days 24 hours video</a:t>
            </a:r>
          </a:p>
        </p:txBody>
      </p:sp>
      <p:sp>
        <p:nvSpPr>
          <p:cNvPr id="30" name="Rectangle 2"/>
          <p:cNvSpPr txBox="1">
            <a:spLocks noChangeArrowheads="1"/>
          </p:cNvSpPr>
          <p:nvPr/>
        </p:nvSpPr>
        <p:spPr bwMode="auto">
          <a:xfrm>
            <a:off x="179512" y="5085184"/>
            <a:ext cx="8712968" cy="1512168"/>
          </a:xfrm>
          <a:prstGeom prst="rect">
            <a:avLst/>
          </a:prstGeom>
          <a:noFill/>
          <a:ln w="9525">
            <a:solidFill>
              <a:srgbClr val="000080"/>
            </a:solidFill>
            <a:prstDash val="dashDot"/>
            <a:miter lim="800000"/>
            <a:headEnd/>
            <a:tailEnd/>
          </a:ln>
        </p:spPr>
        <p:txBody>
          <a:bodyPr anchor="t"/>
          <a:lstStyle/>
          <a:p>
            <a:pPr algn="ctr">
              <a:lnSpc>
                <a:spcPct val="150000"/>
              </a:lnSpc>
            </a:pPr>
            <a:endParaRPr kumimoji="0" lang="en-US" altLang="zh-TW" dirty="0" smtClean="0"/>
          </a:p>
          <a:p>
            <a:pPr algn="ctr">
              <a:lnSpc>
                <a:spcPct val="150000"/>
              </a:lnSpc>
            </a:pPr>
            <a:endParaRPr kumimoji="0" lang="en-US" altLang="zh-TW" dirty="0"/>
          </a:p>
        </p:txBody>
      </p:sp>
      <p:sp>
        <p:nvSpPr>
          <p:cNvPr id="31" name="矩形 30"/>
          <p:cNvSpPr/>
          <p:nvPr/>
        </p:nvSpPr>
        <p:spPr>
          <a:xfrm>
            <a:off x="323528" y="3861048"/>
            <a:ext cx="8640960" cy="1200329"/>
          </a:xfrm>
          <a:prstGeom prst="rect">
            <a:avLst/>
          </a:prstGeom>
        </p:spPr>
        <p:txBody>
          <a:bodyPr wrap="square">
            <a:spAutoFit/>
          </a:bodyPr>
          <a:lstStyle/>
          <a:p>
            <a:pPr>
              <a:lnSpc>
                <a:spcPct val="150000"/>
              </a:lnSpc>
            </a:pPr>
            <a:r>
              <a:rPr lang="en-US" altLang="zh-CN" sz="2400" dirty="0" smtClean="0"/>
              <a:t>Supports online extension to be added and controlled  under  same domain server &amp; CMS</a:t>
            </a:r>
          </a:p>
        </p:txBody>
      </p:sp>
      <p:sp>
        <p:nvSpPr>
          <p:cNvPr id="32" name="矩形 31"/>
          <p:cNvSpPr/>
          <p:nvPr/>
        </p:nvSpPr>
        <p:spPr>
          <a:xfrm>
            <a:off x="5588001" y="2276872"/>
            <a:ext cx="543739" cy="523220"/>
          </a:xfrm>
          <a:prstGeom prst="rect">
            <a:avLst/>
          </a:prstGeom>
        </p:spPr>
        <p:txBody>
          <a:bodyPr wrap="none">
            <a:spAutoFit/>
          </a:bodyPr>
          <a:lstStyle/>
          <a:p>
            <a:r>
              <a:rPr lang="en-US" altLang="zh-TW" sz="2800" dirty="0" smtClean="0">
                <a:solidFill>
                  <a:srgbClr val="0070C0"/>
                </a:solidFill>
              </a:rPr>
              <a:t>…</a:t>
            </a:r>
            <a:endParaRPr lang="zh-TW" altLang="en-US" sz="2800" dirty="0">
              <a:solidFill>
                <a:srgbClr val="0070C0"/>
              </a:solidFill>
            </a:endParaRP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8</a:t>
            </a:fld>
            <a:endParaRPr lang="en-US" altLang="zh-TW"/>
          </a:p>
        </p:txBody>
      </p:sp>
      <p:sp>
        <p:nvSpPr>
          <p:cNvPr id="407554" name="Rectangle 2"/>
          <p:cNvSpPr>
            <a:spLocks noGrp="1" noChangeArrowheads="1"/>
          </p:cNvSpPr>
          <p:nvPr>
            <p:ph type="title" idx="4294967295"/>
          </p:nvPr>
        </p:nvSpPr>
        <p:spPr>
          <a:xfrm>
            <a:off x="374848" y="-18256"/>
            <a:ext cx="8229600" cy="1143000"/>
          </a:xfrm>
        </p:spPr>
        <p:txBody>
          <a:bodyPr/>
          <a:lstStyle/>
          <a:p>
            <a:pPr algn="l">
              <a:lnSpc>
                <a:spcPct val="120000"/>
              </a:lnSpc>
            </a:pPr>
            <a:r>
              <a:rPr lang="en-US" altLang="zh-CN" sz="2900" b="1" dirty="0" smtClean="0">
                <a:solidFill>
                  <a:srgbClr val="0070C0"/>
                </a:solidFill>
              </a:rPr>
              <a:t>Storage requirements configuration</a:t>
            </a:r>
            <a:endParaRPr lang="zh-TW" altLang="en-US" sz="2900" b="1" dirty="0">
              <a:solidFill>
                <a:srgbClr val="0070C0"/>
              </a:solidFill>
            </a:endParaRPr>
          </a:p>
        </p:txBody>
      </p:sp>
      <p:graphicFrame>
        <p:nvGraphicFramePr>
          <p:cNvPr id="11" name="表格 10"/>
          <p:cNvGraphicFramePr>
            <a:graphicFrameLocks noGrp="1"/>
          </p:cNvGraphicFramePr>
          <p:nvPr/>
        </p:nvGraphicFramePr>
        <p:xfrm>
          <a:off x="467544" y="1124744"/>
          <a:ext cx="7992888" cy="2448275"/>
        </p:xfrm>
        <a:graphic>
          <a:graphicData uri="http://schemas.openxmlformats.org/drawingml/2006/table">
            <a:tbl>
              <a:tblPr/>
              <a:tblGrid>
                <a:gridCol w="2521055"/>
                <a:gridCol w="1776197"/>
                <a:gridCol w="1847818"/>
                <a:gridCol w="1847818"/>
              </a:tblGrid>
              <a:tr h="286090">
                <a:tc>
                  <a:txBody>
                    <a:bodyPr/>
                    <a:lstStyle/>
                    <a:p>
                      <a:pPr algn="ctr" fontAlgn="ctr"/>
                      <a:r>
                        <a:rPr lang="en-US" sz="1600" b="1" i="0" u="none" strike="noStrike" dirty="0">
                          <a:latin typeface="Calibri"/>
                        </a:rPr>
                        <a:t>RAID </a:t>
                      </a:r>
                      <a:r>
                        <a:rPr lang="en-US" sz="1600" b="1" i="0" u="none" strike="noStrike" dirty="0" smtClean="0">
                          <a:latin typeface="Calibri"/>
                        </a:rPr>
                        <a:t>6</a:t>
                      </a:r>
                      <a:r>
                        <a:rPr lang="zh-TW" altLang="en-US" sz="1600" b="1" i="0" u="none" strike="noStrike" dirty="0" smtClean="0">
                          <a:latin typeface="Calibri"/>
                        </a:rPr>
                        <a:t> </a:t>
                      </a:r>
                      <a:r>
                        <a:rPr lang="en-US" altLang="zh-TW" sz="1600" b="1" i="0" u="none" strike="noStrike" dirty="0" smtClean="0">
                          <a:latin typeface="Calibri"/>
                        </a:rPr>
                        <a:t>or RAID5 + 1</a:t>
                      </a:r>
                      <a:endParaRPr lang="en-US" sz="1600" b="1" i="0" u="none" strike="noStrike" dirty="0">
                        <a:latin typeface="Calibri"/>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zh-TW" altLang="en-US" sz="1000" b="0" i="0" u="none" strike="noStrike">
                        <a:latin typeface="Calibri"/>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zh-TW" altLang="en-US" sz="1000" b="0" i="0" u="none" strike="noStrike">
                        <a:latin typeface="Calibri"/>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zh-TW" altLang="en-US" sz="1000" b="0" i="0" u="none" strike="noStrike">
                        <a:latin typeface="Calibri"/>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r>
              <a:tr h="242076">
                <a:tc>
                  <a:txBody>
                    <a:bodyPr/>
                    <a:lstStyle/>
                    <a:p>
                      <a:pPr algn="ctr" fontAlgn="ctr"/>
                      <a:r>
                        <a:rPr lang="en-US" sz="1400" b="1" i="0" u="none" strike="noStrike" dirty="0">
                          <a:solidFill>
                            <a:srgbClr val="FFFFFF"/>
                          </a:solidFill>
                          <a:latin typeface="Calibri"/>
                        </a:rPr>
                        <a:t>HDD Size</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algn="ctr" fontAlgn="ctr"/>
                      <a:r>
                        <a:rPr lang="en-US" sz="1400" b="1" i="0" u="none" strike="noStrike">
                          <a:solidFill>
                            <a:srgbClr val="FFFFFF"/>
                          </a:solidFill>
                          <a:latin typeface="Calibri"/>
                        </a:rPr>
                        <a:t>Enclosure</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algn="ctr" fontAlgn="ctr"/>
                      <a:r>
                        <a:rPr lang="en-US" sz="1400" b="1" i="0" u="none" strike="noStrike">
                          <a:solidFill>
                            <a:srgbClr val="FFFFFF"/>
                          </a:solidFill>
                          <a:latin typeface="Calibri"/>
                        </a:rPr>
                        <a:t>Number of Disk</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algn="ctr" fontAlgn="ctr"/>
                      <a:r>
                        <a:rPr lang="en-US" sz="1400" b="1" i="0" u="none" strike="noStrike">
                          <a:solidFill>
                            <a:srgbClr val="FFFFFF"/>
                          </a:solidFill>
                          <a:latin typeface="Calibri"/>
                        </a:rPr>
                        <a:t>Number of Enclosure</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r>
              <a:tr h="231074">
                <a:tc>
                  <a:txBody>
                    <a:bodyPr/>
                    <a:lstStyle/>
                    <a:p>
                      <a:pPr algn="ctr" fontAlgn="ctr"/>
                      <a:r>
                        <a:rPr lang="en-US" sz="1400" b="0" i="0" u="none" strike="noStrike" dirty="0">
                          <a:latin typeface="Calibri"/>
                        </a:rPr>
                        <a:t>1TB</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CCCFF"/>
                    </a:solidFill>
                  </a:tcPr>
                </a:tc>
                <a:tc>
                  <a:txBody>
                    <a:bodyPr/>
                    <a:lstStyle/>
                    <a:p>
                      <a:pPr algn="ctr" fontAlgn="ctr"/>
                      <a:r>
                        <a:rPr lang="en-US" sz="1400" b="0" i="0" u="none" strike="noStrike" dirty="0">
                          <a:latin typeface="Calibri"/>
                        </a:rPr>
                        <a:t>12 Bay</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CCFF"/>
                    </a:solidFill>
                  </a:tcPr>
                </a:tc>
                <a:tc>
                  <a:txBody>
                    <a:bodyPr/>
                    <a:lstStyle/>
                    <a:p>
                      <a:pPr algn="ctr" fontAlgn="ctr"/>
                      <a:r>
                        <a:rPr lang="en-US" altLang="zh-TW" sz="1400" b="0" i="0" u="none" strike="noStrike">
                          <a:latin typeface="Calibri"/>
                        </a:rPr>
                        <a:t>345</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zh-TW" sz="1400" b="0" i="0" u="none" strike="noStrike">
                          <a:latin typeface="Calibri"/>
                        </a:rPr>
                        <a:t>29</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86090">
                <a:tc>
                  <a:txBody>
                    <a:bodyPr/>
                    <a:lstStyle/>
                    <a:p>
                      <a:pPr algn="ctr" fontAlgn="ctr"/>
                      <a:r>
                        <a:rPr lang="en-US" sz="1400" b="0" i="0" u="none" strike="noStrike">
                          <a:latin typeface="Calibri"/>
                        </a:rPr>
                        <a:t>1TB</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r>
                        <a:rPr lang="en-US" sz="1400" b="0" i="0" u="none" strike="noStrike" dirty="0">
                          <a:latin typeface="Calibri"/>
                        </a:rPr>
                        <a:t>16 Bay</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r>
                        <a:rPr lang="en-US" altLang="zh-TW" sz="1400" b="0" i="0" u="none" strike="noStrike">
                          <a:latin typeface="Calibri"/>
                        </a:rPr>
                        <a:t>329</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zh-TW" sz="1400" b="0" i="0" u="none" strike="noStrike">
                          <a:latin typeface="Calibri"/>
                        </a:rPr>
                        <a:t>21</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31074">
                <a:tc>
                  <a:txBody>
                    <a:bodyPr/>
                    <a:lstStyle/>
                    <a:p>
                      <a:pPr algn="ctr" fontAlgn="ctr"/>
                      <a:r>
                        <a:rPr lang="en-US" sz="1400" b="0" i="0" u="none" strike="noStrike">
                          <a:latin typeface="Calibri"/>
                        </a:rPr>
                        <a:t>2TB</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CCCFF"/>
                    </a:solidFill>
                  </a:tcPr>
                </a:tc>
                <a:tc>
                  <a:txBody>
                    <a:bodyPr/>
                    <a:lstStyle/>
                    <a:p>
                      <a:pPr algn="ctr" fontAlgn="ctr"/>
                      <a:r>
                        <a:rPr lang="en-US" sz="1400" b="0" i="0" u="none" strike="noStrike">
                          <a:latin typeface="Calibri"/>
                        </a:rPr>
                        <a:t>12 Bay</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CCFF"/>
                    </a:solidFill>
                  </a:tcPr>
                </a:tc>
                <a:tc>
                  <a:txBody>
                    <a:bodyPr/>
                    <a:lstStyle/>
                    <a:p>
                      <a:pPr algn="ctr" fontAlgn="ctr"/>
                      <a:r>
                        <a:rPr lang="en-US" altLang="zh-TW" sz="1400" b="0" i="0" u="none" strike="noStrike" dirty="0">
                          <a:latin typeface="Calibri"/>
                        </a:rPr>
                        <a:t>174</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zh-TW" sz="1400" b="0" i="0" u="none" strike="noStrike">
                          <a:latin typeface="Calibri"/>
                        </a:rPr>
                        <a:t>15</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25571">
                <a:tc>
                  <a:txBody>
                    <a:bodyPr/>
                    <a:lstStyle/>
                    <a:p>
                      <a:pPr algn="ctr" fontAlgn="ctr"/>
                      <a:r>
                        <a:rPr lang="en-US" sz="1400" b="0" i="0" u="none" strike="noStrike">
                          <a:latin typeface="Calibri"/>
                        </a:rPr>
                        <a:t>2TB</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r>
                        <a:rPr lang="en-US" sz="1400" b="0" i="0" u="none" strike="noStrike">
                          <a:latin typeface="Calibri"/>
                        </a:rPr>
                        <a:t>16 Bay</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r>
                        <a:rPr lang="en-US" altLang="zh-TW" sz="1400" b="0" i="0" u="none" strike="noStrike" dirty="0">
                          <a:latin typeface="Calibri"/>
                        </a:rPr>
                        <a:t>166</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zh-TW" sz="1400" b="0" i="0" u="none" strike="noStrike" dirty="0">
                          <a:latin typeface="Calibri"/>
                        </a:rPr>
                        <a:t>11</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31074">
                <a:tc>
                  <a:txBody>
                    <a:bodyPr/>
                    <a:lstStyle/>
                    <a:p>
                      <a:pPr algn="ctr" fontAlgn="ctr"/>
                      <a:r>
                        <a:rPr lang="en-US" sz="1400" b="0" i="0" u="none" strike="noStrike">
                          <a:latin typeface="Calibri"/>
                        </a:rPr>
                        <a:t>3TB</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CCCFF"/>
                    </a:solidFill>
                  </a:tcPr>
                </a:tc>
                <a:tc>
                  <a:txBody>
                    <a:bodyPr/>
                    <a:lstStyle/>
                    <a:p>
                      <a:pPr algn="ctr" fontAlgn="ctr"/>
                      <a:r>
                        <a:rPr lang="en-US" sz="1400" b="0" i="0" u="none" strike="noStrike">
                          <a:latin typeface="Calibri"/>
                        </a:rPr>
                        <a:t>12 Bay</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CCFF"/>
                    </a:solidFill>
                  </a:tcPr>
                </a:tc>
                <a:tc>
                  <a:txBody>
                    <a:bodyPr/>
                    <a:lstStyle/>
                    <a:p>
                      <a:pPr algn="ctr" fontAlgn="ctr"/>
                      <a:r>
                        <a:rPr lang="en-US" altLang="zh-TW" sz="1400" b="0" i="0" u="none" strike="noStrike">
                          <a:latin typeface="Calibri"/>
                        </a:rPr>
                        <a:t>116</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zh-TW" sz="1400" b="0" i="0" u="none" strike="noStrike" dirty="0">
                          <a:latin typeface="Calibri"/>
                        </a:rPr>
                        <a:t>10</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2076">
                <a:tc>
                  <a:txBody>
                    <a:bodyPr/>
                    <a:lstStyle/>
                    <a:p>
                      <a:pPr algn="ctr" fontAlgn="ctr"/>
                      <a:r>
                        <a:rPr lang="en-US" sz="1400" b="1" i="0" u="none" strike="noStrike" dirty="0">
                          <a:solidFill>
                            <a:srgbClr val="FF0000"/>
                          </a:solidFill>
                          <a:latin typeface="Calibri"/>
                        </a:rPr>
                        <a:t>3TB</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r>
                        <a:rPr lang="en-US" sz="1400" b="1" i="0" u="none" strike="noStrike" dirty="0">
                          <a:solidFill>
                            <a:srgbClr val="FF0000"/>
                          </a:solidFill>
                          <a:latin typeface="Calibri"/>
                        </a:rPr>
                        <a:t>16 Bay</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r>
                        <a:rPr lang="en-US" altLang="zh-TW" sz="1400" b="1" i="0" u="none" strike="noStrike" dirty="0">
                          <a:solidFill>
                            <a:srgbClr val="FF0000"/>
                          </a:solidFill>
                          <a:latin typeface="Calibri"/>
                        </a:rPr>
                        <a:t>110</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zh-TW" sz="1400" b="1" i="0" u="none" strike="noStrike" dirty="0">
                          <a:solidFill>
                            <a:srgbClr val="FF0000"/>
                          </a:solidFill>
                          <a:latin typeface="Calibri"/>
                        </a:rPr>
                        <a:t>7</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31074">
                <a:tc>
                  <a:txBody>
                    <a:bodyPr/>
                    <a:lstStyle/>
                    <a:p>
                      <a:pPr algn="ctr" fontAlgn="ctr"/>
                      <a:r>
                        <a:rPr lang="en-US" sz="1400" b="0" i="0" u="none" strike="noStrike">
                          <a:latin typeface="Calibri"/>
                        </a:rPr>
                        <a:t>4TB</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CCCFF"/>
                    </a:solidFill>
                  </a:tcPr>
                </a:tc>
                <a:tc>
                  <a:txBody>
                    <a:bodyPr/>
                    <a:lstStyle/>
                    <a:p>
                      <a:pPr algn="ctr" fontAlgn="ctr"/>
                      <a:r>
                        <a:rPr lang="en-US" sz="1400" b="0" i="0" u="none" strike="noStrike">
                          <a:latin typeface="Calibri"/>
                        </a:rPr>
                        <a:t>12 Bay</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CCFF"/>
                    </a:solidFill>
                  </a:tcPr>
                </a:tc>
                <a:tc>
                  <a:txBody>
                    <a:bodyPr/>
                    <a:lstStyle/>
                    <a:p>
                      <a:pPr algn="ctr" fontAlgn="ctr"/>
                      <a:r>
                        <a:rPr lang="en-US" altLang="zh-TW" sz="1400" b="0" i="0" u="none" strike="noStrike">
                          <a:latin typeface="Calibri"/>
                        </a:rPr>
                        <a:t>88</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zh-TW" sz="1400" b="0" i="0" u="none" strike="noStrike" dirty="0">
                          <a:latin typeface="Calibri"/>
                        </a:rPr>
                        <a:t>8</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2076">
                <a:tc>
                  <a:txBody>
                    <a:bodyPr/>
                    <a:lstStyle/>
                    <a:p>
                      <a:pPr algn="ctr" fontAlgn="ctr"/>
                      <a:r>
                        <a:rPr lang="en-US" sz="1400" b="0" i="0" u="none" strike="noStrike">
                          <a:latin typeface="Calibri"/>
                        </a:rPr>
                        <a:t>4TB</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r>
                        <a:rPr lang="en-US" sz="1400" b="0" i="0" u="none" strike="noStrike">
                          <a:latin typeface="Calibri"/>
                        </a:rPr>
                        <a:t>16 Bay</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r>
                        <a:rPr lang="en-US" altLang="zh-TW" sz="1400" b="0" i="0" u="none" strike="noStrike">
                          <a:latin typeface="Calibri"/>
                        </a:rPr>
                        <a:t>84</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zh-TW" sz="1400" b="0" i="0" u="none" strike="noStrike" dirty="0">
                          <a:latin typeface="Calibri"/>
                        </a:rPr>
                        <a:t>6</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12" name="表格 11"/>
          <p:cNvGraphicFramePr>
            <a:graphicFrameLocks noGrp="1"/>
          </p:cNvGraphicFramePr>
          <p:nvPr/>
        </p:nvGraphicFramePr>
        <p:xfrm>
          <a:off x="467544" y="3717032"/>
          <a:ext cx="7992889" cy="2458849"/>
        </p:xfrm>
        <a:graphic>
          <a:graphicData uri="http://schemas.openxmlformats.org/drawingml/2006/table">
            <a:tbl>
              <a:tblPr/>
              <a:tblGrid>
                <a:gridCol w="2521055"/>
                <a:gridCol w="1776198"/>
                <a:gridCol w="1847818"/>
                <a:gridCol w="1847818"/>
              </a:tblGrid>
              <a:tr h="289276">
                <a:tc>
                  <a:txBody>
                    <a:bodyPr/>
                    <a:lstStyle/>
                    <a:p>
                      <a:pPr algn="ctr" fontAlgn="ctr"/>
                      <a:r>
                        <a:rPr lang="en-US" sz="1400" b="1" i="0" u="none" strike="noStrike" dirty="0">
                          <a:latin typeface="Calibri"/>
                        </a:rPr>
                        <a:t>RAID 5</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zh-TW" altLang="en-US" sz="1000" b="0" i="0" u="none" strike="noStrike">
                        <a:latin typeface="Calibri"/>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zh-TW" altLang="en-US" sz="1000" b="0" i="0" u="none" strike="noStrike">
                        <a:latin typeface="Calibri"/>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zh-TW" altLang="en-US" sz="1000" b="0" i="0" u="none" strike="noStrike">
                        <a:latin typeface="Calibri"/>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r>
              <a:tr h="233647">
                <a:tc>
                  <a:txBody>
                    <a:bodyPr/>
                    <a:lstStyle/>
                    <a:p>
                      <a:pPr algn="ctr" fontAlgn="ctr"/>
                      <a:r>
                        <a:rPr lang="en-US" sz="1400" b="1" i="0" u="none" strike="noStrike" dirty="0">
                          <a:solidFill>
                            <a:srgbClr val="FFFFFF"/>
                          </a:solidFill>
                          <a:latin typeface="Calibri"/>
                        </a:rPr>
                        <a:t>HDD Size</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03366"/>
                    </a:solidFill>
                  </a:tcPr>
                </a:tc>
                <a:tc>
                  <a:txBody>
                    <a:bodyPr/>
                    <a:lstStyle/>
                    <a:p>
                      <a:pPr algn="ctr" fontAlgn="ctr"/>
                      <a:r>
                        <a:rPr lang="en-US" sz="1400" b="1" i="0" u="none" strike="noStrike">
                          <a:solidFill>
                            <a:srgbClr val="FFFFFF"/>
                          </a:solidFill>
                          <a:latin typeface="Calibri"/>
                        </a:rPr>
                        <a:t>Enclosure</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3366"/>
                    </a:solidFill>
                  </a:tcPr>
                </a:tc>
                <a:tc>
                  <a:txBody>
                    <a:bodyPr/>
                    <a:lstStyle/>
                    <a:p>
                      <a:pPr algn="ctr" fontAlgn="ctr"/>
                      <a:r>
                        <a:rPr lang="en-US" sz="1400" b="1" i="0" u="none" strike="noStrike">
                          <a:solidFill>
                            <a:srgbClr val="FFFFFF"/>
                          </a:solidFill>
                          <a:latin typeface="Calibri"/>
                        </a:rPr>
                        <a:t>Number of Disk</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03366"/>
                    </a:solidFill>
                  </a:tcPr>
                </a:tc>
                <a:tc>
                  <a:txBody>
                    <a:bodyPr/>
                    <a:lstStyle/>
                    <a:p>
                      <a:pPr algn="ctr" fontAlgn="ctr"/>
                      <a:r>
                        <a:rPr lang="en-US" sz="1400" b="1" i="0" u="none" strike="noStrike">
                          <a:solidFill>
                            <a:srgbClr val="FFFFFF"/>
                          </a:solidFill>
                          <a:latin typeface="Calibri"/>
                        </a:rPr>
                        <a:t>Number of Enclosure</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3366"/>
                    </a:solidFill>
                  </a:tcPr>
                </a:tc>
              </a:tr>
              <a:tr h="233647">
                <a:tc>
                  <a:txBody>
                    <a:bodyPr/>
                    <a:lstStyle/>
                    <a:p>
                      <a:pPr algn="ctr" fontAlgn="ctr"/>
                      <a:r>
                        <a:rPr lang="en-US" sz="1400" b="0" i="0" u="none" strike="noStrike" dirty="0">
                          <a:latin typeface="Calibri"/>
                        </a:rPr>
                        <a:t>1TB</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CCCCFF"/>
                    </a:solidFill>
                  </a:tcPr>
                </a:tc>
                <a:tc>
                  <a:txBody>
                    <a:bodyPr/>
                    <a:lstStyle/>
                    <a:p>
                      <a:pPr algn="ctr" fontAlgn="ctr"/>
                      <a:r>
                        <a:rPr lang="en-US" sz="1400" b="0" i="0" u="none" strike="noStrike">
                          <a:latin typeface="Calibri"/>
                        </a:rPr>
                        <a:t>12 Bay</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CCCCFF"/>
                    </a:solidFill>
                  </a:tcPr>
                </a:tc>
                <a:tc>
                  <a:txBody>
                    <a:bodyPr/>
                    <a:lstStyle/>
                    <a:p>
                      <a:pPr algn="ctr" fontAlgn="ctr"/>
                      <a:r>
                        <a:rPr lang="en-US" altLang="zh-TW" sz="1400" b="0" i="0" u="none" strike="noStrike">
                          <a:latin typeface="Calibri"/>
                        </a:rPr>
                        <a:t>314</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zh-TW" sz="1400" b="0" i="0" u="none" strike="noStrike">
                          <a:latin typeface="Calibri"/>
                        </a:rPr>
                        <a:t>27</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r>
              <a:tr h="244772">
                <a:tc>
                  <a:txBody>
                    <a:bodyPr/>
                    <a:lstStyle/>
                    <a:p>
                      <a:pPr algn="ctr" fontAlgn="ctr"/>
                      <a:r>
                        <a:rPr lang="en-US" sz="1400" b="0" i="0" u="none" strike="noStrike" dirty="0">
                          <a:latin typeface="Calibri"/>
                        </a:rPr>
                        <a:t>1TB</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r>
                        <a:rPr lang="en-US" sz="1400" b="0" i="0" u="none" strike="noStrike">
                          <a:latin typeface="Calibri"/>
                        </a:rPr>
                        <a:t>16 Bay</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r>
                        <a:rPr lang="en-US" altLang="zh-TW" sz="1400" b="0" i="0" u="none" strike="noStrike">
                          <a:latin typeface="Calibri"/>
                        </a:rPr>
                        <a:t>307</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zh-TW" sz="1400" b="0" i="0" u="none" strike="noStrike">
                          <a:latin typeface="Calibri"/>
                        </a:rPr>
                        <a:t>20</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44772">
                <a:tc>
                  <a:txBody>
                    <a:bodyPr/>
                    <a:lstStyle/>
                    <a:p>
                      <a:pPr algn="ctr" fontAlgn="ctr"/>
                      <a:r>
                        <a:rPr lang="en-US" sz="1400" b="0" i="0" u="none" strike="noStrike" dirty="0">
                          <a:latin typeface="Calibri"/>
                        </a:rPr>
                        <a:t>2TB</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CCCFF"/>
                    </a:solidFill>
                  </a:tcPr>
                </a:tc>
                <a:tc>
                  <a:txBody>
                    <a:bodyPr/>
                    <a:lstStyle/>
                    <a:p>
                      <a:pPr algn="ctr" fontAlgn="ctr"/>
                      <a:r>
                        <a:rPr lang="en-US" sz="1400" b="0" i="0" u="none" strike="noStrike" dirty="0">
                          <a:latin typeface="Calibri"/>
                        </a:rPr>
                        <a:t>12 Bay</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CCFF"/>
                    </a:solidFill>
                  </a:tcPr>
                </a:tc>
                <a:tc>
                  <a:txBody>
                    <a:bodyPr/>
                    <a:lstStyle/>
                    <a:p>
                      <a:pPr algn="ctr" fontAlgn="ctr"/>
                      <a:r>
                        <a:rPr lang="en-US" altLang="zh-TW" sz="1400" b="0" i="0" u="none" strike="noStrike">
                          <a:latin typeface="Calibri"/>
                        </a:rPr>
                        <a:t>158</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zh-TW" sz="1400" b="0" i="0" u="none" strike="noStrike">
                          <a:latin typeface="Calibri"/>
                        </a:rPr>
                        <a:t>14</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4772">
                <a:tc>
                  <a:txBody>
                    <a:bodyPr/>
                    <a:lstStyle/>
                    <a:p>
                      <a:pPr algn="ctr" fontAlgn="ctr"/>
                      <a:r>
                        <a:rPr lang="en-US" sz="1400" b="0" i="0" u="none" strike="noStrike">
                          <a:latin typeface="Calibri"/>
                        </a:rPr>
                        <a:t>2TB</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r>
                        <a:rPr lang="en-US" sz="1400" b="0" i="0" u="none" strike="noStrike" dirty="0">
                          <a:latin typeface="Calibri"/>
                        </a:rPr>
                        <a:t>16 Bay</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r>
                        <a:rPr lang="en-US" altLang="zh-TW" sz="1400" b="0" i="0" u="none" strike="noStrike">
                          <a:latin typeface="Calibri"/>
                        </a:rPr>
                        <a:t>154</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zh-TW" sz="1400" b="0" i="0" u="none" strike="noStrike">
                          <a:latin typeface="Calibri"/>
                        </a:rPr>
                        <a:t>10</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33647">
                <a:tc>
                  <a:txBody>
                    <a:bodyPr/>
                    <a:lstStyle/>
                    <a:p>
                      <a:pPr algn="ctr" fontAlgn="ctr"/>
                      <a:r>
                        <a:rPr lang="en-US" sz="1400" b="0" i="0" u="none" strike="noStrike">
                          <a:latin typeface="Calibri"/>
                        </a:rPr>
                        <a:t>3TB</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CCCFF"/>
                    </a:solidFill>
                  </a:tcPr>
                </a:tc>
                <a:tc>
                  <a:txBody>
                    <a:bodyPr/>
                    <a:lstStyle/>
                    <a:p>
                      <a:pPr algn="ctr" fontAlgn="ctr"/>
                      <a:r>
                        <a:rPr lang="en-US" sz="1400" b="0" i="0" u="none" strike="noStrike" dirty="0">
                          <a:latin typeface="Calibri"/>
                        </a:rPr>
                        <a:t>12 Bay</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CCFF"/>
                    </a:solidFill>
                  </a:tcPr>
                </a:tc>
                <a:tc>
                  <a:txBody>
                    <a:bodyPr/>
                    <a:lstStyle/>
                    <a:p>
                      <a:pPr algn="ctr" fontAlgn="ctr"/>
                      <a:r>
                        <a:rPr lang="en-US" altLang="zh-TW" sz="1400" b="0" i="0" u="none" strike="noStrike">
                          <a:latin typeface="Calibri"/>
                        </a:rPr>
                        <a:t>105</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zh-TW" sz="1400" b="0" i="0" u="none" strike="noStrike">
                          <a:latin typeface="Calibri"/>
                        </a:rPr>
                        <a:t>9</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4772">
                <a:tc>
                  <a:txBody>
                    <a:bodyPr/>
                    <a:lstStyle/>
                    <a:p>
                      <a:pPr algn="ctr" fontAlgn="ctr"/>
                      <a:r>
                        <a:rPr lang="en-US" sz="1400" b="0" i="0" u="none" strike="noStrike" dirty="0">
                          <a:solidFill>
                            <a:srgbClr val="FF0000"/>
                          </a:solidFill>
                          <a:latin typeface="Calibri"/>
                        </a:rPr>
                        <a:t>3TB</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r>
                        <a:rPr lang="en-US" sz="1400" b="0" i="0" u="none" strike="noStrike" dirty="0">
                          <a:solidFill>
                            <a:srgbClr val="FF0000"/>
                          </a:solidFill>
                          <a:latin typeface="Calibri"/>
                        </a:rPr>
                        <a:t>16 Bay</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r>
                        <a:rPr lang="en-US" altLang="zh-TW" sz="1400" b="0" i="0" u="none" strike="noStrike" dirty="0">
                          <a:solidFill>
                            <a:srgbClr val="FF0000"/>
                          </a:solidFill>
                          <a:latin typeface="Calibri"/>
                        </a:rPr>
                        <a:t>103</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zh-TW" sz="1400" b="0" i="0" u="none" strike="noStrike" dirty="0">
                          <a:solidFill>
                            <a:srgbClr val="FF0000"/>
                          </a:solidFill>
                          <a:latin typeface="Calibri"/>
                        </a:rPr>
                        <a:t>7</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44772">
                <a:tc>
                  <a:txBody>
                    <a:bodyPr/>
                    <a:lstStyle/>
                    <a:p>
                      <a:pPr algn="ctr" fontAlgn="ctr"/>
                      <a:r>
                        <a:rPr lang="en-US" sz="1400" b="0" i="0" u="none" strike="noStrike">
                          <a:latin typeface="Calibri"/>
                        </a:rPr>
                        <a:t>4TB</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CCCFF"/>
                    </a:solidFill>
                  </a:tcPr>
                </a:tc>
                <a:tc>
                  <a:txBody>
                    <a:bodyPr/>
                    <a:lstStyle/>
                    <a:p>
                      <a:pPr algn="ctr" fontAlgn="ctr"/>
                      <a:r>
                        <a:rPr lang="en-US" sz="1400" b="0" i="0" u="none" strike="noStrike">
                          <a:latin typeface="Calibri"/>
                        </a:rPr>
                        <a:t>12 Bay</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CCFF"/>
                    </a:solidFill>
                  </a:tcPr>
                </a:tc>
                <a:tc>
                  <a:txBody>
                    <a:bodyPr/>
                    <a:lstStyle/>
                    <a:p>
                      <a:pPr algn="ctr" fontAlgn="ctr"/>
                      <a:r>
                        <a:rPr lang="en-US" altLang="zh-TW" sz="1400" b="0" i="0" u="none" strike="noStrike" dirty="0">
                          <a:latin typeface="Calibri"/>
                        </a:rPr>
                        <a:t>79</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zh-TW" sz="1400" b="0" i="0" u="none" strike="noStrike" dirty="0">
                          <a:latin typeface="Calibri"/>
                        </a:rPr>
                        <a:t>7</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4772">
                <a:tc>
                  <a:txBody>
                    <a:bodyPr/>
                    <a:lstStyle/>
                    <a:p>
                      <a:pPr algn="ctr" fontAlgn="ctr"/>
                      <a:r>
                        <a:rPr lang="en-US" sz="1400" b="0" i="0" u="none" strike="noStrike">
                          <a:latin typeface="Calibri"/>
                        </a:rPr>
                        <a:t>4TB</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r>
                        <a:rPr lang="en-US" sz="1400" b="0" i="0" u="none" strike="noStrike">
                          <a:latin typeface="Calibri"/>
                        </a:rPr>
                        <a:t>16 Bay</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r>
                        <a:rPr lang="en-US" altLang="zh-TW" sz="1400" b="0" i="0" u="none" strike="noStrike">
                          <a:latin typeface="Calibri"/>
                        </a:rPr>
                        <a:t>77</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zh-TW" sz="1400" b="0" i="0" u="none" strike="noStrike" dirty="0">
                          <a:latin typeface="Calibri"/>
                        </a:rPr>
                        <a:t>5</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13" name="矩形 12"/>
          <p:cNvSpPr/>
          <p:nvPr/>
        </p:nvSpPr>
        <p:spPr>
          <a:xfrm>
            <a:off x="2367785" y="6488668"/>
            <a:ext cx="6776215" cy="369332"/>
          </a:xfrm>
          <a:prstGeom prst="rect">
            <a:avLst/>
          </a:prstGeom>
        </p:spPr>
        <p:txBody>
          <a:bodyPr wrap="none">
            <a:spAutoFit/>
          </a:bodyPr>
          <a:lstStyle/>
          <a:p>
            <a:r>
              <a:rPr lang="en-US" altLang="zh-CN" dirty="0" smtClean="0"/>
              <a:t>Included hard disk consumption and RAID configuration demand</a:t>
            </a:r>
            <a:endParaRPr lang="zh-TW" altLang="en-US" dirty="0"/>
          </a:p>
        </p:txBody>
      </p:sp>
      <p:sp>
        <p:nvSpPr>
          <p:cNvPr id="7"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sp>
        <p:nvSpPr>
          <p:cNvPr id="8" name="矩形 7"/>
          <p:cNvSpPr/>
          <p:nvPr/>
        </p:nvSpPr>
        <p:spPr>
          <a:xfrm>
            <a:off x="5558385" y="836712"/>
            <a:ext cx="3493264" cy="369332"/>
          </a:xfrm>
          <a:prstGeom prst="rect">
            <a:avLst/>
          </a:prstGeom>
        </p:spPr>
        <p:txBody>
          <a:bodyPr wrap="none">
            <a:spAutoFit/>
          </a:bodyPr>
          <a:lstStyle/>
          <a:p>
            <a:r>
              <a:rPr lang="en-US" altLang="zh-CN" dirty="0" smtClean="0">
                <a:solidFill>
                  <a:srgbClr val="FF0000"/>
                </a:solidFill>
              </a:rPr>
              <a:t>28 HD cameras &amp; 30 days video</a:t>
            </a:r>
            <a:endParaRPr lang="zh-TW" altLang="en-US" dirty="0">
              <a:solidFill>
                <a:srgbClr val="FF0000"/>
              </a:solidFill>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9</a:t>
            </a:fld>
            <a:endParaRPr lang="en-US" altLang="zh-TW"/>
          </a:p>
        </p:txBody>
      </p:sp>
      <p:sp>
        <p:nvSpPr>
          <p:cNvPr id="13" name="Rectangle 3"/>
          <p:cNvSpPr txBox="1">
            <a:spLocks noChangeArrowheads="1"/>
          </p:cNvSpPr>
          <p:nvPr/>
        </p:nvSpPr>
        <p:spPr bwMode="auto">
          <a:xfrm>
            <a:off x="457200" y="1412776"/>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a:lnSpc>
                <a:spcPct val="200000"/>
              </a:lnSpc>
              <a:spcBef>
                <a:spcPct val="20000"/>
              </a:spcBef>
              <a:buFontTx/>
              <a:buChar char="•"/>
              <a:defRPr/>
            </a:pPr>
            <a:r>
              <a:rPr lang="en-US" altLang="zh-TW" kern="0" dirty="0" smtClean="0">
                <a:latin typeface="+mn-lt"/>
                <a:ea typeface="+mn-ea"/>
              </a:rPr>
              <a:t>Industrial-level Xeon computing platform</a:t>
            </a:r>
            <a:endParaRPr kumimoji="1" lang="en-US" altLang="zh-TW" b="0" i="0" u="none" strike="noStrike" kern="0" cap="none" spc="0" normalizeH="0" baseline="0" noProof="0" dirty="0" smtClean="0">
              <a:ln>
                <a:noFill/>
              </a:ln>
              <a:solidFill>
                <a:schemeClr val="tx1"/>
              </a:solidFill>
              <a:effectLst/>
              <a:uLnTx/>
              <a:uFillTx/>
              <a:latin typeface="+mn-lt"/>
              <a:ea typeface="+mn-ea"/>
              <a:cs typeface="+mn-cs"/>
            </a:endParaRPr>
          </a:p>
          <a:p>
            <a:pPr marL="342900" lvl="0" indent="-342900" algn="l">
              <a:lnSpc>
                <a:spcPct val="200000"/>
              </a:lnSpc>
              <a:spcBef>
                <a:spcPct val="20000"/>
              </a:spcBef>
              <a:buFontTx/>
              <a:buChar char="•"/>
              <a:defRPr/>
            </a:pPr>
            <a:r>
              <a:rPr lang="en-US" altLang="zh-TW" kern="0" dirty="0" smtClean="0">
                <a:latin typeface="+mn-lt"/>
                <a:ea typeface="+mn-ea"/>
              </a:rPr>
              <a:t>Single NVR supports up to 64 cameras </a:t>
            </a:r>
          </a:p>
          <a:p>
            <a:pPr marL="342900" lvl="0" indent="-342900" algn="l">
              <a:lnSpc>
                <a:spcPct val="200000"/>
              </a:lnSpc>
              <a:spcBef>
                <a:spcPct val="20000"/>
              </a:spcBef>
              <a:defRPr/>
            </a:pPr>
            <a:r>
              <a:rPr lang="en-US" altLang="zh-TW" kern="0" dirty="0" smtClean="0">
                <a:latin typeface="+mn-lt"/>
                <a:ea typeface="+mn-ea"/>
              </a:rPr>
              <a:t>      full HD record</a:t>
            </a:r>
            <a:endParaRPr kumimoji="1" lang="en-US" altLang="zh-TW"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200000"/>
              </a:lnSpc>
              <a:spcBef>
                <a:spcPct val="20000"/>
              </a:spcBef>
              <a:spcAft>
                <a:spcPct val="0"/>
              </a:spcAft>
              <a:buClrTx/>
              <a:buSzTx/>
              <a:buFontTx/>
              <a:buChar char="•"/>
              <a:tabLst/>
              <a:defRPr/>
            </a:pPr>
            <a:r>
              <a:rPr lang="en-US" altLang="zh-TW" kern="0" dirty="0" smtClean="0">
                <a:latin typeface="+mn-lt"/>
                <a:ea typeface="+mn-ea"/>
              </a:rPr>
              <a:t>Each camera supports  up to 1080P, 25 fps.</a:t>
            </a:r>
            <a:endParaRPr kumimoji="1" lang="en-US" altLang="zh-TW" b="0" i="0" u="none" strike="noStrike" kern="0" cap="none" spc="0" normalizeH="0" baseline="0" noProof="0" dirty="0" smtClean="0">
              <a:ln>
                <a:noFill/>
              </a:ln>
              <a:solidFill>
                <a:schemeClr val="tx1"/>
              </a:solidFill>
              <a:effectLst/>
              <a:uLnTx/>
              <a:uFillTx/>
              <a:latin typeface="+mn-lt"/>
              <a:ea typeface="+mn-ea"/>
              <a:cs typeface="+mn-cs"/>
            </a:endParaRPr>
          </a:p>
          <a:p>
            <a:pPr marL="342900" lvl="0" indent="-342900" algn="l">
              <a:lnSpc>
                <a:spcPct val="200000"/>
              </a:lnSpc>
              <a:spcBef>
                <a:spcPct val="20000"/>
              </a:spcBef>
              <a:buFontTx/>
              <a:buChar char="•"/>
              <a:defRPr/>
            </a:pPr>
            <a:r>
              <a:rPr lang="en-US" altLang="zh-CN" kern="0" dirty="0" smtClean="0">
                <a:latin typeface="+mn-lt"/>
                <a:ea typeface="+mn-ea"/>
              </a:rPr>
              <a:t>Support centralized storage IP SAN or DAS architecture</a:t>
            </a:r>
          </a:p>
          <a:p>
            <a:pPr marL="342900" lvl="0" indent="-342900" algn="l">
              <a:lnSpc>
                <a:spcPct val="200000"/>
              </a:lnSpc>
              <a:spcBef>
                <a:spcPct val="20000"/>
              </a:spcBef>
              <a:buFontTx/>
              <a:buChar char="•"/>
              <a:defRPr/>
            </a:pPr>
            <a:r>
              <a:rPr lang="en-US" altLang="zh-TW" kern="0" dirty="0" smtClean="0">
                <a:latin typeface="+mn-lt"/>
                <a:ea typeface="+mn-ea"/>
              </a:rPr>
              <a:t>Scalable , supports up to 3000+ cameras in single domain</a:t>
            </a:r>
          </a:p>
          <a:p>
            <a:pPr marL="342900" lvl="0" indent="-342900" algn="l">
              <a:lnSpc>
                <a:spcPct val="200000"/>
              </a:lnSpc>
              <a:spcBef>
                <a:spcPct val="20000"/>
              </a:spcBef>
              <a:buFontTx/>
              <a:buChar char="•"/>
              <a:defRPr/>
            </a:pPr>
            <a:r>
              <a:rPr lang="en-US" altLang="zh-TW" kern="0" dirty="0" smtClean="0">
                <a:latin typeface="+mn-lt"/>
                <a:ea typeface="+mn-ea"/>
              </a:rPr>
              <a:t>Complete End to End testing and certification</a:t>
            </a:r>
            <a:endParaRPr kumimoji="1" lang="en-US" altLang="zh-TW"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5" name="Picture 18" descr="NVR2000+3U"/>
          <p:cNvPicPr>
            <a:picLocks noChangeAspect="1" noChangeArrowheads="1"/>
          </p:cNvPicPr>
          <p:nvPr/>
        </p:nvPicPr>
        <p:blipFill>
          <a:blip r:embed="rId3" cstate="print"/>
          <a:srcRect/>
          <a:stretch>
            <a:fillRect/>
          </a:stretch>
        </p:blipFill>
        <p:spPr bwMode="auto">
          <a:xfrm>
            <a:off x="6191250" y="1484784"/>
            <a:ext cx="2952750" cy="1770063"/>
          </a:xfrm>
          <a:prstGeom prst="rect">
            <a:avLst/>
          </a:prstGeom>
          <a:noFill/>
          <a:ln w="9525">
            <a:noFill/>
            <a:miter lim="800000"/>
            <a:headEnd/>
            <a:tailEnd/>
          </a:ln>
        </p:spPr>
      </p:pic>
      <p:sp>
        <p:nvSpPr>
          <p:cNvPr id="7" name="矩形 21"/>
          <p:cNvSpPr>
            <a:spLocks noChangeArrowheads="1"/>
          </p:cNvSpPr>
          <p:nvPr/>
        </p:nvSpPr>
        <p:spPr bwMode="auto">
          <a:xfrm>
            <a:off x="6948264" y="2996952"/>
            <a:ext cx="1481138" cy="338137"/>
          </a:xfrm>
          <a:prstGeom prst="rect">
            <a:avLst/>
          </a:prstGeom>
          <a:noFill/>
          <a:ln w="9525">
            <a:noFill/>
            <a:miter lim="800000"/>
            <a:headEnd/>
            <a:tailEnd/>
          </a:ln>
        </p:spPr>
        <p:txBody>
          <a:bodyPr wrap="none">
            <a:spAutoFit/>
          </a:bodyPr>
          <a:lstStyle/>
          <a:p>
            <a:r>
              <a:rPr lang="en-US" altLang="zh-TW" sz="1600" dirty="0">
                <a:solidFill>
                  <a:schemeClr val="tx2"/>
                </a:solidFill>
              </a:rPr>
              <a:t>NVR2164 – 16B</a:t>
            </a:r>
            <a:endParaRPr lang="zh-TW" altLang="en-US" sz="1600" dirty="0"/>
          </a:p>
        </p:txBody>
      </p:sp>
      <p:sp>
        <p:nvSpPr>
          <p:cNvPr id="8" name="Rectangle 2"/>
          <p:cNvSpPr txBox="1">
            <a:spLocks noChangeArrowheads="1"/>
          </p:cNvSpPr>
          <p:nvPr/>
        </p:nvSpPr>
        <p:spPr bwMode="auto">
          <a:xfrm>
            <a:off x="5796136" y="5589240"/>
            <a:ext cx="3168278" cy="1079699"/>
          </a:xfrm>
          <a:prstGeom prst="rect">
            <a:avLst/>
          </a:prstGeom>
          <a:solidFill>
            <a:schemeClr val="folHlink">
              <a:alpha val="27058"/>
            </a:schemeClr>
          </a:solidFill>
          <a:ln w="9525">
            <a:solidFill>
              <a:srgbClr val="000080"/>
            </a:solidFill>
            <a:prstDash val="dashDot"/>
            <a:miter lim="800000"/>
            <a:headEnd/>
            <a:tailEnd/>
          </a:ln>
        </p:spPr>
        <p:txBody>
          <a:bodyPr anchor="ctr"/>
          <a:lstStyle/>
          <a:p>
            <a:pPr>
              <a:lnSpc>
                <a:spcPct val="150000"/>
              </a:lnSpc>
            </a:pPr>
            <a:r>
              <a:rPr kumimoji="0" lang="en-US" altLang="zh-TW" dirty="0" smtClean="0"/>
              <a:t>Support maximum 480 TB</a:t>
            </a:r>
          </a:p>
          <a:p>
            <a:pPr>
              <a:lnSpc>
                <a:spcPct val="150000"/>
              </a:lnSpc>
            </a:pPr>
            <a:r>
              <a:rPr kumimoji="0" lang="en-US" altLang="zh-TW" dirty="0" smtClean="0"/>
              <a:t>Enterprise-level RAID</a:t>
            </a:r>
            <a:endParaRPr kumimoji="0" lang="en-US" altLang="zh-TW" dirty="0"/>
          </a:p>
        </p:txBody>
      </p:sp>
      <p:pic>
        <p:nvPicPr>
          <p:cNvPr id="9" name="Picture 23" descr="3U-f-w"/>
          <p:cNvPicPr>
            <a:picLocks noChangeAspect="1" noChangeArrowheads="1"/>
          </p:cNvPicPr>
          <p:nvPr/>
        </p:nvPicPr>
        <p:blipFill>
          <a:blip r:embed="rId4" cstate="print"/>
          <a:srcRect/>
          <a:stretch>
            <a:fillRect/>
          </a:stretch>
        </p:blipFill>
        <p:spPr bwMode="auto">
          <a:xfrm>
            <a:off x="6654800" y="3645024"/>
            <a:ext cx="2489200" cy="863600"/>
          </a:xfrm>
          <a:prstGeom prst="rect">
            <a:avLst/>
          </a:prstGeom>
          <a:noFill/>
          <a:ln w="9525">
            <a:noFill/>
            <a:miter lim="800000"/>
            <a:headEnd/>
            <a:tailEnd/>
          </a:ln>
        </p:spPr>
      </p:pic>
      <p:sp>
        <p:nvSpPr>
          <p:cNvPr id="10" name="矩形 22"/>
          <p:cNvSpPr>
            <a:spLocks noChangeArrowheads="1"/>
          </p:cNvSpPr>
          <p:nvPr/>
        </p:nvSpPr>
        <p:spPr bwMode="auto">
          <a:xfrm>
            <a:off x="7020272" y="4653136"/>
            <a:ext cx="1543050" cy="585787"/>
          </a:xfrm>
          <a:prstGeom prst="rect">
            <a:avLst/>
          </a:prstGeom>
          <a:noFill/>
          <a:ln w="9525">
            <a:noFill/>
            <a:miter lim="800000"/>
            <a:headEnd/>
            <a:tailEnd/>
          </a:ln>
        </p:spPr>
        <p:txBody>
          <a:bodyPr wrap="none">
            <a:spAutoFit/>
          </a:bodyPr>
          <a:lstStyle/>
          <a:p>
            <a:pPr algn="ctr"/>
            <a:r>
              <a:rPr lang="en-US" altLang="zh-TW" sz="1600" dirty="0" smtClean="0">
                <a:solidFill>
                  <a:schemeClr val="tx2"/>
                </a:solidFill>
              </a:rPr>
              <a:t>Enterprise RIAD</a:t>
            </a:r>
            <a:endParaRPr lang="en-US" altLang="zh-TW" sz="1600" dirty="0">
              <a:solidFill>
                <a:schemeClr val="tx2"/>
              </a:solidFill>
            </a:endParaRPr>
          </a:p>
          <a:p>
            <a:pPr algn="ctr"/>
            <a:r>
              <a:rPr lang="en-US" altLang="zh-TW" sz="1600" dirty="0">
                <a:solidFill>
                  <a:schemeClr val="tx2"/>
                </a:solidFill>
              </a:rPr>
              <a:t>Subsystem</a:t>
            </a:r>
            <a:endParaRPr lang="zh-TW" altLang="en-US" sz="1600" dirty="0"/>
          </a:p>
        </p:txBody>
      </p:sp>
      <p:sp>
        <p:nvSpPr>
          <p:cNvPr id="11" name="Rectangle 2"/>
          <p:cNvSpPr txBox="1">
            <a:spLocks noChangeArrowheads="1"/>
          </p:cNvSpPr>
          <p:nvPr/>
        </p:nvSpPr>
        <p:spPr bwMode="auto">
          <a:xfrm>
            <a:off x="323528" y="-99392"/>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zh-TW" sz="2900" b="1" i="0" u="none" strike="noStrike" kern="0" cap="none" spc="0" normalizeH="0" baseline="0" noProof="0" dirty="0" smtClean="0">
                <a:ln>
                  <a:noFill/>
                </a:ln>
                <a:solidFill>
                  <a:srgbClr val="0070C0"/>
                </a:solidFill>
                <a:effectLst/>
                <a:uLnTx/>
                <a:uFillTx/>
                <a:latin typeface="+mj-lt"/>
                <a:ea typeface="+mj-ea"/>
                <a:cs typeface="+mj-cs"/>
              </a:rPr>
              <a:t>NVR2164 HD</a:t>
            </a:r>
            <a:r>
              <a:rPr kumimoji="1" lang="zh-TW" altLang="en-US" sz="2900" b="1" i="0" u="none" strike="noStrike" kern="0" cap="none" spc="0" normalizeH="0" baseline="0" noProof="0" dirty="0" smtClean="0">
                <a:ln>
                  <a:noFill/>
                </a:ln>
                <a:solidFill>
                  <a:srgbClr val="0070C0"/>
                </a:solidFill>
                <a:effectLst/>
                <a:uLnTx/>
                <a:uFillTx/>
                <a:latin typeface="+mj-lt"/>
                <a:ea typeface="+mj-ea"/>
                <a:cs typeface="+mj-cs"/>
              </a:rPr>
              <a:t> </a:t>
            </a:r>
            <a:r>
              <a:rPr kumimoji="1" lang="en-US" altLang="zh-TW" sz="2900" b="1" i="0" u="none" strike="noStrike" kern="0" cap="none" spc="0" normalizeH="0" baseline="0" noProof="0" dirty="0" smtClean="0">
                <a:ln>
                  <a:noFill/>
                </a:ln>
                <a:solidFill>
                  <a:srgbClr val="0070C0"/>
                </a:solidFill>
                <a:effectLst/>
                <a:uLnTx/>
                <a:uFillTx/>
                <a:latin typeface="+mj-lt"/>
                <a:ea typeface="+mj-ea"/>
                <a:cs typeface="+mj-cs"/>
              </a:rPr>
              <a:t>NVR</a:t>
            </a:r>
            <a:endParaRPr kumimoji="1" lang="zh-TW" altLang="en-US" sz="2900" b="0" i="0" u="none" strike="noStrike" kern="0" cap="none" spc="0" normalizeH="0" baseline="0" noProof="0" dirty="0">
              <a:ln>
                <a:noFill/>
              </a:ln>
              <a:solidFill>
                <a:schemeClr val="tx2"/>
              </a:solidFill>
              <a:effectLst/>
              <a:uLnTx/>
              <a:uFillTx/>
              <a:latin typeface="+mj-lt"/>
              <a:ea typeface="+mj-ea"/>
              <a:cs typeface="+mj-cs"/>
            </a:endParaRPr>
          </a:p>
        </p:txBody>
      </p:sp>
      <p:sp>
        <p:nvSpPr>
          <p:cNvPr id="12"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9134</TotalTime>
  <Words>1592</Words>
  <Application>Microsoft Office PowerPoint</Application>
  <PresentationFormat>如螢幕大小 (4:3)</PresentationFormat>
  <Paragraphs>371</Paragraphs>
  <Slides>28</Slides>
  <Notes>28</Notes>
  <HiddenSlides>0</HiddenSlides>
  <MMClips>0</MMClips>
  <ScaleCrop>false</ScaleCrop>
  <HeadingPairs>
    <vt:vector size="4" baseType="variant">
      <vt:variant>
        <vt:lpstr>佈景主題</vt:lpstr>
      </vt:variant>
      <vt:variant>
        <vt:i4>2</vt:i4>
      </vt:variant>
      <vt:variant>
        <vt:lpstr>投影片標題</vt:lpstr>
      </vt:variant>
      <vt:variant>
        <vt:i4>28</vt:i4>
      </vt:variant>
    </vt:vector>
  </HeadingPairs>
  <TitlesOfParts>
    <vt:vector size="30" baseType="lpstr">
      <vt:lpstr>預設簡報設計</vt:lpstr>
      <vt:lpstr>1_預設簡報設計</vt:lpstr>
      <vt:lpstr>投影片 1</vt:lpstr>
      <vt:lpstr>投影片 2</vt:lpstr>
      <vt:lpstr>City Surveillance key objectives</vt:lpstr>
      <vt:lpstr>Surveon - Enterprise-Level Client-Server video Solutions</vt:lpstr>
      <vt:lpstr>投影片 5</vt:lpstr>
      <vt:lpstr>Surveon City surveillance standard 128 channels package</vt:lpstr>
      <vt:lpstr>投影片 7</vt:lpstr>
      <vt:lpstr>Storage requirements configuration</vt:lpstr>
      <vt:lpstr>投影片 9</vt:lpstr>
      <vt:lpstr>投影片 10</vt:lpstr>
      <vt:lpstr>投影片 11</vt:lpstr>
      <vt:lpstr>投影片 12</vt:lpstr>
      <vt:lpstr>投影片 13</vt:lpstr>
      <vt:lpstr>Auto De-fog</vt:lpstr>
      <vt:lpstr>Recording Recovery for Offline</vt:lpstr>
      <vt:lpstr>Actionable Monitoring &amp; Smart Investigation</vt:lpstr>
      <vt:lpstr> Remote client and TV wall matrix</vt:lpstr>
      <vt:lpstr>投影片 18</vt:lpstr>
      <vt:lpstr>投影片 19</vt:lpstr>
      <vt:lpstr>投影片 20</vt:lpstr>
      <vt:lpstr>Case Study</vt:lpstr>
      <vt:lpstr>3000 channels City surveillance project – Asia</vt:lpstr>
      <vt:lpstr>1500 channels New Taipei City City Surveillance Project</vt:lpstr>
      <vt:lpstr>Subsystem  3rd party software integration</vt:lpstr>
      <vt:lpstr>3rd party integration - GPS integration</vt:lpstr>
      <vt:lpstr>3rd party connection Integration -AMX automatic control system Integration </vt:lpstr>
      <vt:lpstr>Surveon Solution Advantages</vt:lpstr>
      <vt:lpstr>Question and Answer</vt:lpstr>
    </vt:vector>
  </TitlesOfParts>
  <Company>SYNNEX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jennifer.chen</dc:creator>
  <cp:lastModifiedBy>Stela.Ju</cp:lastModifiedBy>
  <cp:revision>241</cp:revision>
  <dcterms:created xsi:type="dcterms:W3CDTF">2011-04-25T03:10:53Z</dcterms:created>
  <dcterms:modified xsi:type="dcterms:W3CDTF">2015-09-03T06:55:19Z</dcterms:modified>
</cp:coreProperties>
</file>